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93" r:id="rId9"/>
    <p:sldId id="262" r:id="rId10"/>
    <p:sldId id="268" r:id="rId11"/>
    <p:sldId id="269" r:id="rId12"/>
    <p:sldId id="294" r:id="rId13"/>
    <p:sldId id="295" r:id="rId14"/>
    <p:sldId id="270" r:id="rId15"/>
    <p:sldId id="275" r:id="rId16"/>
    <p:sldId id="276" r:id="rId17"/>
    <p:sldId id="277" r:id="rId18"/>
    <p:sldId id="282" r:id="rId19"/>
    <p:sldId id="283" r:id="rId20"/>
    <p:sldId id="284" r:id="rId21"/>
    <p:sldId id="289" r:id="rId22"/>
    <p:sldId id="290" r:id="rId23"/>
    <p:sldId id="291" r:id="rId24"/>
    <p:sldId id="296" r:id="rId25"/>
    <p:sldId id="29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6"/>
    <p:restoredTop sz="94761"/>
  </p:normalViewPr>
  <p:slideViewPr>
    <p:cSldViewPr>
      <p:cViewPr varScale="1">
        <p:scale>
          <a:sx n="83" d="100"/>
          <a:sy n="83" d="100"/>
        </p:scale>
        <p:origin x="1560" y="6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0:54:43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10432 4893 0,'0'24'141,"0"48"-126,0 0-15,0-1 16,24 1-16,-24-24 16,0 47-16,0-47 15,0 0-15,0-1 16,0-23-16,0 0 16,0 0-1,0 0-15,0 0 16,0-1-16,0 1 15,0 0-15,0 24 16,0 0 0,0-24-16,0 47 15,0-47-15,0 0 16,0 0-16,0 0 16</inkml:trace>
  <inkml:trace contextRef="#ctx0" brushRef="#br0" timeOffset="1547.0386">10504 4464 0,'-24'0'250,"0"0"-250,0 0 15,0 0-15,0 0 31,0 0-15</inkml:trace>
  <inkml:trace contextRef="#ctx0" brushRef="#br0" timeOffset="3297.3299">10910 4870 0,'0'47'109,"0"25"-109,0 0 16,0-1-16,23 25 15,-23-49-15,0 1 16,24 0-16,-24 24 16,0-1-16,0-23 15,0-24-15,0 0 16,0-1-16,0 1 16,0 0-1,0 24 1,0-24-1,0 0-15,0-96 250,0 0-250,24-47 16,0 48-16,24-49 16,-48 72-16,0 25 15,0-1-15,24 0 16,-24 0-16,0 0 16,23 0-16,1 24 15,-24-48-15,24 25 16,0-1-16,0 0 15,0-24-15,0 24 16,0 0 0,-24 0-1,23 24 1,1 0-16,-24-23 31,24 23-15,-24-24-16,24 24 62,0 24-62,-24 23 16,24-23-16,-24 24 16,24 47-16,-24-47 15,0 0-15,0-24 16,0 24-16,0-25 15,0 1-15,0 24 16,0-24 0,0 0-16,0 24 15,0-25-15,0 25 16,0-24-16,0 24 16,0-24-1,0-1-15,0 49 16,0-48-16,0 0 15,0 0-15,0 0 16</inkml:trace>
  <inkml:trace contextRef="#ctx0" brushRef="#br0" timeOffset="4594.3908">12318 4177 0,'0'24'31,"0"24"-15,0 71-16,0-47 15,0 47-15,0-47 16,0 47-16,0 1 15,-24-1-15,24-24 16,0 1-16,-24-1 16,24 1-16,0-48 15,0 23-15,-24-23 16,24 24-16,0-1 16,0-47-16,0 0 15,0 0-15,0 0 16,0 0 15,0-1-15,48-23 62,24 0-63,47-23-15,-23 23 16,-25-48-16,-23 24 16,-24 24-16,0 0 15</inkml:trace>
  <inkml:trace contextRef="#ctx0" brushRef="#br0" timeOffset="5657.0392">11984 5013 0,'48'-24'78,"-1"0"-78,-23 0 16,0 0-16,0 24 16,0 0-16,23 0 15,1 0-15,48 0 16,-49 0-16,-23 0 16,48 0-16,-48 0 15,24 0-15,-25 0 16,1 0 93,48 0-109</inkml:trace>
  <inkml:trace contextRef="#ctx0" brushRef="#br0" timeOffset="7844.7382">14848 4917 0,'0'-24'0,"-23"24"156,-1 0-140,24-23-16,-24 23 16,0-24-16,0 24 15,0 0-15,0 0 16,0 0-1,1 24 17,-1-24-17,24 23 1,-24-23-16,0 24 16,24 0-1,-24-24 1,24 24-16,-24-24 15,24 24 17,-24-24-32,0 24 15,1-24-15,23 24 16,-24 0-16,24-1 78,24 25-78,71-24 16,-23-24-16,-1 0 15,1 0-15,-24 0 16,23 0-16,-47 0 16,0 0-1,0 0-15,0 24 31,0 0-15,0 0-16,-1-24 16,25 47-16,-24-47 15,0 24-15,0 0 16,0-24-16,-24 24 62,0 0-46,24 0-16,-24 0 16,0 23-16,0-23 15,0 0-15,0 24 16,-48-24 0,24 0-16,0-1 15,0 1-15,24 0 16,-24 0-16,0-24 15,1 24 1,23 0 0,-24-24-1,0 24 1,0 0 0,0-1-16,0 1 15,0 0-15,-23-24 16,-25 0-1,48 0-15,0 0 16,0 0-16,0 0 16,1 0-16,-1-24 15,0-23-15,0 23 16,0 0 0,0 0-16,0 0 15,0 0 32,1 0-31,-1 0-16,24 1 15,-24-1-15,0 0 16,24 0 0,0 0-16,-24 24 0</inkml:trace>
  <inkml:trace contextRef="#ctx0" brushRef="#br0" timeOffset="9532.4559">15445 4750 0,'0'0'0,"0"24"16,0 0 46,0 0-62,0 0 16,0 23-16,0 25 15,0-24-15,0 23 16,0-23-16,0 48 16,0-49-16,0-23 15,0 0-15,0 0 16,0 0-16,0 0 16,0 0-1,24 0-15,-24-1 16,24 1-16,0 24 15,-24 0-15,24-24 16,-24-1-16,24 1 16,-24 24-1,23-24-15,1 0 16,-24 0-16,24 0 16,0-24-1,0 0 1,0 0-16,0 0 15,23-48-15,1 24 16,-24-24-16,0 24 16,0 24-16,-24-24 15,24 1-15,0-1 16,-1 0-16,1 0 16,0 0-16,0-24 15,-24-23-15,24 23 16,0 24-16,-24-24 15,24 25-15,-24-25 16,24 0-16,-24 24 16,23-24-16,1 1 15,-24 23 1,0 0-16,0-24 16,24 24-16,-24 0 15,0 1 1,24-1-1,-24 71 173,0 1-188,0 24 16,0-1-16,0-47 15,0 24-15,0-24 16,0 0-1,0 0-15,0 0 16,0-1 0,0 1-16,0 0 15,0 0-15,0 0 16,0 0-16,0 0 16,0 0-1,24-24 32,-24 23-47,24-23 47</inkml:trace>
  <inkml:trace contextRef="#ctx0" brushRef="#br0" timeOffset="11360.7389">16615 4870 0,'0'95'110,"0"48"-110,0-23 15,0 23-15,0-24 16,0-47-16,0 23 16,0-71-16,0 0 15,0 0-15,0 0 16,0 0 15,24-24-31,-24 24 16,0-120 77,0-47-77,24 0-16,0 47 16,-24 25-16,23-25 15,-23 48-15,0 1 16,24 23-16,0-24 16,-24 0-16,24 24 15,0 24-15,-24-24 16,24 1-16,0 23 31,-24 47 63,0 49-79,24-25-15,-24 1 16,0 24-16,0-25 16,0 25-16,0-72 15,23 23-15,-23 1 16,0 0-16,0-24 16,0-1-1,0 1-15,0 0 16,0 0-16,48 24 15,-48 0-15,0-25 16,24-23-16,-24-23 109,0-25-93,0-24-16,0 1 16,0-1-16,0 0 15,0 25-15,0-49 16,0 25-16,24-25 16,-24 48-16,24 1 15,-24-1-15,24 24 16,-24 0-16,24 24 15,-24-24-15,23 24 32,1 0 93,0 48-125,-24 24 15,0-1-15,0-23 16,0 0-16,0-24 16,0 23-16,0-23 15,0 0-15,24 0 16,-24 0-1,0 0 1,0 0-16,0-1 16,0 1-1,0 0-15,0 24 16,0-24-16,0 0 16,0-1 140</inkml:trace>
  <inkml:trace contextRef="#ctx0" brushRef="#br0" timeOffset="12314.1441">17546 5275 0,'24'0'94,"95"0"-78,24-23-16,1-25 15,-1 24-15,-24-72 16,-23 73-16,-72-1 16,-24 0-16,24 24 93</inkml:trace>
  <inkml:trace contextRef="#ctx0" brushRef="#br0" timeOffset="13142.3552">17546 5777 0,'24'0'63,"47"-24"-48,-23-24-15,72 24 16,-1 0-16,24-23 15,-71 23-15,23 0 16,-23 24-16,23 0 16,-71-24-16,0 24 15,24 0-15,0 0 16,-1 0 0,-23 0-16,0 0 15,0 0-15,0 0 16</inkml:trace>
  <inkml:trace contextRef="#ctx0" brushRef="#br0" timeOffset="16080.228">19336 4631 0,'-23'0'94,"23"71"-79,-24 97-15,0-25 16,24 0-16,-48 0 16,48 24-16,-24-71 15,24 23-15,0-47 16,-24-48-16,24 0 15,0-1 1</inkml:trace>
  <inkml:trace contextRef="#ctx0" brushRef="#br0" timeOffset="17377.2418">19838 4917 0,'0'-24'93,"24"1"-77,-1 23-16,1 0 16,24 0-16,0 0 15,0 0-15,-1 0 16,25 71-16,-24-47 15,-1 24-15,-23-24 16,0 23-16,0-23 16,0 24-16,0-24 15,-24 0-15,24 0 16,0 0-16,-24-1 16,0 1-16,0 0 15,0 24-15,0 24 16,0-25-16,0 25 15,0-24-15,-48-1 16,-24 25-16,48-24 16,0-24-16,-23-1 15,47 1 1,-24-24-16,24 24 16,-24-24-1,0 0 1,24 24-16,-24-24 15,0 0-15,-23 0 16,23 0-16,0 0 16,0 0-1,96 0 188,-1 0-187,49 0-16,-73 0 16,1 0-16,0 0 15,-24 0-15,0 0 16,-1 0 0,1 0-1,0 0-15</inkml:trace>
  <inkml:trace contextRef="#ctx0" brushRef="#br0" timeOffset="18408.6082">21557 5419 0,'0'-24'94,"0"0"-79,71-24-15,25 24 16,-1 0-16,24 24 16,-47 0-16,24 0 15,47 0-15,-95 0 16,-1 0-16,1 0 16,24 0-16,-48 0 31,-1 0 0,-23-23-15,24 23 15</inkml:trace>
  <inkml:trace contextRef="#ctx0" brushRef="#br0" timeOffset="19408.8134">22034 4702 0,'0'48'94,"0"48"-94,0-49 15,0 1-15,0 0 16,0 0-16,0-24 15,0-1-15,0 1 16,0 24 0,0-24-1,0 0-15,0 47 16,0-23-16,0-24 16,0 0-16,0 24 15,0-24-15,0 23 16,-24-23-16,24 0 15,0 0-15,0 0 16,0 0 0,0-1-16,0 1 15,0 0 1,0 0-16,0 24 16,0 0-1,0-1 1,0-23-1</inkml:trace>
  <inkml:trace contextRef="#ctx0" brushRef="#br0" timeOffset="21581.0301">23466 4679 0,'0'23'78,"0"1"-62,-47 24-16,23 0 16,24-24-16,-72 23 15,48 1-15,24-24 16,0 0-16,0 0 16,-24 0-1,24 0 1,-24-1-16,24 1 31,-23 0-15,23 0-1,-24 0-15,0 24 16,24-24-16,-24-1 16,24 1-16,24-24 156,24 0-141,71 0-15,-71 0 16,47 0 0,-47 0-16,0 0 0,-1 0 15,-23 0 1,0 0 0,-24 24-16,24 0 15,0 0 1,-24 0-16,24 0 15,0 0-15,-24 47 16,23-23-16,-23-24 16,0 0-16,0 23 15,0-23-15,0 0 16,0 0 0,0 0-1,0 0-15,-23 0 16,23-1-1,-24-23-15,-24 24 16,24 0-16,0 0 16,24 0-1,-24-24-15,-23 24 16,23-24-16,-24 0 16,24 0-1,-24 0-15,25-24 16,-1 0-16,0 0 15,0-24-15,0 25 16,0-1-16,24 0 16,-24 24-16,0 0 31,1 0 0,23-24-31,-48 24 16,48-24-16,-24 0 15,0 0 1,24 0-16</inkml:trace>
  <inkml:trace contextRef="#ctx0" brushRef="#br0" timeOffset="22487.3395">23132 4989 0,'48'0'93,"-24"0"-77,23 0-16,25 0 16,-24-24-16,47 24 15,-47 0 1,0 0-16,0-24 15,-25 0 1,1 24 203</inkml:trace>
  <inkml:trace contextRef="#ctx0" brushRef="#br0" timeOffset="23128.1181">24373 4822 0</inkml:trace>
  <inkml:trace contextRef="#ctx0" brushRef="#br0" timeOffset="24378.2512">24469 5562 0,'0'24'140,"0"0"-124,0 23-16,0-23 16,0 0-1,0 24-15,0-24 16,-24 0 15,24-1-15,-24-23-1,24 24-15,-24 0 16,-23 24-16,47 0 16,-24-24-16,0 23 15,0-23-15,24 0 47,-24-24-31,24 24-1,-24 0 1,0-24-16,0 24 16,1-24-1,23 24-15</inkml:trace>
  <inkml:trace contextRef="#ctx0" brushRef="#br0" timeOffset="26128.4805">24373 4798 0,'0'24'157,"0"0"-157,24-48 453,0 24-438,-24-24 32,24 24 188,-24 24-110,0 0-125,0 0 15,0-1 1,0 1-16,0 0 62</inkml:trace>
  <inkml:trace contextRef="#ctx0" brushRef="#br0" timeOffset="28738.2573">19074 6445 0,'0'24'16,"0"0"-16,48-48 109,47-24-109,-23 1 16,-1-25-16,49 24 16,-25 0-16,-23 25 15,-25-25 1,1 24-16,0 24 15,0 0-15,47 0 16,-23 0-16,23 24 16,-23-24-16,0 24 15,23 23-15,-71-23 16,24 24-16,-1-24 16,-23 24-16,0-24 15,0-1-15,0 25 16,0 24-16,0-72 15,-24 24-15,23-24 16,1 0 0,0 0-1,0 24 1,0-1-16,24-23 16,23 0-16,-23 0 15,0 0-15,23-47 16,25-25-1,-24-23-15,47-1 16,-47 24-16,-25 25 16,1-1-16,-24 24 15,0 0-15,-24 0 32,24 24-32,-24-24 15,24 24-15,-1-23 16,1 23 15,0 0-31,0 0 16,24 0-16,-1 47 15,25 25-15,-24 23 16,-24-47-16,23 0 16,1 0-16,24-24 15,-24-24-15,-25 23 16,1-23-16,24 0 15,-24 0-15,0 24 16,24-24-16,-25 0 16,25 0-16,0 0 15,0-47-15,23-1 16,-47 24-16,24-24 16,23-23-1,1 23-15,-48 24 16,0 0-16,24-24 15,-25 48-15,-23-24 16,24 24-16,0-23 16,-24-1-1,24 24-15,0 0 16,24 0 0,-24 0-1,23 0-15,-23 0 16,24 24-16,-24 23 15,0 1-15,23 48 16,-23-73-16,0 25 16,0-24-16,0-24 15,0 0 1,0 24 0,0 0-16,-1-24 15,1 24-15,0-24 16,0 24-16,0-24 15,-24 23-15,24-23 16,0 0-16,0 0 16,-1 0-16,1 0 15,0 0 1,0 0 140</inkml:trace>
  <inkml:trace contextRef="#ctx0" brushRef="#br0" timeOffset="30785.3111">21533 6206 0,'-24'96'110,"0"47"-110,24-47 15,-24 23-15,0-24 16,-24 1-16,25-48 16,23-24-16,-24 23 15,0-23-15,0 0 16,0 24-16,0-24 16,-24 23-16,1-23 15,-1 48-15,-24-24 16,1 23-16,-25 1 15,25 0-15,-25-25 16,24 25-16,1-24 16,-1-1-16,48-23 15,1-24-15,-1 24 16,0-24-16,0 0 16,-24 0-16,0 0 15,1 0 1,-1 0-16,0 0 15,-47 24-15,47-24 16,-48 0-16,1 24 16,47 24-16,-23-48 15,-25 23-15,48-23 16,1 0-16,23 0 16,0 0-1,0 0 1,-24 0-16,1 0 15,-25 0-15,0 0 16,1 0-16,23 0 16,-24 0-16,1 0 15,47 0-15,-24 0 16,0 0 0,1-23-16,-1-1 15,-24-24 1,-71 24-16,0 0 0,71-23 15,-47-25-15,23 24 16,25 24 0,23 0-16,0 1 15,24 23-15,0-24 16,-47 24-16,47-24 16,24 0-16,-24 24 15,0 0-15,0-24 16,0 24-16,-23-48 15,23 24-15,-48 1 16,24-1-16,-47-24 16,47 24-16,1 0 15,-1 0-15,24 24 16,-24-24-16,24 1 16,0 23-16,1-24 15,-25 0-15,0 0 16,24-24-16,-71 0 15,71 25-15,-48-25 16,48 0-16,-23 24 16,23 0-16,-24 0 15,24 1-15,24-1 16,-24 0 0,-47 0-16,47 0 15,0-24-15,-24 25 16,24-25-16,-24-24 15,25 48-15</inkml:trace>
  <inkml:trace contextRef="#ctx0" brushRef="#br0" timeOffset="31472.8994">16305 6302 0,'0'95'94,"0"25"-79,0-25-15,0 72 0,0-71 16,0 23-1,0-23-15,0-72 16,0-1-16,0-214 188,0 48-173</inkml:trace>
  <inkml:trace contextRef="#ctx0" brushRef="#br0" timeOffset="32176.1628">16376 6183 0,'120'0'140,"-1"0"-124,24 0-16,-71 0 16,23 47-16,-23-23 15,-24 0-15,-1 0 16,-23-24-16,24 24 16,-24-24-16,0 0 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2. </a:t>
            </a:r>
            <a:r>
              <a:rPr lang="ko-KR" altLang="en-US" dirty="0" err="1"/>
              <a:t>대입연산자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55733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프로그래밍 코드에서 의미하는 대입이라는 것은 </a:t>
            </a:r>
            <a:r>
              <a:rPr lang="en-US" altLang="ko-KR" dirty="0"/>
              <a:t>=</a:t>
            </a:r>
            <a:r>
              <a:rPr lang="ko-KR" altLang="en-US" dirty="0"/>
              <a:t>기호를 기준으로 오른쪽의 값을 왼쪽의 </a:t>
            </a:r>
            <a:r>
              <a:rPr lang="ko-KR" altLang="en-US" dirty="0" err="1"/>
              <a:t>기억공간에</a:t>
            </a:r>
            <a:r>
              <a:rPr lang="ko-KR" altLang="en-US" dirty="0"/>
              <a:t> 저장하라는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71604" y="3214686"/>
            <a:ext cx="5786478" cy="292895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92D050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914400" indent="-91440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 altLang="en-US"/>
            </a:pPr>
            <a:r>
              <a:rPr lang="ko-KR" altLang="en-US" sz="5400">
                <a:latin typeface="HY강B"/>
                <a:ea typeface="HY강B"/>
              </a:rPr>
              <a:t>변수  </a:t>
            </a:r>
            <a:r>
              <a:rPr lang="en-US" altLang="ko-KR" sz="5400">
                <a:latin typeface="HY강B"/>
                <a:ea typeface="HY강B"/>
              </a:rPr>
              <a:t>=   </a:t>
            </a:r>
            <a:r>
              <a:rPr lang="ko-KR" altLang="en-US" sz="5400">
                <a:latin typeface="HY강B"/>
                <a:ea typeface="HY강B"/>
              </a:rPr>
              <a:t>값</a:t>
            </a:r>
          </a:p>
          <a:p>
            <a:pPr marL="914400" indent="-91440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 altLang="en-US"/>
            </a:pPr>
            <a:endParaRPr kumimoji="0" lang="ko-KR" altLang="en-US" sz="10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9256" y="5143512"/>
            <a:ext cx="8659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r-value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5131370"/>
            <a:ext cx="8439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l-value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10" name="원호 9"/>
          <p:cNvSpPr/>
          <p:nvPr/>
        </p:nvSpPr>
        <p:spPr>
          <a:xfrm rot="18604000">
            <a:off x="3560401" y="3605782"/>
            <a:ext cx="2286016" cy="2714644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triangle"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3286124"/>
            <a:ext cx="13099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assignment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/>
          <p:nvPr/>
        </p:nvGraphicFramePr>
        <p:xfrm>
          <a:off x="642910" y="2071678"/>
          <a:ext cx="7715305" cy="3929092"/>
        </p:xfrm>
        <a:graphic>
          <a:graphicData uri="http://schemas.openxmlformats.org/drawingml/2006/table">
            <a:tbl>
              <a:tblPr>
                <a:tableStyleId>{E1AC179A-AAE8-4965-B83C-04088BF44C00}</a:tableStyleId>
              </a:tblPr>
              <a:tblGrid>
                <a:gridCol w="191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102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000">
                          <a:latin typeface="HY강B"/>
                          <a:ea typeface="HY강B"/>
                        </a:rPr>
                        <a:t>연 산 자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000">
                          <a:latin typeface="HY강B"/>
                          <a:ea typeface="HY강B"/>
                        </a:rPr>
                        <a:t>예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000">
                          <a:latin typeface="HY강B"/>
                          <a:ea typeface="HY강B"/>
                        </a:rPr>
                        <a:t>의 미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+=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+=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+ 10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-=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-=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- 10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*=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*=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*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/=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/=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/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%=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%=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%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28662" y="785794"/>
            <a:ext cx="7143832" cy="785818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ko-KR" altLang="en-US" sz="2400">
                <a:latin typeface="HY강B"/>
                <a:ea typeface="HY강B"/>
              </a:rPr>
              <a:t>대입연산자의</a:t>
            </a:r>
            <a:r>
              <a:rPr lang="en-US" altLang="ko-KR" sz="2400">
                <a:latin typeface="HY강B"/>
                <a:ea typeface="HY강B"/>
              </a:rPr>
              <a:t> </a:t>
            </a:r>
            <a:r>
              <a:rPr lang="ko-KR" altLang="en-US" sz="2400">
                <a:latin typeface="HY강B"/>
                <a:ea typeface="HY강B"/>
              </a:rPr>
              <a:t>종류와 의미는  다음표와 같다</a:t>
            </a:r>
            <a:r>
              <a:rPr lang="en-US" altLang="ko-KR" sz="2400">
                <a:latin typeface="HY강B"/>
                <a:ea typeface="HY강B"/>
              </a:rPr>
              <a:t>.</a:t>
            </a:r>
            <a:r>
              <a:rPr lang="ko-KR" altLang="en-US" sz="2400">
                <a:latin typeface="HY강B"/>
                <a:ea typeface="HY강B"/>
              </a:rPr>
              <a:t> </a:t>
            </a:r>
            <a:endParaRPr lang="en-US" altLang="ko-KR" sz="2400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대입연산자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55733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정수형 변수 </a:t>
            </a:r>
            <a:r>
              <a:rPr lang="en-US" altLang="ko-KR" dirty="0" err="1" smtClean="0"/>
              <a:t>aVar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만든다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en-US" altLang="ko-KR" dirty="0" err="1" smtClean="0"/>
              <a:t>aVar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을 대입하자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err="1" smtClean="0"/>
              <a:t>대입연산자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(+= , -=, *=, /=, %=)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smtClean="0"/>
              <a:t>숫자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과의 연산 결과를 출력하자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3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/>
          <a:srcRect t="65016"/>
          <a:stretch/>
        </p:blipFill>
        <p:spPr>
          <a:xfrm>
            <a:off x="1691680" y="2492896"/>
            <a:ext cx="5578372" cy="1964682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0851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package pk05;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public class AssignTest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int aVar=20;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System.out.println("aVar+=10 -&gt; " + (aVar+=10));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System.out.println("aVar-=10 -&gt; " + (aVar-=10));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System.out.println("aVar*=10 -&gt; " + (aVar*=10));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System.out.println("aVar/=10 -&gt; " + (aVar/=10));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System.out.println("aVar%=10 -&gt; " + (aVar%=10));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5-2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785794"/>
            <a:ext cx="5648325" cy="568642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786322"/>
            <a:ext cx="2428892" cy="121444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증감연산자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20014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어떤 변수에 대해 </a:t>
            </a:r>
            <a:r>
              <a:rPr lang="en-US" altLang="ko-KR"/>
              <a:t>1</a:t>
            </a:r>
            <a:r>
              <a:rPr lang="ko-KR" altLang="en-US"/>
              <a:t>증가하고 </a:t>
            </a:r>
            <a:r>
              <a:rPr lang="en-US" altLang="ko-KR"/>
              <a:t>1</a:t>
            </a:r>
            <a:r>
              <a:rPr lang="ko-KR" altLang="en-US"/>
              <a:t>감소하는 표현으로 다음 표의 내용처럼 전위형과 후위형이 있다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01" y="2928934"/>
          <a:ext cx="8072527" cy="3349280"/>
        </p:xfrm>
        <a:graphic>
          <a:graphicData uri="http://schemas.openxmlformats.org/drawingml/2006/table">
            <a:tbl>
              <a:tblPr>
                <a:tableStyleId>{729D6073-5DEC-478E-BFBB-120F47F47B7E}</a:tableStyleId>
              </a:tblPr>
              <a:tblGrid>
                <a:gridCol w="192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34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종류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예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의 미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49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전위형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++a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 = a+1 </a:t>
                      </a:r>
                      <a:r>
                        <a:rPr lang="ko-KR" altLang="en-US" sz="2400">
                          <a:latin typeface="HY강B"/>
                          <a:ea typeface="HY강B"/>
                        </a:rPr>
                        <a:t>또는 </a:t>
                      </a:r>
                      <a:r>
                        <a:rPr lang="en-US" sz="2400">
                          <a:latin typeface="HY강B"/>
                          <a:ea typeface="HY강B"/>
                        </a:rPr>
                        <a:t>a += 1 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--a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 = a-1 </a:t>
                      </a:r>
                      <a:r>
                        <a:rPr lang="ko-KR" altLang="en-US" sz="2400">
                          <a:latin typeface="HY강B"/>
                          <a:ea typeface="HY강B"/>
                        </a:rPr>
                        <a:t>또는 </a:t>
                      </a:r>
                      <a:r>
                        <a:rPr lang="en-US" sz="2400">
                          <a:latin typeface="HY강B"/>
                          <a:ea typeface="HY강B"/>
                        </a:rPr>
                        <a:t>a -= 1 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49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후위형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a++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 = a+1 </a:t>
                      </a:r>
                      <a:r>
                        <a:rPr lang="ko-KR" altLang="en-US" sz="2400">
                          <a:latin typeface="HY강B"/>
                          <a:ea typeface="HY강B"/>
                        </a:rPr>
                        <a:t>또는 </a:t>
                      </a:r>
                      <a:r>
                        <a:rPr lang="en-US" sz="2400">
                          <a:latin typeface="HY강B"/>
                          <a:ea typeface="HY강B"/>
                        </a:rPr>
                        <a:t>a += 1 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a--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 = a-1 </a:t>
                      </a:r>
                      <a:r>
                        <a:rPr lang="ko-KR" altLang="en-US" sz="2400">
                          <a:latin typeface="HY강B"/>
                          <a:ea typeface="HY강B"/>
                        </a:rPr>
                        <a:t>또는 </a:t>
                      </a:r>
                      <a:r>
                        <a:rPr lang="en-US" sz="2400">
                          <a:latin typeface="HY강B"/>
                          <a:ea typeface="HY강B"/>
                        </a:rPr>
                        <a:t>a -= 1 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dirty="0"/>
              <a:t>package pk05;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public class </a:t>
            </a:r>
            <a:r>
              <a:rPr lang="en-US" altLang="ko-KR" dirty="0" err="1"/>
              <a:t>IncDecTest</a:t>
            </a:r>
            <a:r>
              <a:rPr lang="en-US" altLang="ko-KR" dirty="0"/>
              <a:t> {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a, b, c;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a </a:t>
            </a:r>
            <a:r>
              <a:rPr lang="en-US" altLang="ko-KR" dirty="0"/>
              <a:t>= 10;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b </a:t>
            </a:r>
            <a:r>
              <a:rPr lang="en-US" altLang="ko-KR" dirty="0"/>
              <a:t>= 20;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c </a:t>
            </a:r>
            <a:r>
              <a:rPr lang="en-US" altLang="ko-KR" dirty="0"/>
              <a:t>= 3;</a:t>
            </a:r>
          </a:p>
          <a:p>
            <a:pPr lvl="0">
              <a:defRPr lang="ko-KR" altLang="en-US"/>
            </a:pPr>
            <a:r>
              <a:rPr lang="en-US" altLang="ko-KR" dirty="0"/>
              <a:t>	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("++a -&gt; " + (++a));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("a++ -&gt; " + (a++));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c++</a:t>
            </a:r>
            <a:r>
              <a:rPr lang="en-US" altLang="ko-KR" dirty="0"/>
              <a:t> -&gt; " + (</a:t>
            </a:r>
            <a:r>
              <a:rPr lang="en-US" altLang="ko-KR" dirty="0" err="1"/>
              <a:t>c++</a:t>
            </a:r>
            <a:r>
              <a:rPr lang="en-US" altLang="ko-KR" dirty="0"/>
              <a:t>));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("++a + b++ - &gt; " + (++a + b++));</a:t>
            </a:r>
          </a:p>
          <a:p>
            <a:pPr lvl="0">
              <a:defRPr lang="ko-KR" altLang="en-US"/>
            </a:pPr>
            <a:r>
              <a:rPr lang="en-US" altLang="ko-KR" dirty="0"/>
              <a:t>	}</a:t>
            </a:r>
          </a:p>
          <a:p>
            <a:pPr lvl="0">
              <a:defRPr lang="ko-KR" altLang="en-US"/>
            </a:pPr>
            <a:r>
              <a:rPr lang="en-US" altLang="ko-KR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5-3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571480"/>
            <a:ext cx="6191250" cy="56292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572008"/>
            <a:ext cx="2500330" cy="121444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4. </a:t>
            </a:r>
            <a:r>
              <a:rPr lang="ko-KR" altLang="en-US" dirty="0" err="1"/>
              <a:t>관계연산자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조건을 비교할 때 많이 쓰이는 연산자로서 결과는 참</a:t>
            </a:r>
            <a:r>
              <a:rPr lang="en-US" altLang="ko-KR"/>
              <a:t>(True : 1), </a:t>
            </a:r>
            <a:r>
              <a:rPr lang="ko-KR" altLang="en-US"/>
              <a:t>거짓</a:t>
            </a:r>
            <a:r>
              <a:rPr lang="en-US" altLang="ko-KR"/>
              <a:t>(False : 0)</a:t>
            </a:r>
            <a:r>
              <a:rPr lang="ko-KR" altLang="en-US"/>
              <a:t>으로 나타난다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2428868"/>
          <a:ext cx="8215369" cy="4168152"/>
        </p:xfrm>
        <a:graphic>
          <a:graphicData uri="http://schemas.openxmlformats.org/drawingml/2006/table">
            <a:tbl>
              <a:tblPr>
                <a:tableStyleId>{729D6073-5DEC-478E-BFBB-120F47F47B7E}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2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연산자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예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의미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결과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2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==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==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같다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같으면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 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다르면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2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!=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!=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같지 않다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같지않으면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 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같으면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2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&gt;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&gt;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크다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더크면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 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아니면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29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&gt;=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&gt;=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크거나 같다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크거나 같으면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 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아니면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29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&lt;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&lt;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작다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작으면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아니면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29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&lt;=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&lt;=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작거나 같다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와 같거나 작으면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아니면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5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연산자</a:t>
            </a:r>
            <a:r>
              <a:rPr lang="en-US" altLang="ko-KR" sz="440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3577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dirty="0"/>
              <a:t>package pk05;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public class </a:t>
            </a:r>
            <a:r>
              <a:rPr lang="en-US" altLang="ko-KR" dirty="0" err="1"/>
              <a:t>RelaTest</a:t>
            </a:r>
            <a:r>
              <a:rPr lang="en-US" altLang="ko-KR" dirty="0"/>
              <a:t> {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smtClean="0"/>
              <a:t>char </a:t>
            </a:r>
            <a:r>
              <a:rPr lang="en-US" altLang="ko-KR" dirty="0" err="1"/>
              <a:t>a,b</a:t>
            </a:r>
            <a:r>
              <a:rPr lang="en-US" altLang="ko-KR" dirty="0"/>
              <a:t>;	    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a </a:t>
            </a:r>
            <a:r>
              <a:rPr lang="en-US" altLang="ko-KR" dirty="0"/>
              <a:t>= 'A';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b </a:t>
            </a:r>
            <a:r>
              <a:rPr lang="en-US" altLang="ko-KR" dirty="0"/>
              <a:t>= 'B';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("a&gt;b -&gt; " + (a&gt;b));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("a&lt;b -&gt; " + (a&lt;b));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("a==b -&gt; " + (a==b));</a:t>
            </a:r>
          </a:p>
          <a:p>
            <a:pPr lvl="0">
              <a:defRPr lang="ko-KR" altLang="en-US"/>
            </a:pPr>
            <a:r>
              <a:rPr lang="en-US" altLang="ko-KR" dirty="0"/>
              <a:t>	 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("a!=b -&gt; " + (a!=b));	</a:t>
            </a:r>
          </a:p>
          <a:p>
            <a:pPr lvl="0">
              <a:defRPr lang="ko-KR" altLang="en-US"/>
            </a:pPr>
            <a:r>
              <a:rPr lang="en-US" altLang="ko-KR" dirty="0"/>
              <a:t>	}</a:t>
            </a:r>
          </a:p>
          <a:p>
            <a:pPr lvl="0">
              <a:defRPr lang="ko-KR" altLang="en-US"/>
            </a:pPr>
            <a:r>
              <a:rPr lang="en-US" altLang="ko-KR" dirty="0"/>
              <a:t>}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5-4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642918"/>
            <a:ext cx="5448300" cy="52768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643446"/>
            <a:ext cx="1643074" cy="107157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452237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2120900" y="2902292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산술연산자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440241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2120900" y="3880534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2915663"/>
            <a:ext cx="4679950" cy="56858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대입연산자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3929066"/>
            <a:ext cx="4608512" cy="57435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증감연산자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47" name="Line 3"/>
          <p:cNvSpPr>
            <a:spLocks noChangeShapeType="1"/>
          </p:cNvSpPr>
          <p:nvPr/>
        </p:nvSpPr>
        <p:spPr>
          <a:xfrm>
            <a:off x="2360613" y="5427102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8" name="그룹 59"/>
          <p:cNvGrpSpPr/>
          <p:nvPr/>
        </p:nvGrpSpPr>
        <p:grpSpPr>
          <a:xfrm>
            <a:off x="2120900" y="4858777"/>
            <a:ext cx="609600" cy="609600"/>
            <a:chOff x="2133600" y="4591050"/>
            <a:chExt cx="609600" cy="609600"/>
          </a:xfrm>
        </p:grpSpPr>
        <p:grpSp>
          <p:nvGrpSpPr>
            <p:cNvPr id="9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60" name="Text Box 58"/>
          <p:cNvSpPr txBox="1">
            <a:spLocks noChangeArrowheads="1"/>
          </p:cNvSpPr>
          <p:nvPr/>
        </p:nvSpPr>
        <p:spPr>
          <a:xfrm>
            <a:off x="2821008" y="4915927"/>
            <a:ext cx="4608512" cy="568568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관계연산자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60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5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 lang="ko-KR" altLang="en-US"/>
            </a:pPr>
            <a:r>
              <a:rPr lang="ko-KR" altLang="en-US" dirty="0" smtClean="0"/>
              <a:t>연산자 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412776"/>
            <a:ext cx="8280920" cy="112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키보드로 사각형의 한 변의 길이를 정수로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입력받은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후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다음과 같이 넓이를 출력하는 코드를 작성하시오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정사각형의 한 변의 길이를 입력하십시오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r>
              <a:rPr lang="ko-KR" altLang="en-US" dirty="0" smtClean="0"/>
              <a:t>정사각형의 넓이는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5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 lang="ko-KR" altLang="en-US"/>
            </a:pPr>
            <a:r>
              <a:rPr lang="ko-KR" altLang="en-US" dirty="0" smtClean="0"/>
              <a:t>연산자 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41277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키보드로 삼각형의 밑변과 높이를 정수로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입력받은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후 다음과 같이 넓이를 출력하는 코드를 작성하십시오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삼각형의 밑변과 높이를 입력하십시오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5</a:t>
            </a:r>
          </a:p>
          <a:p>
            <a:r>
              <a:rPr lang="ko-KR" altLang="en-US" dirty="0" smtClean="0"/>
              <a:t>삼각형의 넓이는 </a:t>
            </a:r>
            <a:r>
              <a:rPr lang="en-US" altLang="ko-KR" dirty="0" smtClean="0"/>
              <a:t>7.5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8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5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 lang="ko-KR" altLang="en-US"/>
            </a:pPr>
            <a:r>
              <a:rPr lang="ko-KR" altLang="en-US" dirty="0" smtClean="0"/>
              <a:t>연산자 연습문제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41277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키보드로 다섯 과목의 시험 점수를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입력받은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후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다음과 같이 합계와 평균을 출력하는 코드를 작성하시오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의 점수를 정수로 입력하십시오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52</a:t>
            </a:r>
          </a:p>
          <a:p>
            <a:r>
              <a:rPr lang="en-US" altLang="ko-KR" dirty="0" smtClean="0"/>
              <a:t>68</a:t>
            </a:r>
          </a:p>
          <a:p>
            <a:r>
              <a:rPr lang="en-US" altLang="ko-KR" dirty="0" smtClean="0"/>
              <a:t>75</a:t>
            </a:r>
          </a:p>
          <a:p>
            <a:r>
              <a:rPr lang="en-US" altLang="ko-KR" dirty="0" smtClean="0"/>
              <a:t>83</a:t>
            </a:r>
          </a:p>
          <a:p>
            <a:r>
              <a:rPr lang="en-US" altLang="ko-KR" dirty="0" smtClean="0"/>
              <a:t>36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과목의 합계는 </a:t>
            </a:r>
            <a:r>
              <a:rPr lang="en-US" altLang="ko-KR" dirty="0" smtClean="0"/>
              <a:t>314</a:t>
            </a:r>
            <a:r>
              <a:rPr lang="ko-KR" altLang="en-US" dirty="0" smtClean="0"/>
              <a:t>점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과목의 평균은 </a:t>
            </a:r>
            <a:r>
              <a:rPr lang="en-US" altLang="ko-KR" dirty="0" smtClean="0"/>
              <a:t>62.8</a:t>
            </a:r>
            <a:r>
              <a:rPr lang="ko-KR" altLang="en-US" dirty="0" smtClean="0"/>
              <a:t>점 입니다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6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452237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2120900" y="2902292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산술연산자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440241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2120900" y="3880534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2915663"/>
            <a:ext cx="4679950" cy="56858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대입연산자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3929066"/>
            <a:ext cx="4608512" cy="57435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증감연산자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47" name="Line 3"/>
          <p:cNvSpPr>
            <a:spLocks noChangeShapeType="1"/>
          </p:cNvSpPr>
          <p:nvPr/>
        </p:nvSpPr>
        <p:spPr>
          <a:xfrm>
            <a:off x="2360613" y="5427102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48" name="그룹 59"/>
          <p:cNvGrpSpPr/>
          <p:nvPr/>
        </p:nvGrpSpPr>
        <p:grpSpPr>
          <a:xfrm>
            <a:off x="2120900" y="4858777"/>
            <a:ext cx="609600" cy="609600"/>
            <a:chOff x="2133600" y="4591050"/>
            <a:chExt cx="609600" cy="609600"/>
          </a:xfrm>
        </p:grpSpPr>
        <p:grpSp>
          <p:nvGrpSpPr>
            <p:cNvPr id="49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60" name="Text Box 58"/>
          <p:cNvSpPr txBox="1">
            <a:spLocks noChangeArrowheads="1"/>
          </p:cNvSpPr>
          <p:nvPr/>
        </p:nvSpPr>
        <p:spPr>
          <a:xfrm>
            <a:off x="2821008" y="4915927"/>
            <a:ext cx="4608512" cy="568568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관계연산자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60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intro.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291465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연산자</a:t>
            </a:r>
            <a:r>
              <a:rPr lang="en-US" altLang="ko-KR"/>
              <a:t>(operator)</a:t>
            </a:r>
            <a:r>
              <a:rPr lang="ko-KR" altLang="en-US"/>
              <a:t>란 피연산자</a:t>
            </a:r>
            <a:r>
              <a:rPr lang="en-US" altLang="ko-KR"/>
              <a:t>(operand)</a:t>
            </a:r>
            <a:r>
              <a:rPr lang="ko-KR" altLang="en-US"/>
              <a:t>를 가지고 연산식을 수행하는 개념으로 대부분이 피연산자</a:t>
            </a:r>
            <a:r>
              <a:rPr lang="en-US" altLang="ko-KR"/>
              <a:t>(operand)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개를 가지고 연산을 수행하는 이항연산자이며</a:t>
            </a:r>
            <a:r>
              <a:rPr lang="en-US" altLang="ko-KR"/>
              <a:t>, </a:t>
            </a:r>
            <a:r>
              <a:rPr lang="ko-KR" altLang="en-US"/>
              <a:t>단항연산자와 피연산자</a:t>
            </a:r>
            <a:r>
              <a:rPr lang="en-US" altLang="ko-KR"/>
              <a:t>(operand)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개 있는 </a:t>
            </a:r>
            <a:r>
              <a:rPr lang="en-US" altLang="ko-KR"/>
              <a:t>3</a:t>
            </a:r>
            <a:r>
              <a:rPr lang="ko-KR" altLang="en-US"/>
              <a:t>항연산자도 존재한다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00232" y="4071942"/>
            <a:ext cx="4786346" cy="192882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92D050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914400" indent="-91440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lain" startAt="10"/>
              <a:defRPr lang="ko-KR" altLang="en-US"/>
            </a:pPr>
            <a:r>
              <a:rPr kumimoji="0" lang="en-US" altLang="ko-KR" sz="5400" b="0" i="0" u="none" strike="noStrike" cap="none" normalizeH="0">
                <a:solidFill>
                  <a:schemeClr val="tx1"/>
                </a:solidFill>
                <a:effectLst/>
                <a:latin typeface="Arial"/>
              </a:rPr>
              <a:t>  +   20</a:t>
            </a:r>
          </a:p>
          <a:p>
            <a:pPr marL="914400" indent="-91440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 altLang="en-US"/>
            </a:pPr>
            <a:endParaRPr kumimoji="0" lang="ko-KR" altLang="en-US" sz="10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2066" y="5345684"/>
            <a:ext cx="11592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operand 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6569" y="5345684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operand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5345684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0000FF"/>
                </a:solidFill>
              </a:rPr>
              <a:t>operator</a:t>
            </a:r>
            <a:endParaRPr lang="ko-KR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1472" y="214290"/>
            <a:ext cx="7643866" cy="100013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자바의 연산자는 산술연산자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대입연산자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증감연산자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관계연산자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논리연산자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비트연산자</a:t>
            </a:r>
            <a:r>
              <a:rPr lang="en-US" altLang="ko-KR" sz="1600">
                <a:latin typeface="HY강B"/>
                <a:ea typeface="HY강B"/>
              </a:rPr>
              <a:t>, shift</a:t>
            </a:r>
            <a:r>
              <a:rPr lang="ko-KR" altLang="en-US" sz="1600">
                <a:latin typeface="HY강B"/>
                <a:ea typeface="HY강B"/>
              </a:rPr>
              <a:t>연산자</a:t>
            </a:r>
            <a:r>
              <a:rPr lang="en-US" altLang="ko-KR" sz="1600">
                <a:latin typeface="HY강B"/>
                <a:ea typeface="HY강B"/>
              </a:rPr>
              <a:t>,  </a:t>
            </a:r>
            <a:r>
              <a:rPr lang="ko-KR" altLang="en-US" sz="1600">
                <a:latin typeface="HY강B"/>
                <a:ea typeface="HY강B"/>
              </a:rPr>
              <a:t>대입연산자 등 많은 연산자들이 존재하며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이들 간에는 </a:t>
            </a:r>
            <a:r>
              <a:rPr lang="ko-KR" altLang="en-US" sz="1600">
                <a:solidFill>
                  <a:srgbClr val="FF0000"/>
                </a:solidFill>
                <a:latin typeface="HY강B"/>
                <a:ea typeface="HY강B"/>
              </a:rPr>
              <a:t>우선순위</a:t>
            </a:r>
            <a:r>
              <a:rPr lang="ko-KR" altLang="en-US" sz="1600">
                <a:latin typeface="HY강B"/>
                <a:ea typeface="HY강B"/>
              </a:rPr>
              <a:t>가 존재한다</a:t>
            </a:r>
            <a:r>
              <a:rPr lang="en-US" altLang="ko-KR" sz="1600">
                <a:latin typeface="HY강B"/>
                <a:ea typeface="HY강B"/>
              </a:rPr>
              <a:t>.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0100" y="1428736"/>
            <a:ext cx="7091385" cy="522268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산술연산자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14282" y="3143248"/>
          <a:ext cx="8715436" cy="292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2000" b="1">
                          <a:latin typeface="HY강B"/>
                          <a:ea typeface="HY강B"/>
                        </a:rPr>
                        <a:t>연산자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2000" b="1">
                          <a:latin typeface="HY강B"/>
                          <a:ea typeface="HY강B"/>
                        </a:rPr>
                        <a:t>연산식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2000" b="1">
                          <a:latin typeface="HY강B"/>
                          <a:ea typeface="HY강B"/>
                        </a:rPr>
                        <a:t>의미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+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10+5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10+5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두 피연산자의 덧셈이므로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15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가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-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10-5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10-5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두 피연산자의 뺄셈이므로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가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*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10*5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10*5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두 피연산자의 곱셈이므로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50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이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/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10/5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10/5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두 피연산자의 나눗셈이므로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2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가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%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10%5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10%5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10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을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로나눈 몫이아닌 나머지이므로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0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이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1214422"/>
            <a:ext cx="7929618" cy="155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2400">
                <a:latin typeface="HY강B"/>
                <a:ea typeface="HY강B"/>
              </a:rPr>
              <a:t>우리가</a:t>
            </a:r>
            <a:r>
              <a:rPr lang="en-US" altLang="ko-KR" sz="2400">
                <a:latin typeface="HY강B"/>
                <a:ea typeface="HY강B"/>
              </a:rPr>
              <a:t> </a:t>
            </a:r>
            <a:r>
              <a:rPr lang="ko-KR" altLang="en-US" sz="2400">
                <a:latin typeface="HY강B"/>
                <a:ea typeface="HY강B"/>
              </a:rPr>
              <a:t>흔히 말하는 가감승제의 의미이다</a:t>
            </a:r>
            <a:r>
              <a:rPr lang="en-US" altLang="ko-KR" sz="2400">
                <a:latin typeface="HY강B"/>
                <a:ea typeface="HY강B"/>
              </a:rPr>
              <a:t>. </a:t>
            </a:r>
            <a:r>
              <a:rPr lang="ko-KR" altLang="en-US" sz="2400">
                <a:latin typeface="HY강B"/>
                <a:ea typeface="HY강B"/>
              </a:rPr>
              <a:t>여기에 나누기의 나머지를 구하는 연산자까지 크게 </a:t>
            </a:r>
            <a:r>
              <a:rPr lang="en-US" altLang="ko-KR" sz="2400">
                <a:latin typeface="HY강B"/>
                <a:ea typeface="HY강B"/>
              </a:rPr>
              <a:t>5</a:t>
            </a:r>
            <a:r>
              <a:rPr lang="ko-KR" altLang="en-US" sz="2400">
                <a:latin typeface="HY강B"/>
                <a:ea typeface="HY강B"/>
              </a:rPr>
              <a:t>가지의 산술연산자가 존재한다</a:t>
            </a:r>
            <a:r>
              <a:rPr lang="en-US" altLang="ko-KR" sz="2400">
                <a:latin typeface="HY강B"/>
                <a:ea typeface="HY강B"/>
              </a:rPr>
              <a:t>.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ko-KR" altLang="en-US" sz="2400">
                <a:latin typeface="HY강B"/>
                <a:ea typeface="HY강B"/>
              </a:rPr>
              <a:t>산술연산자는 이항연산자이다</a:t>
            </a:r>
            <a:r>
              <a:rPr lang="en-US" altLang="ko-KR" sz="2400">
                <a:latin typeface="HY강B"/>
                <a:ea typeface="HY강B"/>
              </a:rPr>
              <a:t>.</a:t>
            </a:r>
            <a:endParaRPr lang="ko-KR" altLang="en-US" sz="2400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산술연산자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214422"/>
            <a:ext cx="79296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 smtClean="0">
                <a:latin typeface="HY강B"/>
                <a:ea typeface="HY강B"/>
              </a:rPr>
              <a:t>1. </a:t>
            </a:r>
            <a:r>
              <a:rPr lang="ko-KR" altLang="en-US" sz="2400" dirty="0" smtClean="0">
                <a:latin typeface="HY강B"/>
                <a:ea typeface="HY강B"/>
              </a:rPr>
              <a:t>정수 </a:t>
            </a:r>
            <a:r>
              <a:rPr lang="en-US" altLang="ko-KR" sz="2400" dirty="0" smtClean="0">
                <a:latin typeface="HY강B"/>
                <a:ea typeface="HY강B"/>
              </a:rPr>
              <a:t>12</a:t>
            </a:r>
            <a:r>
              <a:rPr lang="ko-KR" altLang="en-US" sz="2400" dirty="0" smtClean="0">
                <a:latin typeface="HY강B"/>
                <a:ea typeface="HY강B"/>
              </a:rPr>
              <a:t>와 </a:t>
            </a:r>
            <a:r>
              <a:rPr lang="en-US" altLang="ko-KR" sz="2400" dirty="0" smtClean="0">
                <a:latin typeface="HY강B"/>
                <a:ea typeface="HY강B"/>
              </a:rPr>
              <a:t>5</a:t>
            </a:r>
            <a:r>
              <a:rPr lang="ko-KR" altLang="en-US" sz="2400" dirty="0" smtClean="0">
                <a:latin typeface="HY강B"/>
                <a:ea typeface="HY강B"/>
              </a:rPr>
              <a:t>를 </a:t>
            </a:r>
            <a:endParaRPr lang="en-US" altLang="ko-KR" sz="2400" dirty="0" smtClean="0">
              <a:latin typeface="HY강B"/>
              <a:ea typeface="HY강B"/>
            </a:endParaRPr>
          </a:p>
          <a:p>
            <a:pPr>
              <a:defRPr lang="ko-KR" altLang="en-US"/>
            </a:pPr>
            <a:r>
              <a:rPr lang="ko-KR" altLang="en-US" sz="2400" dirty="0" smtClean="0">
                <a:latin typeface="HY강B"/>
                <a:ea typeface="HY강B"/>
              </a:rPr>
              <a:t>각각 변수 </a:t>
            </a:r>
            <a:r>
              <a:rPr lang="en-US" altLang="ko-KR" sz="2400" dirty="0" smtClean="0">
                <a:latin typeface="HY강B"/>
                <a:ea typeface="HY강B"/>
              </a:rPr>
              <a:t>num1 </a:t>
            </a:r>
            <a:r>
              <a:rPr lang="ko-KR" altLang="en-US" sz="2400" dirty="0" smtClean="0">
                <a:latin typeface="HY강B"/>
                <a:ea typeface="HY강B"/>
              </a:rPr>
              <a:t>과 </a:t>
            </a:r>
            <a:r>
              <a:rPr lang="en-US" altLang="ko-KR" sz="2400" dirty="0" smtClean="0">
                <a:latin typeface="HY강B"/>
                <a:ea typeface="HY강B"/>
              </a:rPr>
              <a:t>num2 </a:t>
            </a:r>
            <a:r>
              <a:rPr lang="ko-KR" altLang="en-US" sz="2400" dirty="0" smtClean="0">
                <a:latin typeface="HY강B"/>
                <a:ea typeface="HY강B"/>
              </a:rPr>
              <a:t>에 저장 </a:t>
            </a:r>
            <a:r>
              <a:rPr lang="ko-KR" altLang="en-US" sz="2400" dirty="0" err="1" smtClean="0">
                <a:latin typeface="HY강B"/>
                <a:ea typeface="HY강B"/>
              </a:rPr>
              <a:t>한뒤</a:t>
            </a:r>
            <a:endParaRPr lang="en-US" altLang="ko-KR" sz="2400" dirty="0" smtClean="0">
              <a:latin typeface="HY강B"/>
              <a:ea typeface="HY강B"/>
            </a:endParaRPr>
          </a:p>
          <a:p>
            <a:pPr>
              <a:defRPr lang="ko-KR" altLang="en-US"/>
            </a:pPr>
            <a:r>
              <a:rPr lang="ko-KR" altLang="en-US" sz="2400" dirty="0" err="1" smtClean="0">
                <a:latin typeface="HY강B"/>
                <a:ea typeface="HY강B"/>
              </a:rPr>
              <a:t>산술연산자</a:t>
            </a:r>
            <a:r>
              <a:rPr lang="ko-KR" altLang="en-US" sz="2400" dirty="0" smtClean="0">
                <a:latin typeface="HY강B"/>
                <a:ea typeface="HY강B"/>
              </a:rPr>
              <a:t> </a:t>
            </a:r>
            <a:r>
              <a:rPr lang="en-US" altLang="ko-KR" sz="2400" dirty="0" smtClean="0">
                <a:latin typeface="HY강B"/>
                <a:ea typeface="HY강B"/>
              </a:rPr>
              <a:t>5</a:t>
            </a:r>
            <a:r>
              <a:rPr lang="ko-KR" altLang="en-US" sz="2400" dirty="0" smtClean="0">
                <a:latin typeface="HY강B"/>
                <a:ea typeface="HY강B"/>
              </a:rPr>
              <a:t>개</a:t>
            </a:r>
            <a:r>
              <a:rPr lang="en-US" altLang="ko-KR" sz="2400" dirty="0" smtClean="0">
                <a:latin typeface="HY강B"/>
                <a:ea typeface="HY강B"/>
              </a:rPr>
              <a:t>(+,-,*,/,%) </a:t>
            </a:r>
            <a:r>
              <a:rPr lang="ko-KR" altLang="en-US" sz="2400" dirty="0" smtClean="0">
                <a:latin typeface="HY강B"/>
                <a:ea typeface="HY강B"/>
              </a:rPr>
              <a:t>를 이용해</a:t>
            </a:r>
            <a:endParaRPr lang="en-US" altLang="ko-KR" sz="2400" dirty="0" smtClean="0">
              <a:latin typeface="HY강B"/>
              <a:ea typeface="HY강B"/>
            </a:endParaRPr>
          </a:p>
          <a:p>
            <a:pPr>
              <a:defRPr lang="ko-KR" altLang="en-US"/>
            </a:pPr>
            <a:r>
              <a:rPr lang="ko-KR" altLang="en-US" sz="2400" dirty="0" smtClean="0">
                <a:latin typeface="HY강B"/>
                <a:ea typeface="HY강B"/>
              </a:rPr>
              <a:t>계산하여 화면에 결과를 출력 해보자</a:t>
            </a:r>
            <a:r>
              <a:rPr lang="en-US" altLang="ko-KR" sz="2400" dirty="0" smtClean="0">
                <a:latin typeface="HY강B"/>
                <a:ea typeface="HY강B"/>
              </a:rPr>
              <a:t>. </a:t>
            </a:r>
            <a:endParaRPr lang="en-US" altLang="ko-KR" sz="2400" dirty="0" smtClean="0">
              <a:latin typeface="HY강B"/>
              <a:ea typeface="HY강B"/>
            </a:endParaRPr>
          </a:p>
          <a:p>
            <a:pPr>
              <a:defRPr lang="ko-KR" altLang="en-US"/>
            </a:pPr>
            <a:endParaRPr lang="en-US" altLang="ko-KR" sz="2400" dirty="0">
              <a:latin typeface="HY강B"/>
              <a:ea typeface="HY강B"/>
            </a:endParaRPr>
          </a:p>
          <a:p>
            <a:pPr>
              <a:defRPr lang="ko-KR" altLang="en-US"/>
            </a:pPr>
            <a:r>
              <a:rPr lang="en-US" altLang="ko-KR" sz="2400" dirty="0" smtClean="0">
                <a:latin typeface="HY강B"/>
                <a:ea typeface="HY강B"/>
              </a:rPr>
              <a:t>2. num1 </a:t>
            </a:r>
            <a:r>
              <a:rPr lang="ko-KR" altLang="en-US" sz="2400" dirty="0" smtClean="0">
                <a:latin typeface="HY강B"/>
                <a:ea typeface="HY강B"/>
              </a:rPr>
              <a:t>과 </a:t>
            </a:r>
            <a:r>
              <a:rPr lang="en-US" altLang="ko-KR" sz="2400" dirty="0" smtClean="0">
                <a:latin typeface="HY강B"/>
                <a:ea typeface="HY강B"/>
              </a:rPr>
              <a:t>num2 </a:t>
            </a:r>
            <a:r>
              <a:rPr lang="ko-KR" altLang="en-US" sz="2400" dirty="0" smtClean="0">
                <a:latin typeface="HY강B"/>
                <a:ea typeface="HY강B"/>
              </a:rPr>
              <a:t>를 키보드로 입력 받아 동적인 프로그램을 만들어보자</a:t>
            </a:r>
            <a:r>
              <a:rPr lang="en-US" altLang="ko-KR" sz="2400" dirty="0" smtClean="0">
                <a:latin typeface="HY강B"/>
                <a:ea typeface="HY강B"/>
              </a:rPr>
              <a:t>.</a:t>
            </a:r>
            <a:endParaRPr lang="ko-KR" altLang="en-US" sz="2400" dirty="0">
              <a:latin typeface="HY강B"/>
              <a:ea typeface="HY강B"/>
            </a:endParaRPr>
          </a:p>
        </p:txBody>
      </p:sp>
    </p:spTree>
    <p:extLst>
      <p:ext uri="{BB962C8B-B14F-4D97-AF65-F5344CB8AC3E}">
        <p14:creationId xmlns:p14="http://schemas.microsoft.com/office/powerpoint/2010/main" val="15286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 rotWithShape="1">
          <a:blip r:embed="rId2"/>
          <a:srcRect t="68454"/>
          <a:stretch/>
        </p:blipFill>
        <p:spPr>
          <a:xfrm>
            <a:off x="1403648" y="2636912"/>
            <a:ext cx="6096000" cy="181489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88132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package pk05;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public class </a:t>
            </a:r>
            <a:r>
              <a:rPr lang="en-US" altLang="ko-KR" dirty="0" err="1"/>
              <a:t>ArithTest</a:t>
            </a:r>
            <a:r>
              <a:rPr lang="en-US" altLang="ko-KR" dirty="0"/>
              <a:t>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		// TODO Auto-generated method stub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: " </a:t>
            </a:r>
            <a:r>
              <a:rPr lang="en-US" altLang="ko-KR" dirty="0"/>
              <a:t>+ (12+5));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빼 </a:t>
            </a:r>
            <a:r>
              <a:rPr lang="ko-KR" altLang="en-US" dirty="0" smtClean="0"/>
              <a:t>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" + (12-5));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smtClean="0"/>
              <a:t>곱하기 </a:t>
            </a:r>
            <a:r>
              <a:rPr lang="en-US" altLang="ko-KR" dirty="0" smtClean="0"/>
              <a:t>: " </a:t>
            </a:r>
            <a:r>
              <a:rPr lang="en-US" altLang="ko-KR" dirty="0"/>
              <a:t>+ 12*5);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smtClean="0"/>
              <a:t>나누기 </a:t>
            </a:r>
            <a:r>
              <a:rPr lang="en-US" altLang="ko-KR" dirty="0" smtClean="0"/>
              <a:t>: " </a:t>
            </a:r>
            <a:r>
              <a:rPr lang="en-US" altLang="ko-KR" dirty="0"/>
              <a:t>+ 12/5);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: " </a:t>
            </a:r>
            <a:r>
              <a:rPr lang="en-US" altLang="ko-KR" dirty="0"/>
              <a:t>+ 12%5);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5-1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324528" y="714356"/>
              <a:ext cx="5079600" cy="13323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168" y="704996"/>
                <a:ext cx="5098320" cy="135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693</Words>
  <Application>Microsoft Office PowerPoint</Application>
  <PresentationFormat>화면 슬라이드 쇼(4:3)</PresentationFormat>
  <Paragraphs>219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Adobe Fan Heiti Std B</vt:lpstr>
      <vt:lpstr>HY강B</vt:lpstr>
      <vt:lpstr>HY울릉도B</vt:lpstr>
      <vt:lpstr>HY중고딕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5장. 자바의 연산자1</vt:lpstr>
      <vt:lpstr>목  차</vt:lpstr>
      <vt:lpstr>intro.</vt:lpstr>
      <vt:lpstr>PowerPoint 프레젠테이션</vt:lpstr>
      <vt:lpstr>1. 산술연산자</vt:lpstr>
      <vt:lpstr>1. 산술연산자</vt:lpstr>
      <vt:lpstr>PowerPoint 프레젠테이션</vt:lpstr>
      <vt:lpstr>PowerPoint 프레젠테이션</vt:lpstr>
      <vt:lpstr>2. 대입연산자</vt:lpstr>
      <vt:lpstr>PowerPoint 프레젠테이션</vt:lpstr>
      <vt:lpstr>2. 대입연산자</vt:lpstr>
      <vt:lpstr>PowerPoint 프레젠테이션</vt:lpstr>
      <vt:lpstr>PowerPoint 프레젠테이션</vt:lpstr>
      <vt:lpstr>PowerPoint 프레젠테이션</vt:lpstr>
      <vt:lpstr>3. 증감연산자</vt:lpstr>
      <vt:lpstr>PowerPoint 프레젠테이션</vt:lpstr>
      <vt:lpstr>PowerPoint 프레젠테이션</vt:lpstr>
      <vt:lpstr>4. 관계연산자</vt:lpstr>
      <vt:lpstr>PowerPoint 프레젠테이션</vt:lpstr>
      <vt:lpstr>PowerPoint 프레젠테이션</vt:lpstr>
      <vt:lpstr>정 리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263</cp:revision>
  <dcterms:created xsi:type="dcterms:W3CDTF">2013-12-31T15:36:04Z</dcterms:created>
  <dcterms:modified xsi:type="dcterms:W3CDTF">2018-08-19T02:21:46Z</dcterms:modified>
  <cp:version>0906.0100.01</cp:version>
</cp:coreProperties>
</file>