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85" r:id="rId29"/>
    <p:sldId id="286" r:id="rId30"/>
    <p:sldId id="27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6296"/>
  </p:normalViewPr>
  <p:slideViewPr>
    <p:cSldViewPr>
      <p:cViewPr varScale="1">
        <p:scale>
          <a:sx n="83" d="100"/>
          <a:sy n="83" d="100"/>
        </p:scale>
        <p:origin x="1685" y="77"/>
      </p:cViewPr>
      <p:guideLst>
        <p:guide orient="horz" pos="2158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  <p:sp>
        <p:nvSpPr>
          <p:cNvPr id="67588" name="부제목 6758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215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for( i=1 ; i&lt;=5 ; i++ ) </a:t>
            </a:r>
            <a:r>
              <a:rPr lang="ko-KR" altLang="en-US">
                <a:latin typeface="HY강B"/>
                <a:ea typeface="HY강B"/>
              </a:rPr>
              <a:t>에서 </a:t>
            </a:r>
            <a:r>
              <a:rPr lang="en-US" altLang="ko-KR">
                <a:latin typeface="HY강B"/>
                <a:ea typeface="HY강B"/>
              </a:rPr>
              <a:t>i</a:t>
            </a:r>
            <a:r>
              <a:rPr lang="ko-KR" altLang="en-US">
                <a:latin typeface="HY강B"/>
                <a:ea typeface="HY강B"/>
              </a:rPr>
              <a:t>가 </a:t>
            </a: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에서부터 </a:t>
            </a: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씩 증가하여 </a:t>
            </a:r>
            <a:r>
              <a:rPr lang="en-US" altLang="ko-KR">
                <a:latin typeface="HY강B"/>
                <a:ea typeface="HY강B"/>
              </a:rPr>
              <a:t>5</a:t>
            </a:r>
            <a:r>
              <a:rPr lang="ko-KR" altLang="en-US">
                <a:latin typeface="HY강B"/>
                <a:ea typeface="HY강B"/>
              </a:rPr>
              <a:t>까지 변하므로 </a:t>
            </a:r>
            <a:r>
              <a:rPr lang="en-US" altLang="ko-KR">
                <a:latin typeface="HY강B"/>
                <a:ea typeface="HY강B"/>
              </a:rPr>
              <a:t>5</a:t>
            </a:r>
            <a:r>
              <a:rPr lang="ko-KR" altLang="en-US">
                <a:latin typeface="HY강B"/>
                <a:ea typeface="HY강B"/>
              </a:rPr>
              <a:t>번 순환 하게 된다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매 회전마다의 변화를 그림으로 나타내면 다음과 같다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57224" y="1975104"/>
          <a:ext cx="7429551" cy="3882789"/>
        </p:xfrm>
        <a:graphic>
          <a:graphicData uri="http://schemas.openxmlformats.org/drawingml/2006/table">
            <a:tbl>
              <a:tblPr/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86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i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i&lt;=5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1 2 3 4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70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1 2 3 4 5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42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HY견고딕"/>
                          <a:ea typeface="HY견고딕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428604"/>
            <a:ext cx="5400675" cy="596265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5143512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비교</a:t>
            </a:r>
            <a:r>
              <a:rPr lang="en-US" altLang="ko-KR"/>
              <a:t>&gt; for( j=5 ; j&gt;=1 ; j-- )</a:t>
            </a:r>
            <a:r>
              <a:rPr lang="ko-KR" altLang="en-US"/>
              <a:t>인 경우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pk10;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ForTest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System.out.println(“5</a:t>
            </a:r>
            <a:r>
              <a:rPr lang="ko-KR" altLang="en-US"/>
              <a:t>에서 </a:t>
            </a:r>
            <a:r>
              <a:rPr lang="en-US" altLang="ko-KR"/>
              <a:t>1</a:t>
            </a:r>
            <a:r>
              <a:rPr lang="ko-KR" altLang="en-US"/>
              <a:t>까지의 수입니다</a:t>
            </a:r>
            <a:r>
              <a:rPr lang="en-US" altLang="ko-KR"/>
              <a:t>.");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  <a:r>
              <a:rPr lang="en-US" altLang="ko-KR" b="1">
                <a:solidFill>
                  <a:srgbClr val="0000FF"/>
                </a:solidFill>
              </a:rPr>
              <a:t> for(int j=5 ; j&gt;=1 ; j-- ){</a:t>
            </a:r>
          </a:p>
          <a:p>
            <a:pPr lvl="0">
              <a:defRPr lang="ko-KR" altLang="en-US"/>
            </a:pPr>
            <a:r>
              <a:rPr lang="en-US" altLang="ko-KR"/>
              <a:t>		   System.out.print(j+ "\t");</a:t>
            </a:r>
          </a:p>
          <a:p>
            <a:pPr lvl="0">
              <a:defRPr lang="ko-KR" altLang="en-US"/>
            </a:pPr>
            <a:r>
              <a:rPr lang="en-US" altLang="ko-KR"/>
              <a:t>		}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714488"/>
          <a:ext cx="8215369" cy="4500592"/>
        </p:xfrm>
        <a:graphic>
          <a:graphicData uri="http://schemas.openxmlformats.org/drawingml/2006/table">
            <a:tbl>
              <a:tblPr/>
              <a:tblGrid>
                <a:gridCol w="101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4085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회전수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j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변수의 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j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견고딕"/>
                          <a:ea typeface="HY견고딕"/>
                        </a:rPr>
                        <a:t>&lt;=5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여부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체"/>
                        </a:rPr>
                        <a:t>출 력 모 양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#4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5 4 3 2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93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#5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true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5 4 3 2 1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827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0 &gt;= 1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C00000"/>
                          </a:solidFill>
                          <a:latin typeface="HY견고딕"/>
                          <a:ea typeface="HY견고딕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굴림체"/>
                          <a:ea typeface="굴림체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nested for Loop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398622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프로그램을 작성하다보면 순환문 안에 또 다른 순환문을 가지게 되는 구조가 유용할 때가 있다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이러한 순환문 구조를 중첩된 순환문</a:t>
            </a:r>
            <a:r>
              <a:rPr lang="en-US" altLang="ko-KR"/>
              <a:t>(Nested Loops)</a:t>
            </a:r>
            <a:r>
              <a:rPr lang="ko-KR" altLang="en-US"/>
              <a:t>이라고 한다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다음은 중첩된 </a:t>
            </a:r>
            <a:r>
              <a:rPr lang="en-US" altLang="ko-KR"/>
              <a:t>for</a:t>
            </a:r>
            <a:r>
              <a:rPr lang="ko-KR" altLang="en-US"/>
              <a:t>문이 동작하는 원리를 살펴보자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01" name="_x103500632" descr="EMB00000d6825e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42976" y="2571744"/>
            <a:ext cx="6542107" cy="39162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785794"/>
            <a:ext cx="7572427" cy="118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HY강B"/>
                <a:ea typeface="HY강B"/>
              </a:rPr>
              <a:t>그림에서 안의 음영이 있는 부분이 중첩</a:t>
            </a:r>
            <a:r>
              <a:rPr lang="en-US" altLang="ko-KR">
                <a:latin typeface="HY강B"/>
                <a:ea typeface="HY강B"/>
              </a:rPr>
              <a:t>(Nested)</a:t>
            </a:r>
            <a:r>
              <a:rPr lang="ko-KR" altLang="en-US">
                <a:latin typeface="HY강B"/>
                <a:ea typeface="HY강B"/>
              </a:rPr>
              <a:t>되었다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안의 회전수만큼 밖의 순환이 반복되므로 전체적인 회전수는 </a:t>
            </a: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밖의 회전수 </a:t>
            </a:r>
            <a:r>
              <a:rPr lang="en-US" altLang="ko-KR" b="1">
                <a:solidFill>
                  <a:srgbClr val="FF0000"/>
                </a:solidFill>
                <a:latin typeface="HY강B"/>
                <a:ea typeface="HY강B"/>
              </a:rPr>
              <a:t>× </a:t>
            </a:r>
            <a:r>
              <a:rPr lang="ko-KR" altLang="en-US" b="1">
                <a:solidFill>
                  <a:srgbClr val="FF0000"/>
                </a:solidFill>
                <a:latin typeface="HY강B"/>
                <a:ea typeface="HY강B"/>
              </a:rPr>
              <a:t>안의 회전수 </a:t>
            </a:r>
            <a:r>
              <a:rPr lang="ko-KR" altLang="en-US">
                <a:latin typeface="HY강B"/>
                <a:ea typeface="HY강B"/>
              </a:rPr>
              <a:t>이다</a:t>
            </a:r>
            <a:r>
              <a:rPr lang="en-US" altLang="ko-KR"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 </a:t>
            </a:r>
            <a:r>
              <a:rPr lang="ko-KR" altLang="en-US">
                <a:latin typeface="HY강B"/>
                <a:ea typeface="HY강B"/>
              </a:rPr>
              <a:t>구체적인 예로 살펴보자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 rotWithShape="1">
          <a:blip r:embed="rId2"/>
          <a:srcRect t="63522"/>
          <a:stretch/>
        </p:blipFill>
        <p:spPr>
          <a:xfrm>
            <a:off x="1835696" y="2276872"/>
            <a:ext cx="5172075" cy="2178551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7916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2000" dirty="0"/>
              <a:t>package pk10;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public class </a:t>
            </a:r>
            <a:r>
              <a:rPr lang="en-US" altLang="ko-KR" sz="2000" dirty="0" err="1"/>
              <a:t>NestedTest</a:t>
            </a:r>
            <a:r>
              <a:rPr lang="en-US" altLang="ko-KR" sz="2000" dirty="0"/>
              <a:t> {</a:t>
            </a:r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pPr lvl="0">
              <a:defRPr lang="ko-KR" altLang="en-US"/>
            </a:pPr>
            <a:r>
              <a:rPr lang="en-US" altLang="ko-KR" sz="2000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j;  </a:t>
            </a:r>
          </a:p>
          <a:p>
            <a:pPr lvl="0">
              <a:defRPr lang="ko-KR" altLang="en-US"/>
            </a:pPr>
            <a:r>
              <a:rPr lang="en-US" altLang="ko-KR" sz="2000" dirty="0"/>
              <a:t> </a:t>
            </a:r>
          </a:p>
          <a:p>
            <a:pPr lvl="0">
              <a:defRPr lang="ko-KR" altLang="en-US"/>
            </a:pPr>
            <a:r>
              <a:rPr lang="en-US" altLang="ko-KR" sz="2000" dirty="0"/>
              <a:t>	  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=1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&lt;=5 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++){</a:t>
            </a:r>
          </a:p>
          <a:p>
            <a:pPr lvl="0">
              <a:defRPr lang="ko-KR" altLang="en-US"/>
            </a:pPr>
            <a:r>
              <a:rPr lang="en-US" altLang="ko-KR" sz="2000" dirty="0"/>
              <a:t>	      for(j=1 ; j&lt;=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; </a:t>
            </a:r>
            <a:r>
              <a:rPr lang="en-US" altLang="ko-KR" sz="2000" dirty="0" err="1"/>
              <a:t>j++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{</a:t>
            </a: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         </a:t>
            </a:r>
            <a:r>
              <a:rPr lang="en-US" altLang="ko-KR" sz="2000" dirty="0" err="1"/>
              <a:t>System.out.print</a:t>
            </a:r>
            <a:r>
              <a:rPr lang="en-US" altLang="ko-KR" sz="2000" dirty="0"/>
              <a:t>(j+ "   </a:t>
            </a:r>
            <a:r>
              <a:rPr lang="en-US" altLang="ko-KR" sz="2000" dirty="0" smtClean="0"/>
              <a:t>");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   }</a:t>
            </a: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	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pPr lvl="0">
              <a:defRPr lang="ko-KR" altLang="en-US"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}/*</a:t>
            </a:r>
            <a:r>
              <a:rPr lang="ko-KR" altLang="en-US" sz="2000" dirty="0"/>
              <a:t>밖의 </a:t>
            </a:r>
            <a:r>
              <a:rPr lang="en-US" altLang="ko-KR" sz="2000" dirty="0"/>
              <a:t>for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닫아줌</a:t>
            </a:r>
            <a:r>
              <a:rPr lang="ko-KR" altLang="en-US" sz="2000" dirty="0"/>
              <a:t> *</a:t>
            </a:r>
            <a:r>
              <a:rPr lang="en-US" altLang="ko-KR" sz="2000"/>
              <a:t>/ </a:t>
            </a:r>
            <a:endParaRPr lang="en-US" altLang="ko-KR" sz="2000" smtClean="0"/>
          </a:p>
          <a:p>
            <a:pPr lvl="0">
              <a:defRPr lang="ko-KR" altLang="en-US"/>
            </a:pPr>
            <a:endParaRPr lang="en-US" altLang="ko-KR" sz="2000" dirty="0"/>
          </a:p>
          <a:p>
            <a:pPr lvl="0">
              <a:defRPr lang="ko-KR" altLang="en-US"/>
            </a:pPr>
            <a:r>
              <a:rPr lang="en-US" altLang="ko-KR" sz="2000" dirty="0"/>
              <a:t>        }//of</a:t>
            </a:r>
            <a:r>
              <a:rPr lang="ko-KR" altLang="en-US" sz="2000" dirty="0"/>
              <a:t> </a:t>
            </a:r>
            <a:r>
              <a:rPr lang="en-US" altLang="ko-KR" sz="2000" dirty="0"/>
              <a:t>main</a:t>
            </a:r>
          </a:p>
          <a:p>
            <a:pPr lvl="0">
              <a:defRPr lang="ko-KR" altLang="en-US"/>
            </a:pPr>
            <a:r>
              <a:rPr lang="en-US" altLang="ko-KR" sz="2000" dirty="0"/>
              <a:t>}//of class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47130"/>
            <a:ext cx="9001156" cy="722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latin typeface="HY강B"/>
                <a:ea typeface="HY강B"/>
              </a:rPr>
              <a:t>소스코드에서 빨간 박스 부분은  각 줄에 대한 소스 코드이다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ko-KR" altLang="en-US" sz="1400">
                <a:latin typeface="HY강B"/>
                <a:ea typeface="HY강B"/>
              </a:rPr>
              <a:t>즉</a:t>
            </a:r>
            <a:r>
              <a:rPr lang="en-US" altLang="ko-KR" sz="1400">
                <a:latin typeface="HY강B"/>
                <a:ea typeface="HY강B"/>
              </a:rPr>
              <a:t>, </a:t>
            </a:r>
            <a:r>
              <a:rPr lang="ko-KR" altLang="en-US" sz="1400">
                <a:latin typeface="HY강B"/>
                <a:ea typeface="HY강B"/>
              </a:rPr>
              <a:t>박스 뒤에는 다음 라인으로 출력 포인터를 넘기는 수행문이 있어야 한다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en-US" altLang="ko-KR" sz="1400">
                <a:solidFill>
                  <a:srgbClr val="FF00FF"/>
                </a:solidFill>
              </a:rPr>
              <a:t>System.out.println(); </a:t>
            </a:r>
            <a:r>
              <a:rPr lang="ko-KR" altLang="en-US" sz="1400">
                <a:latin typeface="HY강B"/>
                <a:ea typeface="HY강B"/>
              </a:rPr>
              <a:t>이 바로 다음 라인에 출력이 되게 준비시키는 수행문이다</a:t>
            </a:r>
            <a:r>
              <a:rPr lang="en-US" altLang="ko-KR" sz="1400">
                <a:latin typeface="HY강B"/>
                <a:ea typeface="HY강B"/>
              </a:rPr>
              <a:t>. </a:t>
            </a:r>
            <a:r>
              <a:rPr lang="ko-KR" altLang="en-US" sz="1400">
                <a:latin typeface="HY강B"/>
                <a:ea typeface="HY강B"/>
              </a:rPr>
              <a:t>각 회전마다의 변수의 값 변화를 알아보자</a:t>
            </a:r>
            <a:r>
              <a:rPr lang="en-US" altLang="ko-KR" sz="1400">
                <a:latin typeface="HY강B"/>
                <a:ea typeface="HY강B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928670"/>
          <a:ext cx="8643998" cy="5806686"/>
        </p:xfrm>
        <a:graphic>
          <a:graphicData uri="http://schemas.openxmlformats.org/drawingml/2006/table">
            <a:tbl>
              <a:tblPr/>
              <a:tblGrid>
                <a:gridCol w="113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526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j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회전수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j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변수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조건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i&lt;=5 )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의 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true, false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여부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출 력 모 양</a:t>
                      </a: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(1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(2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560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(3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161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(4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1 2 3 4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번째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(5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번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2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3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4</a:t>
                      </a:r>
                    </a:p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5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true</a:t>
                      </a:r>
                      <a:endParaRPr lang="en-US" sz="18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1 2 3 4 5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98"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6 &lt;= 5</a:t>
                      </a:r>
                      <a:endParaRPr 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false</a:t>
                      </a:r>
                    </a:p>
                    <a:p>
                      <a:pPr mar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(</a:t>
                      </a:r>
                      <a:r>
                        <a:rPr lang="en-US" altLang="ko-KR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for</a:t>
                      </a:r>
                      <a:r>
                        <a:rPr lang="ko-KR" altLang="en-US" sz="1400" b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Y강B"/>
                          <a:ea typeface="HY강B"/>
                        </a:rPr>
                        <a:t>문을 빠져나와 다음 문장을 수행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HY강B"/>
                          <a:ea typeface="HY강B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HY강B"/>
                        <a:ea typeface="HY강B"/>
                      </a:endParaRPr>
                    </a:p>
                  </a:txBody>
                  <a:tcPr marL="57084" marR="57084" marT="28542" marB="285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25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1" lang="ko-KR" altLang="ko-KR" sz="1800" b="0" i="0" u="none" strike="noStrike" cap="none" normalizeH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2400" u="sng"/>
              <a:t>밖에 있는 </a:t>
            </a:r>
            <a:r>
              <a:rPr lang="en-US" altLang="ko-KR" sz="2400" b="1" u="sng"/>
              <a:t>for</a:t>
            </a:r>
            <a:r>
              <a:rPr lang="ko-KR" altLang="en-US" sz="2400" b="1" u="sng"/>
              <a:t>문</a:t>
            </a:r>
            <a:r>
              <a:rPr lang="en-US" altLang="ko-KR" sz="2400" u="sng"/>
              <a:t>(outer for)</a:t>
            </a:r>
            <a:r>
              <a:rPr lang="ko-KR" altLang="en-US" sz="2400" u="sng"/>
              <a:t>은 줄</a:t>
            </a:r>
            <a:r>
              <a:rPr lang="en-US" altLang="ko-KR" sz="2400" u="sng"/>
              <a:t>(row)</a:t>
            </a:r>
            <a:r>
              <a:rPr lang="ko-KR" altLang="en-US" sz="2400" u="sng"/>
              <a:t>의 수를 결정하고</a:t>
            </a:r>
            <a:r>
              <a:rPr lang="en-US" altLang="ko-KR" sz="2400" u="sng"/>
              <a:t>, </a:t>
            </a:r>
            <a:r>
              <a:rPr lang="ko-KR" altLang="en-US" sz="2400" u="sng"/>
              <a:t>안에 있는 </a:t>
            </a:r>
            <a:r>
              <a:rPr lang="en-US" altLang="ko-KR" sz="2400" b="1" u="sng"/>
              <a:t>for</a:t>
            </a:r>
            <a:r>
              <a:rPr lang="ko-KR" altLang="en-US" sz="2400" b="1" u="sng"/>
              <a:t>문</a:t>
            </a:r>
            <a:r>
              <a:rPr lang="en-US" altLang="ko-KR" sz="2400" u="sng"/>
              <a:t>(inner for)</a:t>
            </a:r>
            <a:r>
              <a:rPr lang="ko-KR" altLang="en-US" sz="2400" u="sng"/>
              <a:t>은 칸</a:t>
            </a:r>
            <a:r>
              <a:rPr lang="en-US" altLang="ko-KR" sz="2400" u="sng"/>
              <a:t>(column)</a:t>
            </a:r>
            <a:r>
              <a:rPr lang="ko-KR" altLang="en-US" sz="2400" u="sng"/>
              <a:t>의 수를 결정 한다</a:t>
            </a:r>
            <a:r>
              <a:rPr lang="en-US" altLang="ko-KR" sz="2400" u="sng"/>
              <a:t>.</a:t>
            </a:r>
            <a:r>
              <a:rPr lang="ko-KR" altLang="en-US" sz="2400"/>
              <a:t> </a:t>
            </a:r>
          </a:p>
          <a:p>
            <a:pPr lvl="0">
              <a:defRPr lang="ko-KR" altLang="en-US"/>
            </a:pPr>
            <a:r>
              <a:rPr lang="ko-KR" altLang="en-US" sz="2400"/>
              <a:t>따라서</a:t>
            </a:r>
            <a:r>
              <a:rPr lang="en-US" altLang="ko-KR" sz="2400"/>
              <a:t>, </a:t>
            </a:r>
            <a:r>
              <a:rPr lang="ko-KR" altLang="en-US" sz="2400"/>
              <a:t>줄의 개수가 </a:t>
            </a:r>
            <a:r>
              <a:rPr lang="en-US" altLang="ko-KR" sz="2400"/>
              <a:t>5 </a:t>
            </a:r>
            <a:r>
              <a:rPr lang="ko-KR" altLang="en-US" sz="2400"/>
              <a:t>이므로 밖에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(outer for)</a:t>
            </a:r>
            <a:r>
              <a:rPr lang="ko-KR" altLang="en-US" sz="2400"/>
              <a:t>은 </a:t>
            </a:r>
            <a:r>
              <a:rPr lang="en-US" altLang="ko-KR" sz="2400"/>
              <a:t>5</a:t>
            </a:r>
            <a:r>
              <a:rPr lang="ko-KR" altLang="en-US" sz="2400"/>
              <a:t>번 반복되어야 한다</a:t>
            </a:r>
            <a:r>
              <a:rPr lang="en-US" altLang="ko-KR" sz="2400"/>
              <a:t>. </a:t>
            </a:r>
          </a:p>
          <a:p>
            <a:pPr lvl="0">
              <a:defRPr lang="ko-KR" altLang="en-US"/>
            </a:pPr>
            <a:r>
              <a:rPr lang="ko-KR" altLang="en-US" sz="2400"/>
              <a:t>그리고</a:t>
            </a:r>
            <a:r>
              <a:rPr lang="en-US" altLang="ko-KR" sz="2400"/>
              <a:t>, </a:t>
            </a:r>
            <a:r>
              <a:rPr lang="ko-KR" altLang="en-US" sz="2400"/>
              <a:t>칸</a:t>
            </a:r>
            <a:r>
              <a:rPr lang="en-US" altLang="ko-KR" sz="2400"/>
              <a:t>(column)</a:t>
            </a:r>
            <a:r>
              <a:rPr lang="ko-KR" altLang="en-US" sz="2400"/>
              <a:t>의 수를 결정하는 안에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(inner for)</a:t>
            </a:r>
            <a:r>
              <a:rPr lang="ko-KR" altLang="en-US" sz="2400"/>
              <a:t>은 줄마다 다르므로 </a:t>
            </a:r>
            <a:r>
              <a:rPr lang="en-US" altLang="ko-KR" sz="2400"/>
              <a:t>j &lt;= 5</a:t>
            </a:r>
            <a:r>
              <a:rPr lang="ko-KR" altLang="en-US" sz="2400"/>
              <a:t>처럼 매번 </a:t>
            </a:r>
            <a:r>
              <a:rPr lang="en-US" altLang="ko-KR" sz="2400"/>
              <a:t>5</a:t>
            </a:r>
            <a:r>
              <a:rPr lang="ko-KR" altLang="en-US" sz="2400"/>
              <a:t>번 반복하는 것이 아니라</a:t>
            </a:r>
            <a:r>
              <a:rPr lang="en-US" altLang="ko-KR" sz="2400"/>
              <a:t>,</a:t>
            </a:r>
            <a:r>
              <a:rPr lang="ko-KR" altLang="en-US" sz="2400" u="sng"/>
              <a:t> </a:t>
            </a:r>
            <a:r>
              <a:rPr lang="en-US" altLang="ko-KR" sz="2400" b="1" u="sng"/>
              <a:t>1</a:t>
            </a:r>
            <a:r>
              <a:rPr lang="ko-KR" altLang="en-US" sz="2400" u="sng"/>
              <a:t> 번째 줄에는 </a:t>
            </a:r>
            <a:r>
              <a:rPr lang="en-US" altLang="ko-KR" sz="2400" b="1" u="sng"/>
              <a:t>1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2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2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3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3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4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4</a:t>
            </a:r>
            <a:r>
              <a:rPr lang="ko-KR" altLang="en-US" sz="2400" u="sng"/>
              <a:t>번</a:t>
            </a:r>
            <a:r>
              <a:rPr lang="en-US" altLang="ko-KR" sz="2400" u="sng"/>
              <a:t>, </a:t>
            </a:r>
            <a:r>
              <a:rPr lang="en-US" altLang="ko-KR" sz="2400" b="1" u="sng"/>
              <a:t>5</a:t>
            </a:r>
            <a:r>
              <a:rPr lang="ko-KR" altLang="en-US" sz="2400" u="sng"/>
              <a:t>번째 줄에는 </a:t>
            </a:r>
            <a:r>
              <a:rPr lang="en-US" altLang="ko-KR" sz="2400" b="1" u="sng"/>
              <a:t>5</a:t>
            </a:r>
            <a:r>
              <a:rPr lang="ko-KR" altLang="en-US" sz="2400" u="sng"/>
              <a:t>번 회전하므로 각 줄의 칸의 수가 </a:t>
            </a:r>
            <a:r>
              <a:rPr lang="en-US" altLang="ko-KR" sz="2400" u="sng"/>
              <a:t>i</a:t>
            </a:r>
            <a:r>
              <a:rPr lang="ko-KR" altLang="en-US" sz="2400" u="sng"/>
              <a:t>의 값과 동</a:t>
            </a:r>
            <a:r>
              <a:rPr lang="ko-KR" altLang="en-US" sz="2400"/>
              <a:t>일하므로</a:t>
            </a:r>
            <a:r>
              <a:rPr lang="en-US" altLang="ko-KR" sz="2400"/>
              <a:t>, </a:t>
            </a:r>
            <a:r>
              <a:rPr lang="ko-KR" altLang="en-US" sz="2400"/>
              <a:t>각 줄마다 </a:t>
            </a:r>
            <a:r>
              <a:rPr lang="en-US" altLang="ko-KR" sz="2400"/>
              <a:t>i </a:t>
            </a:r>
            <a:r>
              <a:rPr lang="ko-KR" altLang="en-US" sz="2400"/>
              <a:t>변수 값만큼 회전하면 되기에 안에 있는 </a:t>
            </a:r>
            <a:r>
              <a:rPr lang="en-US" altLang="ko-KR" sz="2400" b="1"/>
              <a:t>for</a:t>
            </a:r>
            <a:r>
              <a:rPr lang="ko-KR" altLang="en-US" sz="2400" b="1"/>
              <a:t>문</a:t>
            </a:r>
            <a:r>
              <a:rPr lang="en-US" altLang="ko-KR" sz="2400"/>
              <a:t>(inner for)</a:t>
            </a:r>
            <a:r>
              <a:rPr lang="ko-KR" altLang="en-US" sz="2400"/>
              <a:t>의 회전수 값을 가지고 있는 </a:t>
            </a:r>
            <a:r>
              <a:rPr lang="en-US" altLang="ko-KR" sz="2400"/>
              <a:t>j </a:t>
            </a:r>
            <a:r>
              <a:rPr lang="ko-KR" altLang="en-US" sz="2400"/>
              <a:t>가 </a:t>
            </a:r>
            <a:r>
              <a:rPr lang="en-US" altLang="ko-KR" sz="2400"/>
              <a:t>j &lt;= i </a:t>
            </a:r>
            <a:r>
              <a:rPr lang="ko-KR" altLang="en-US" sz="2400"/>
              <a:t>의 조건식을 써주면 된다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10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순환문</a:t>
            </a:r>
            <a:r>
              <a:rPr lang="en-US" altLang="ko-KR" sz="44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571480"/>
            <a:ext cx="5172075" cy="5972175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4786322"/>
            <a:ext cx="1928826" cy="121444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break</a:t>
            </a:r>
            <a:r>
              <a:rPr lang="ko-KR" altLang="en-US"/>
              <a:t>와 </a:t>
            </a:r>
            <a:r>
              <a:rPr lang="en-US" altLang="ko-KR"/>
              <a:t>continue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84348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문은 선택구조나 반복구조 안에서 사용될 수 있는데</a:t>
            </a:r>
            <a:r>
              <a:rPr lang="en-US" altLang="ko-KR"/>
              <a:t>, </a:t>
            </a:r>
            <a:r>
              <a:rPr lang="ko-KR" altLang="en-US"/>
              <a:t>그 의미는 선택구조나 반복구조를 더 이상 실행하지 말고 중단하여</a:t>
            </a:r>
            <a:r>
              <a:rPr lang="en-US" altLang="ko-KR"/>
              <a:t>, </a:t>
            </a:r>
            <a:r>
              <a:rPr lang="ko-KR" altLang="en-US"/>
              <a:t>선택구조나 반복구조다음 명령문을 실행하라는 의미로</a:t>
            </a:r>
            <a:r>
              <a:rPr lang="en-US" altLang="ko-KR"/>
              <a:t>, switch~ case </a:t>
            </a:r>
            <a:r>
              <a:rPr lang="ko-KR" altLang="en-US"/>
              <a:t>에서는 필수적으로 써 주어야한다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continue</a:t>
            </a:r>
            <a:r>
              <a:rPr lang="ko-KR" altLang="en-US"/>
              <a:t>문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/>
              <a:t>break</a:t>
            </a:r>
            <a:r>
              <a:rPr lang="ko-KR" altLang="en-US"/>
              <a:t>문이 선택구조나 반복구조를 완전히 빠져 나오라는 의미라면</a:t>
            </a:r>
            <a:r>
              <a:rPr lang="en-US" altLang="ko-KR"/>
              <a:t>, continue</a:t>
            </a:r>
            <a:r>
              <a:rPr lang="ko-KR" altLang="en-US"/>
              <a:t>문은 계속의 의미가 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10</a:t>
            </a:r>
            <a:r>
              <a:rPr lang="ko-KR" altLang="en-US"/>
              <a:t>번 반복하는 반복문에서 </a:t>
            </a:r>
            <a:r>
              <a:rPr lang="en-US" altLang="ko-KR"/>
              <a:t>5</a:t>
            </a:r>
            <a:r>
              <a:rPr lang="ko-KR" altLang="en-US"/>
              <a:t>번째 회전에서 </a:t>
            </a:r>
            <a:r>
              <a:rPr lang="en-US" altLang="ko-KR"/>
              <a:t>continue</a:t>
            </a:r>
            <a:r>
              <a:rPr lang="ko-KR" altLang="en-US"/>
              <a:t>문을 만났다면  </a:t>
            </a:r>
            <a:r>
              <a:rPr lang="en-US" altLang="ko-KR"/>
              <a:t>break</a:t>
            </a:r>
            <a:r>
              <a:rPr lang="ko-KR" altLang="en-US"/>
              <a:t>문 이라면 더 이상 회전을 하지 않지만</a:t>
            </a:r>
            <a:r>
              <a:rPr lang="en-US" altLang="ko-KR"/>
              <a:t>, continue</a:t>
            </a:r>
            <a:r>
              <a:rPr lang="ko-KR" altLang="en-US"/>
              <a:t>문은 그 회전의 나머지 문장들만 수행하지 않고 다음 회전으로 제어를 넘긴다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package pk10;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public class BreakContinueTest {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public static void main(String[] args) {</a:t>
            </a:r>
          </a:p>
          <a:p>
            <a:pPr lvl="0">
              <a:defRPr lang="ko-KR" altLang="en-US"/>
            </a:pPr>
            <a:r>
              <a:rPr lang="en-US" altLang="ko-KR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/>
              <a:t>		int i;</a:t>
            </a:r>
          </a:p>
          <a:p>
            <a:pPr lvl="0">
              <a:defRPr lang="ko-KR" altLang="en-US"/>
            </a:pPr>
            <a:r>
              <a:rPr lang="en-US" altLang="ko-KR"/>
              <a:t>		</a:t>
            </a:r>
          </a:p>
          <a:p>
            <a:pPr lvl="0">
              <a:defRPr lang="ko-KR" altLang="en-US"/>
            </a:pPr>
            <a:r>
              <a:rPr lang="en-US" altLang="ko-KR"/>
              <a:t>		System.out.println("1</a:t>
            </a:r>
            <a:r>
              <a:rPr lang="ko-KR" altLang="en-US"/>
              <a:t>에서 </a:t>
            </a:r>
            <a:r>
              <a:rPr lang="en-US" altLang="ko-KR"/>
              <a:t>5</a:t>
            </a:r>
            <a:r>
              <a:rPr lang="ko-KR" altLang="en-US"/>
              <a:t>까지의 수입니다</a:t>
            </a:r>
            <a:r>
              <a:rPr lang="en-US" altLang="ko-KR"/>
              <a:t>.");</a:t>
            </a:r>
          </a:p>
          <a:p>
            <a:pPr lvl="0">
              <a:defRPr lang="ko-KR" altLang="en-US"/>
            </a:pPr>
            <a:r>
              <a:rPr lang="en-US" altLang="ko-KR"/>
              <a:t>		for( i=1 ; i&lt;=5 ; i++ ){</a:t>
            </a:r>
          </a:p>
          <a:p>
            <a:pPr lvl="0">
              <a:defRPr lang="ko-KR" altLang="en-US"/>
            </a:pPr>
            <a:r>
              <a:rPr lang="en-US" altLang="ko-KR"/>
              <a:t>		  if(i==3) </a:t>
            </a:r>
            <a:r>
              <a:rPr lang="en-US" altLang="ko-KR">
                <a:solidFill>
                  <a:srgbClr val="FF0000"/>
                </a:solidFill>
              </a:rPr>
              <a:t>break;</a:t>
            </a:r>
          </a:p>
          <a:p>
            <a:pPr lvl="0">
              <a:defRPr lang="ko-KR" altLang="en-US"/>
            </a:pPr>
            <a:r>
              <a:rPr lang="en-US" altLang="ko-KR"/>
              <a:t>                              // if(i==3) </a:t>
            </a:r>
            <a:r>
              <a:rPr lang="en-US" altLang="ko-KR">
                <a:solidFill>
                  <a:srgbClr val="FF0000"/>
                </a:solidFill>
              </a:rPr>
              <a:t>continue;</a:t>
            </a:r>
          </a:p>
          <a:p>
            <a:pPr lvl="0">
              <a:defRPr lang="ko-KR" altLang="en-US"/>
            </a:pPr>
            <a:r>
              <a:rPr lang="en-US" altLang="ko-KR"/>
              <a:t>		   System.out.print(i+ "   ");</a:t>
            </a:r>
          </a:p>
          <a:p>
            <a:pPr lvl="0">
              <a:defRPr lang="ko-KR" altLang="en-US"/>
            </a:pPr>
            <a:r>
              <a:rPr lang="en-US" altLang="ko-KR"/>
              <a:t>		   </a:t>
            </a:r>
          </a:p>
          <a:p>
            <a:pPr lvl="0">
              <a:defRPr lang="ko-KR" altLang="en-US"/>
            </a:pPr>
            <a:r>
              <a:rPr lang="en-US" altLang="ko-KR"/>
              <a:t>		}			</a:t>
            </a:r>
          </a:p>
          <a:p>
            <a:pPr lvl="0">
              <a:defRPr lang="ko-KR" altLang="en-US"/>
            </a:pPr>
            <a:r>
              <a:rPr lang="en-US" altLang="ko-KR"/>
              <a:t>	}</a:t>
            </a:r>
          </a:p>
          <a:p>
            <a:pPr lvl="0">
              <a:defRPr lang="ko-KR" altLang="en-US"/>
            </a:pPr>
            <a:r>
              <a:rPr lang="en-US" altLang="ko-KR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-3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785794"/>
            <a:ext cx="5619750" cy="52197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5720" y="5286388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04" y="3286124"/>
            <a:ext cx="2071702" cy="50006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for Loop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nested for loop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break</a:t>
            </a:r>
            <a:r>
              <a:rPr lang="ko-KR" altLang="en-US" sz="3200" b="1">
                <a:latin typeface="HY강B"/>
                <a:ea typeface="HY강B"/>
              </a:rPr>
              <a:t>와 </a:t>
            </a:r>
            <a:r>
              <a:rPr lang="en-US" altLang="ko-KR" sz="3200" b="1">
                <a:latin typeface="HY강B"/>
                <a:ea typeface="HY강B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57299"/>
            <a:ext cx="8229599" cy="631542"/>
          </a:xfrm>
        </p:spPr>
        <p:txBody>
          <a:bodyPr/>
          <a:lstStyle/>
          <a:p>
            <a:r>
              <a:rPr lang="ko-KR" altLang="en-US" dirty="0"/>
              <a:t>다음과 같이 </a:t>
            </a:r>
            <a:r>
              <a:rPr lang="ko-KR" altLang="en-US" dirty="0" smtClean="0"/>
              <a:t>화면에 </a:t>
            </a:r>
            <a:r>
              <a:rPr lang="ko-KR" altLang="en-US" dirty="0"/>
              <a:t>출력하는 </a:t>
            </a:r>
            <a:r>
              <a:rPr lang="ko-KR" altLang="en-US" dirty="0" smtClean="0"/>
              <a:t>코드를 작성하시오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064896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1~10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까지의 짝수를 출력합니다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8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929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57299"/>
            <a:ext cx="8229599" cy="631542"/>
          </a:xfrm>
        </p:spPr>
        <p:txBody>
          <a:bodyPr/>
          <a:lstStyle/>
          <a:p>
            <a:r>
              <a:rPr lang="ko-KR" altLang="en-US" dirty="0" smtClean="0"/>
              <a:t>탭 문자 </a:t>
            </a:r>
            <a:r>
              <a:rPr lang="en-US" altLang="ko-KR" dirty="0" smtClean="0"/>
              <a:t>\t </a:t>
            </a:r>
            <a:r>
              <a:rPr lang="ko-KR" altLang="en-US" dirty="0" smtClean="0"/>
              <a:t>를 사용해 다음과 같이 구구단을 화면에 출력하는 코드를 작성하십시오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9" y="2564904"/>
            <a:ext cx="667569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3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화면에 출력하는 코드를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064896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pc="300" dirty="0" smtClean="0">
                <a:solidFill>
                  <a:schemeClr val="tx1">
                    <a:lumMod val="50000"/>
                  </a:schemeClr>
                </a:solidFill>
              </a:rPr>
              <a:t>*</a:t>
            </a:r>
          </a:p>
          <a:p>
            <a:r>
              <a:rPr lang="en-US" altLang="ko-KR" spc="300" dirty="0" smtClean="0">
                <a:solidFill>
                  <a:schemeClr val="tx1">
                    <a:lumMod val="50000"/>
                  </a:schemeClr>
                </a:solidFill>
              </a:rPr>
              <a:t>**</a:t>
            </a:r>
          </a:p>
          <a:p>
            <a:r>
              <a:rPr lang="en-US" altLang="ko-KR" spc="300" dirty="0" smtClean="0">
                <a:solidFill>
                  <a:schemeClr val="tx1">
                    <a:lumMod val="50000"/>
                  </a:schemeClr>
                </a:solidFill>
              </a:rPr>
              <a:t>***</a:t>
            </a:r>
          </a:p>
          <a:p>
            <a:r>
              <a:rPr lang="en-US" altLang="ko-KR" spc="300" dirty="0" smtClean="0">
                <a:solidFill>
                  <a:schemeClr val="tx1">
                    <a:lumMod val="50000"/>
                  </a:schemeClr>
                </a:solidFill>
              </a:rPr>
              <a:t>****</a:t>
            </a:r>
          </a:p>
          <a:p>
            <a:r>
              <a:rPr lang="en-US" altLang="ko-KR" spc="300" dirty="0" smtClean="0">
                <a:solidFill>
                  <a:schemeClr val="tx1">
                    <a:lumMod val="50000"/>
                  </a:schemeClr>
                </a:solidFill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95267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키보드로 정수를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그 수가 소수</a:t>
            </a:r>
            <a:r>
              <a:rPr lang="en-US" altLang="ko-KR" dirty="0" smtClean="0"/>
              <a:t>(1 </a:t>
            </a:r>
            <a:r>
              <a:rPr lang="ko-KR" altLang="en-US" dirty="0" smtClean="0"/>
              <a:t>또는 그 이외의 수로 나누어 떨어지지 않는 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인지 판단하는 코드를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02" y="2852936"/>
            <a:ext cx="806489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2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이상의 정수를 입력하십시오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7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은 소수입니다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17838"/>
            <a:ext cx="806489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2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이상의 정수를 입력하십시오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은 소수가 아닙니다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186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336800" y="359511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2120900" y="3011204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6552" cy="446053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360613" y="2498718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811483" y="1905000"/>
            <a:ext cx="4608512" cy="56959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for Loop</a:t>
            </a:r>
          </a:p>
        </p:txBody>
      </p:sp>
      <p:grpSp>
        <p:nvGrpSpPr>
          <p:cNvPr id="89" name="Group 29"/>
          <p:cNvGrpSpPr/>
          <p:nvPr/>
        </p:nvGrpSpPr>
        <p:grpSpPr>
          <a:xfrm>
            <a:off x="2120900" y="1924050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0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360613" y="4641284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2120900" y="4098359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3" y="948"/>
                <a:ext cx="227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7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821008" y="3058539"/>
            <a:ext cx="4679950" cy="56858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nested for loop</a:t>
            </a: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811483" y="4130109"/>
            <a:ext cx="4608512" cy="57333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break</a:t>
            </a:r>
            <a:r>
              <a:rPr lang="ko-KR" altLang="en-US" sz="3200" b="1">
                <a:latin typeface="HY강B"/>
                <a:ea typeface="HY강B"/>
              </a:rPr>
              <a:t>와 </a:t>
            </a:r>
            <a:r>
              <a:rPr lang="en-US" altLang="ko-KR" sz="3200" b="1">
                <a:latin typeface="HY강B"/>
                <a:ea typeface="HY강B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56780" cy="1644784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Lesson6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1, 3, 4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for Loop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5129234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반복 구조에서 몇 번이 반복될 것인가를 미리 아는 경우가 있을 것 이다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이 처럼 반복 횟수를 미리 아는 경우에 매우 유용한 반복 구조가  </a:t>
            </a:r>
            <a:r>
              <a:rPr lang="en-US" altLang="ko-KR"/>
              <a:t>for Loop</a:t>
            </a:r>
            <a:r>
              <a:rPr lang="ko-KR" altLang="en-US"/>
              <a:t>이다</a:t>
            </a:r>
            <a:r>
              <a:rPr lang="en-US" altLang="ko-KR"/>
              <a:t>. 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for Loop</a:t>
            </a:r>
            <a:r>
              <a:rPr lang="ko-KR" altLang="en-US"/>
              <a:t>은 특이한 헤더 구조를 가지며</a:t>
            </a:r>
            <a:r>
              <a:rPr lang="en-US" altLang="ko-KR"/>
              <a:t>, </a:t>
            </a:r>
            <a:r>
              <a:rPr lang="ko-KR" altLang="en-US"/>
              <a:t>이 헤더 부분을 잘 이해하는 것이 매우 중요하다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00063" y="500042"/>
            <a:ext cx="8643937" cy="2343152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400"/>
              <a:t>for</a:t>
            </a:r>
            <a:r>
              <a:rPr lang="ko-KR" altLang="en-US" sz="2400"/>
              <a:t>문은 헤더 구조가 복잡하다</a:t>
            </a:r>
            <a:r>
              <a:rPr lang="en-US" altLang="ko-KR" sz="2400"/>
              <a:t>. </a:t>
            </a:r>
            <a:r>
              <a:rPr lang="ko-KR" altLang="en-US" sz="2400"/>
              <a:t>그림처럼 헤더 부분에 수식이 </a:t>
            </a:r>
            <a:r>
              <a:rPr lang="en-US" altLang="ko-KR" sz="2400"/>
              <a:t>3</a:t>
            </a:r>
            <a:r>
              <a:rPr lang="ko-KR" altLang="en-US" sz="2400"/>
              <a:t>개가 오는데 처음 </a:t>
            </a:r>
            <a:r>
              <a:rPr lang="ko-KR" altLang="en-US" sz="2400">
                <a:solidFill>
                  <a:srgbClr val="FF00FF"/>
                </a:solidFill>
              </a:rPr>
              <a:t>수식① 부분은 인덱스 변수를 초기화 </a:t>
            </a:r>
            <a:r>
              <a:rPr lang="ko-KR" altLang="en-US" sz="2400"/>
              <a:t>시키고</a:t>
            </a:r>
            <a:r>
              <a:rPr lang="en-US" altLang="ko-KR" sz="2400"/>
              <a:t>, </a:t>
            </a:r>
            <a:r>
              <a:rPr lang="ko-KR" altLang="en-US" sz="2400">
                <a:solidFill>
                  <a:srgbClr val="FF00FF"/>
                </a:solidFill>
              </a:rPr>
              <a:t>수식② 부분은 </a:t>
            </a:r>
            <a:r>
              <a:rPr lang="ko-KR" altLang="en-US" sz="2400"/>
              <a:t>조건식의 참</a:t>
            </a:r>
            <a:r>
              <a:rPr lang="en-US" altLang="ko-KR" sz="2400"/>
              <a:t>(true), </a:t>
            </a:r>
            <a:r>
              <a:rPr lang="ko-KR" altLang="en-US" sz="2400"/>
              <a:t>거짓</a:t>
            </a:r>
            <a:r>
              <a:rPr lang="en-US" altLang="ko-KR" sz="2400"/>
              <a:t>(false) </a:t>
            </a:r>
            <a:r>
              <a:rPr lang="ko-KR" altLang="en-US" sz="2400"/>
              <a:t>여부를 확인해서 참</a:t>
            </a:r>
            <a:r>
              <a:rPr lang="en-US" altLang="ko-KR" sz="2400"/>
              <a:t>(true)</a:t>
            </a:r>
            <a:r>
              <a:rPr lang="ko-KR" altLang="en-US" sz="2400"/>
              <a:t>이 되면 본문에 해당되는 </a:t>
            </a:r>
            <a:r>
              <a:rPr lang="en-US" altLang="ko-KR" sz="2400"/>
              <a:t>for</a:t>
            </a:r>
            <a:r>
              <a:rPr lang="ko-KR" altLang="en-US" sz="2400"/>
              <a:t>문의 수행문들을 수행한다</a:t>
            </a:r>
            <a:r>
              <a:rPr lang="en-US" altLang="ko-KR" sz="2400"/>
              <a:t>. </a:t>
            </a:r>
            <a:r>
              <a:rPr lang="ko-KR" altLang="en-US" sz="2400"/>
              <a:t>그리고나서 </a:t>
            </a:r>
            <a:r>
              <a:rPr lang="ko-KR" altLang="en-US" sz="2400">
                <a:solidFill>
                  <a:srgbClr val="FF00FF"/>
                </a:solidFill>
              </a:rPr>
              <a:t>수식③ 부분에서 </a:t>
            </a:r>
            <a:r>
              <a:rPr lang="ko-KR" altLang="en-US" sz="2400"/>
              <a:t>인덱스 변수를 증가 또는 감소로 변화시킨 다음에 다시 수식② 부분의 조건을 참</a:t>
            </a:r>
            <a:r>
              <a:rPr lang="en-US" altLang="ko-KR" sz="2400"/>
              <a:t>, </a:t>
            </a:r>
            <a:r>
              <a:rPr lang="ko-KR" altLang="en-US" sz="2400"/>
              <a:t>거짓여부를 확인한다</a:t>
            </a:r>
            <a:r>
              <a:rPr lang="en-US" altLang="ko-KR" sz="2400"/>
              <a:t>.</a:t>
            </a:r>
          </a:p>
          <a:p>
            <a:pPr lvl="0">
              <a:defRPr lang="ko-KR" altLang="en-US"/>
            </a:pPr>
            <a:endParaRPr lang="ko-KR" altLang="en-US" sz="240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145" name="_x103256080" descr="EMB00000d6825c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57356" y="3214686"/>
            <a:ext cx="4857784" cy="30650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121" name="_x103256080" descr="EMB00000d6825c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00166" y="3071810"/>
            <a:ext cx="5715040" cy="31593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857232"/>
            <a:ext cx="8358246" cy="1731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문의 수행 순서를 좀 더 자세히 알아보자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en-US" altLang="ko-KR">
                <a:solidFill>
                  <a:srgbClr val="FF00FF"/>
                </a:solidFill>
                <a:latin typeface="HY강B"/>
                <a:ea typeface="HY강B"/>
              </a:rPr>
              <a:t>ⓐ</a:t>
            </a: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초기화부분은 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문의 수행에서 </a:t>
            </a:r>
            <a:r>
              <a:rPr lang="ko-KR" altLang="en-US">
                <a:solidFill>
                  <a:srgbClr val="FF00FF"/>
                </a:solidFill>
                <a:latin typeface="HY강B"/>
                <a:ea typeface="HY강B"/>
              </a:rPr>
              <a:t>최초로 한번만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실행된다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그 후 ⓑ조건의 참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,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거짓을 확인해서 참이면  ⓒ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for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의수행문들을 수행하고  ⓓ인덱스증감을 실행한다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 </a:t>
            </a:r>
          </a:p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이 흐름을 ⓐⓑⓒⓓ의 부분 중 ⓑⓒⓓ를 ⓑ부분이 거짓이 될 때까지 계속 실행한다는 의미다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인덱스변수에 대해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371600"/>
            <a:ext cx="9001156" cy="527211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for</a:t>
            </a:r>
            <a:r>
              <a:rPr lang="ko-KR" altLang="en-US" sz="2800"/>
              <a:t>문을 초기화 할 때 쓰이는 변수들을 인덱스 변수라 부르며 인덱스 변수로 자주 등장하는 변수 이름이 </a:t>
            </a:r>
            <a:r>
              <a:rPr lang="en-US" altLang="ko-KR" sz="2800"/>
              <a:t>i</a:t>
            </a:r>
            <a:r>
              <a:rPr lang="ko-KR" altLang="en-US" sz="2800"/>
              <a:t>와 </a:t>
            </a:r>
            <a:r>
              <a:rPr lang="en-US" altLang="ko-KR" sz="2800"/>
              <a:t>j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그러면 왜  </a:t>
            </a:r>
            <a:r>
              <a:rPr lang="en-US" altLang="ko-KR" sz="2800"/>
              <a:t>i</a:t>
            </a:r>
            <a:r>
              <a:rPr lang="ko-KR" altLang="en-US" sz="2800"/>
              <a:t>와 </a:t>
            </a:r>
            <a:r>
              <a:rPr lang="en-US" altLang="ko-KR" sz="2800"/>
              <a:t>j</a:t>
            </a:r>
            <a:r>
              <a:rPr lang="ko-KR" altLang="en-US" sz="2800"/>
              <a:t>가 자주 등장하는 것일까</a:t>
            </a:r>
            <a:r>
              <a:rPr lang="en-US" altLang="ko-KR" sz="2800"/>
              <a:t>?  </a:t>
            </a:r>
            <a:r>
              <a:rPr lang="ko-KR" altLang="en-US" sz="2800"/>
              <a:t>이유는 다음과 같다</a:t>
            </a:r>
            <a:r>
              <a:rPr lang="en-US" altLang="ko-KR" sz="2800"/>
              <a:t>. </a:t>
            </a:r>
          </a:p>
          <a:p>
            <a:pPr lvl="0">
              <a:defRPr lang="ko-KR" altLang="en-US"/>
            </a:pPr>
            <a:r>
              <a:rPr lang="en-US" altLang="ko-KR" sz="2800"/>
              <a:t>index</a:t>
            </a:r>
            <a:r>
              <a:rPr lang="ko-KR" altLang="en-US" sz="2800"/>
              <a:t>라는 영어 단어의 처음 글자</a:t>
            </a:r>
            <a:r>
              <a:rPr lang="en-US" altLang="ko-KR" sz="2800"/>
              <a:t>(initial)</a:t>
            </a:r>
            <a:r>
              <a:rPr lang="ko-KR" altLang="en-US" sz="2800"/>
              <a:t>가 </a:t>
            </a:r>
            <a:r>
              <a:rPr lang="en-US" altLang="ko-KR" sz="2800"/>
              <a:t>i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그래서 </a:t>
            </a:r>
            <a:r>
              <a:rPr lang="en-US" altLang="ko-KR" sz="2800"/>
              <a:t>i</a:t>
            </a:r>
            <a:r>
              <a:rPr lang="ko-KR" altLang="en-US" sz="2800"/>
              <a:t>가 인덱스변수 이름으로 많이 쓰이는 것이고</a:t>
            </a:r>
            <a:r>
              <a:rPr lang="en-US" altLang="ko-KR" sz="2800"/>
              <a:t>, </a:t>
            </a:r>
            <a:r>
              <a:rPr lang="ko-KR" altLang="en-US" sz="2800"/>
              <a:t>그 다음으로 하나 더 필요 하다면 알파벳 다음 순서의 </a:t>
            </a:r>
            <a:r>
              <a:rPr lang="en-US" altLang="ko-KR" sz="2800"/>
              <a:t>j</a:t>
            </a:r>
            <a:r>
              <a:rPr lang="ko-KR" altLang="en-US" sz="2800"/>
              <a:t>가 그 다음으로 쓰이는 것이다</a:t>
            </a:r>
            <a:r>
              <a:rPr lang="en-US" altLang="ko-KR" sz="2800"/>
              <a:t>. </a:t>
            </a:r>
            <a:r>
              <a:rPr lang="ko-KR" altLang="en-US" sz="2800"/>
              <a:t>그러고도 하나 더 필요하다면</a:t>
            </a:r>
            <a:r>
              <a:rPr lang="en-US" altLang="ko-KR" sz="2800"/>
              <a:t>, k, l, m, n, ....</a:t>
            </a:r>
            <a:r>
              <a:rPr lang="ko-KR" altLang="en-US" sz="2800"/>
              <a:t>등의 순서로 인덱스 변수가 쓰이는 것이다</a:t>
            </a:r>
            <a:r>
              <a:rPr lang="en-US" altLang="ko-KR" sz="2800"/>
              <a:t>.  </a:t>
            </a:r>
          </a:p>
          <a:p>
            <a:pPr lvl="0">
              <a:defRPr lang="ko-KR" altLang="en-US"/>
            </a:pPr>
            <a:r>
              <a:rPr lang="ko-KR" altLang="en-US" sz="2800"/>
              <a:t>마치 수학에서 미지수의 영어 단어가 </a:t>
            </a:r>
            <a:r>
              <a:rPr lang="en-US" altLang="ko-KR" sz="2800"/>
              <a:t>x</a:t>
            </a:r>
            <a:r>
              <a:rPr lang="ko-KR" altLang="en-US" sz="2800"/>
              <a:t>로 시작하기 때문에 </a:t>
            </a:r>
            <a:r>
              <a:rPr lang="en-US" altLang="ko-KR" sz="2800"/>
              <a:t>x, y, z</a:t>
            </a:r>
            <a:r>
              <a:rPr lang="ko-KR" altLang="en-US" sz="2800"/>
              <a:t>가 미지수를 구하는 수식에서 많이 쓰이는 이치와 같다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1~5</a:t>
            </a:r>
            <a:r>
              <a:rPr lang="ko-KR" altLang="en-US" dirty="0" smtClean="0"/>
              <a:t>까지의 숫자를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이용하여 출력하세요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71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pk10;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ForTest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("1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까지의 수입니다</a:t>
            </a:r>
            <a:r>
              <a:rPr lang="en-US" altLang="ko-KR" dirty="0" smtClean="0"/>
              <a:t>.");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/>
              <a:t>&lt;=5 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	 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smtClean="0"/>
              <a:t>i  </a:t>
            </a:r>
            <a:r>
              <a:rPr lang="en-US" altLang="ko-KR" dirty="0" smtClean="0"/>
              <a:t>+ </a:t>
            </a:r>
            <a:r>
              <a:rPr lang="en-US" altLang="ko-KR" dirty="0"/>
              <a:t>"\t");</a:t>
            </a:r>
          </a:p>
          <a:p>
            <a:pPr lvl="0">
              <a:defRPr lang="ko-KR" altLang="en-US"/>
            </a:pPr>
            <a:r>
              <a:rPr lang="en-US" altLang="ko-KR" dirty="0"/>
              <a:t>		}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10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1189</Words>
  <Application>Microsoft Office PowerPoint</Application>
  <PresentationFormat>화면 슬라이드 쇼(4:3)</PresentationFormat>
  <Paragraphs>276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Adobe Fan Heiti Std B</vt:lpstr>
      <vt:lpstr>HY강B</vt:lpstr>
      <vt:lpstr>HY견고딕</vt:lpstr>
      <vt:lpstr>HY울릉도B</vt:lpstr>
      <vt:lpstr>HY중고딕</vt:lpstr>
      <vt:lpstr>HY헤드라인M</vt:lpstr>
      <vt:lpstr>굴림</vt:lpstr>
      <vt:lpstr>굴림체</vt:lpstr>
      <vt:lpstr>돋움</vt:lpstr>
      <vt:lpstr>바탕</vt:lpstr>
      <vt:lpstr>함초롬돋움</vt:lpstr>
      <vt:lpstr>Arial</vt:lpstr>
      <vt:lpstr>Tahoma</vt:lpstr>
      <vt:lpstr>Wingdings</vt:lpstr>
      <vt:lpstr>미래</vt:lpstr>
      <vt:lpstr>Java Programming</vt:lpstr>
      <vt:lpstr>10장. 자바의 순환문1</vt:lpstr>
      <vt:lpstr>목  차</vt:lpstr>
      <vt:lpstr>1. for Loop</vt:lpstr>
      <vt:lpstr>PowerPoint 프레젠테이션</vt:lpstr>
      <vt:lpstr>PowerPoint 프레젠테이션</vt:lpstr>
      <vt:lpstr>&lt;참고&gt;인덱스변수에 대해</vt:lpstr>
      <vt:lpstr>PowerPoint 프레젠테이션</vt:lpstr>
      <vt:lpstr>PowerPoint 프레젠테이션</vt:lpstr>
      <vt:lpstr>PowerPoint 프레젠테이션</vt:lpstr>
      <vt:lpstr>PowerPoint 프레젠테이션</vt:lpstr>
      <vt:lpstr>&lt;비교&gt; for( j=5 ; j&gt;=1 ; j-- )인 경우</vt:lpstr>
      <vt:lpstr>PowerPoint 프레젠테이션</vt:lpstr>
      <vt:lpstr>2. nested for Loop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break와 continue</vt:lpstr>
      <vt:lpstr>PowerPoint 프레젠테이션</vt:lpstr>
      <vt:lpstr>PowerPoint 프레젠테이션</vt:lpstr>
      <vt:lpstr>PowerPoint 프레젠테이션</vt:lpstr>
      <vt:lpstr>정 리</vt:lpstr>
      <vt:lpstr>연습문제</vt:lpstr>
      <vt:lpstr>연습문제</vt:lpstr>
      <vt:lpstr>연습문제</vt:lpstr>
      <vt:lpstr>연습문제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335</cp:revision>
  <dcterms:created xsi:type="dcterms:W3CDTF">2013-12-31T15:36:04Z</dcterms:created>
  <dcterms:modified xsi:type="dcterms:W3CDTF">2018-08-21T08:09:54Z</dcterms:modified>
  <cp:version>0906.0100.01</cp:version>
</cp:coreProperties>
</file>