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8" r:id="rId15"/>
    <p:sldId id="279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6"/>
    <p:restoredTop sz="96158"/>
  </p:normalViewPr>
  <p:slideViewPr>
    <p:cSldViewPr>
      <p:cViewPr varScale="1">
        <p:scale>
          <a:sx n="83" d="100"/>
          <a:sy n="83" d="100"/>
        </p:scale>
        <p:origin x="1603" y="77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599" y="3364379"/>
            <a:ext cx="6400799" cy="681030"/>
          </a:xfrm>
        </p:spPr>
        <p:txBody>
          <a:bodyPr/>
          <a:lstStyle>
            <a:lvl1pPr marL="0" indent="0" algn="ctr">
              <a:buNone/>
              <a:defRPr sz="32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E02C27B-40D8-4AC0-9FDF-220086C0EF57}" type="datetime1">
              <a:rPr lang="ko-KR" altLang="en-US"/>
              <a:pPr>
                <a:defRPr lang="ko-KR" altLang="en-US"/>
              </a:pPr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10" name="제목 9"/>
          <p:cNvSpPr>
            <a:spLocks noGrp="1"/>
          </p:cNvSpPr>
          <p:nvPr>
            <p:ph type="ctrTitle"/>
          </p:nvPr>
        </p:nvSpPr>
        <p:spPr>
          <a:xfrm>
            <a:off x="685799" y="2285992"/>
            <a:ext cx="7772399" cy="1058299"/>
          </a:xfrm>
        </p:spPr>
        <p:txBody>
          <a:bodyPr>
            <a:noAutofit/>
          </a:bodyPr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FE1EB696-345C-4F33-80F8-0A0058096010}" type="datetime1">
              <a:rPr lang="ko-KR" altLang="en-US"/>
              <a:pPr>
                <a:defRPr lang="ko-KR" altLang="en-US"/>
              </a:pPr>
              <a:t>2018-08-21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28955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247649" y="2673355"/>
            <a:ext cx="8648699" cy="1470025"/>
          </a:xfrm>
        </p:spPr>
        <p:txBody>
          <a:bodyPr/>
          <a:lstStyle>
            <a:lvl1pPr algn="ctr">
              <a:defRPr sz="6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928661" y="816429"/>
            <a:ext cx="7215238" cy="938870"/>
          </a:xfrm>
        </p:spPr>
        <p:txBody>
          <a:bodyPr/>
          <a:lstStyle>
            <a:lvl1pPr algn="ctr">
              <a:defRPr sz="5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>
          <a:xfrm>
            <a:off x="2214545" y="2571750"/>
            <a:ext cx="4643437" cy="32146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4D8A4A0-6513-4D62-A1AB-EE53BE0EFD8B}" type="datetime1">
              <a:rPr lang="ko-KR" altLang="en-US"/>
              <a:pPr>
                <a:defRPr lang="ko-KR" altLang="en-US"/>
              </a:pPr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3999" cy="85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1313999" y="1714488"/>
            <a:ext cx="6515999" cy="1588"/>
          </a:xfrm>
          <a:prstGeom prst="line">
            <a:avLst/>
          </a:prstGeom>
          <a:ln w="19050">
            <a:solidFill>
              <a:schemeClr val="accent1"/>
            </a:solidFill>
            <a:headEnd type="oval"/>
            <a:tailEnd type="oval"/>
          </a:ln>
          <a:effectLst>
            <a:outerShdw blurRad="12700" dist="25400" dir="3240000" algn="t" rotWithShape="0">
              <a:schemeClr val="bg1">
                <a:alpha val="67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091801" y="1"/>
            <a:ext cx="1979999" cy="85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52359" y="274638"/>
            <a:ext cx="1234439" cy="5851525"/>
          </a:xfrm>
        </p:spPr>
        <p:txBody>
          <a:bodyPr vert="eaVert"/>
          <a:lstStyle>
            <a:lvl1pPr algn="ctr">
              <a:defRPr sz="38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839711" cy="6081712"/>
          </a:xfrm>
        </p:spPr>
        <p:txBody>
          <a:bodyPr vert="eaVert"/>
          <a:lstStyle>
            <a:lvl1pPr>
              <a:defRPr sz="2700"/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E7E89A5-F746-44D0-B41C-01BD80143229}" type="datetime1">
              <a:rPr lang="ko-KR" altLang="en-US"/>
              <a:pPr>
                <a:defRPr lang="ko-KR" altLang="en-US"/>
              </a:pPr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구역 머리글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000372"/>
            <a:ext cx="7772400" cy="1362075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fld id="{DD805A6F-313D-437C-AA7E-E9AD155725EA}" type="slidenum">
              <a:rPr lang="ko-KR" altLang="en-US"/>
              <a:pPr lvl="0">
                <a:defRPr lang="ko-KR" altLang="en-US"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44FABA53-56B5-46B3-889E-4279D63938CD}" type="datetime1">
              <a:rPr lang="ko-KR" altLang="en-US"/>
              <a:pPr>
                <a:defRPr lang="ko-KR" altLang="en-US"/>
              </a:pPr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>
              <a:solidFill>
                <a:srgbClr val="5F5F5F">
                  <a:lumMod val="50000"/>
                </a:srgb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>
                <a:solidFill>
                  <a:srgbClr val="5F5F5F">
                    <a:lumMod val="50000"/>
                  </a:srgb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srgbClr val="5F5F5F">
                  <a:lumMod val="50000"/>
                </a:srgb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4A8C0DB-B4D8-47F8-B317-86BF70370830}" type="datetime1">
              <a:rPr lang="ko-KR" altLang="en-US"/>
              <a:pPr>
                <a:defRPr lang="ko-KR" altLang="en-US"/>
              </a:pPr>
              <a:t>2018-08-21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D6107D8-59E3-4994-94B9-05B832CBF410}" type="datetime1">
              <a:rPr lang="ko-KR" altLang="en-US"/>
              <a:pPr>
                <a:defRPr lang="ko-KR" altLang="en-US"/>
              </a:pPr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722312" y="3714741"/>
            <a:ext cx="7772399" cy="928705"/>
          </a:xfrm>
        </p:spPr>
        <p:txBody>
          <a:bodyPr anchor="t"/>
          <a:lstStyle>
            <a:lvl1pPr algn="l">
              <a:defRPr sz="48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722312" y="3286124"/>
            <a:ext cx="7772399" cy="42861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3691" y="272025"/>
            <a:ext cx="82295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199" y="1285860"/>
            <a:ext cx="4038599" cy="4840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199" y="1285860"/>
            <a:ext cx="4038599" cy="4840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C2D9CBEA-F114-4C92-B641-EBAB58013FF2}" type="datetime1">
              <a:rPr lang="ko-KR" altLang="en-US"/>
              <a:pPr>
                <a:defRPr lang="ko-KR" altLang="en-US"/>
              </a:pPr>
              <a:t>2018-08-21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3999" cy="6858000"/>
          </a:xfrm>
          <a:prstGeom prst="rect">
            <a:avLst/>
          </a:prstGeom>
          <a:gradFill flip="none" rotWithShape="1">
            <a:gsLst>
              <a:gs pos="35000">
                <a:schemeClr val="bg1"/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9143999" cy="10572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5803" y="319084"/>
            <a:ext cx="8229599" cy="808438"/>
          </a:xfrm>
        </p:spPr>
        <p:txBody>
          <a:bodyPr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667FC934-F182-49C1-8FAE-5632765B0982}" type="datetime1">
              <a:rPr lang="ko-KR" altLang="en-US"/>
              <a:pPr>
                <a:defRPr lang="ko-KR" altLang="en-US"/>
              </a:pPr>
              <a:t>2018-08-21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3999" cy="85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91801" y="1"/>
            <a:ext cx="1979999" cy="85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6027" y="259080"/>
            <a:ext cx="82295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7" y="1428737"/>
            <a:ext cx="8229599" cy="4739526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22A6CE7C-9F02-4DF3-993B-A37F2CE625D1}" type="datetime1">
              <a:rPr lang="ko-KR" altLang="en-US"/>
              <a:pPr>
                <a:defRPr lang="ko-KR" altLang="en-US"/>
              </a:pPr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28955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1439" y="259080"/>
            <a:ext cx="82295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199" y="1600200"/>
            <a:ext cx="40385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199" y="1600200"/>
            <a:ext cx="40385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7" y="3984220"/>
            <a:ext cx="40385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5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1594720B-7C46-453B-BE80-41EA7DEC0D37}" type="datetime1">
              <a:rPr lang="ko-KR" altLang="en-US"/>
              <a:pPr>
                <a:defRPr lang="ko-KR" altLang="en-US"/>
              </a:pPr>
              <a:t>2018-08-21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28955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3999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3999" cy="4772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7" y="4800600"/>
            <a:ext cx="5486399" cy="566738"/>
          </a:xfr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7" y="612775"/>
            <a:ext cx="5486399" cy="4114800"/>
          </a:xfrm>
          <a:solidFill>
            <a:schemeClr val="bg1">
              <a:alpha val="90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7" y="5367338"/>
            <a:ext cx="5486399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7B6ABD20-F4D9-44EB-A008-8D9D8D427593}" type="datetime1">
              <a:rPr lang="ko-KR" altLang="en-US"/>
              <a:pPr>
                <a:defRPr lang="ko-KR" altLang="en-US"/>
              </a:pPr>
              <a:t>2018-08-21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9143999" cy="85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91801" y="1"/>
            <a:ext cx="1979999" cy="85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미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199" y="304800"/>
            <a:ext cx="8229599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199" y="1357298"/>
            <a:ext cx="8229599" cy="476886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  <a:p>
            <a:pPr lvl="8">
              <a:defRPr lang="ko-KR" altLang="en-US"/>
            </a:pP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199" y="6356350"/>
            <a:ext cx="2133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 lang="ko-KR" altLang="en-US"/>
            </a:pPr>
            <a:fld id="{03DDB201-6CB0-4609-9CA9-E4B7B04360EB}" type="datetime1">
              <a:rPr lang="ko-KR" altLang="en-US"/>
              <a:pPr>
                <a:defRPr lang="ko-KR" altLang="en-US"/>
              </a:pPr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199" y="6356350"/>
            <a:ext cx="2895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  <a:latin typeface="함초롬돋움"/>
                <a:ea typeface="함초롬돋움"/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199" y="6356350"/>
            <a:ext cx="2133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3999" cy="85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91801" y="1"/>
            <a:ext cx="1979999" cy="85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ransition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›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533400" indent="-261938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›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804863" indent="-271463" algn="l" defTabSz="914400" rtl="0" eaLnBrk="1" latinLnBrk="1" hangingPunct="1">
        <a:spcBef>
          <a:spcPct val="20000"/>
        </a:spcBef>
        <a:buClr>
          <a:schemeClr val="tx2"/>
        </a:buClr>
        <a:buFont typeface="Wingdings"/>
        <a:buChar char="§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77913" indent="-273050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–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49375" indent="-271463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11313" indent="-261938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882775" indent="-271463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155825" indent="-273050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416175" indent="-260350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7158" y="857232"/>
            <a:ext cx="8429684" cy="1077931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sz="6600">
                <a:latin typeface="Adobe Fan Heiti Std B"/>
                <a:ea typeface="Adobe Fan Heiti Std B"/>
              </a:rPr>
              <a:t>Java Programming</a:t>
            </a:r>
            <a:endParaRPr lang="ko-KR" altLang="en-US" sz="6600">
              <a:latin typeface="Adobe Fan Heiti Std B"/>
              <a:ea typeface="HY중고딕"/>
            </a:endParaRPr>
          </a:p>
        </p:txBody>
      </p:sp>
      <p:sp>
        <p:nvSpPr>
          <p:cNvPr id="67588" name="부제목 6758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42844" y="428604"/>
            <a:ext cx="5372118" cy="6157836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5357818" y="642918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</a:t>
            </a:r>
            <a:r>
              <a:rPr lang="en-US" altLang="ko-KR" sz="1600">
                <a:latin typeface="HY강B"/>
                <a:ea typeface="HY강B"/>
              </a:rPr>
              <a:t>package]</a:t>
            </a:r>
            <a:r>
              <a:rPr lang="ko-KR" altLang="en-US" sz="1600">
                <a:latin typeface="HY강B"/>
                <a:ea typeface="HY강B"/>
              </a:rPr>
              <a:t>에 패키지명을 입력한다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57818" y="1643050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[Name]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에 클래스명을 입력한다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57818" y="3857628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[public static void main(String[] args)]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항목은 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main()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메소드가 있는 클래스의 경우 반드시 체크해야한다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57818" y="4857760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[inherited abstract methods]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는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 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상속의 관계</a:t>
            </a:r>
            <a:r>
              <a:rPr lang="ko-KR" altLang="en-US" sz="1600">
                <a:latin typeface="HY강B"/>
                <a:ea typeface="HY강B"/>
              </a:rPr>
              <a:t>가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 존재할 때 체크하는 곳이다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</a:p>
          <a:p>
            <a:pPr lvl="0">
              <a:defRPr lang="ko-KR" altLang="en-US"/>
            </a:pPr>
            <a:r>
              <a:rPr lang="ko-KR" altLang="en-US" sz="1600">
                <a:latin typeface="HY강B"/>
                <a:ea typeface="HY강B"/>
              </a:rPr>
              <a:t>기본적으로 체크되어 있다</a:t>
            </a:r>
            <a:r>
              <a:rPr lang="en-US" altLang="ko-KR" sz="1600"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285852" y="1785926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285852" y="2500306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357290" y="4429132"/>
            <a:ext cx="2286016" cy="214314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357290" y="4857760"/>
            <a:ext cx="2286016" cy="214314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500430" y="6143644"/>
            <a:ext cx="857256" cy="214314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57818" y="6072206"/>
            <a:ext cx="3571900" cy="50006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[Finish]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버튼을 누른다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00034" y="571480"/>
            <a:ext cx="4429156" cy="71438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lang="en-US" altLang="ko-KR">
                <a:latin typeface="HY강B"/>
                <a:ea typeface="HY강B"/>
              </a:rPr>
              <a:t>Eclipse </a:t>
            </a:r>
            <a:r>
              <a:rPr lang="ko-KR" altLang="en-US">
                <a:latin typeface="HY강B"/>
                <a:ea typeface="HY강B"/>
              </a:rPr>
              <a:t>창에서 다음과 같이 입력한다</a:t>
            </a:r>
            <a:r>
              <a:rPr lang="en-US" altLang="ko-KR">
                <a:latin typeface="HY강B"/>
                <a:ea typeface="HY강B"/>
              </a:rPr>
              <a:t>.</a:t>
            </a:r>
            <a:endParaRPr kumimoji="0" lang="ko-KR" altLang="en-US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14282" y="1714488"/>
            <a:ext cx="8558213" cy="4749800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28596" y="2357430"/>
            <a:ext cx="8520113" cy="3302000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857224" y="928670"/>
            <a:ext cx="4500594" cy="642942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kumimoji="0" lang="ko-KR" altLang="en-US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아래 그림과 같이 차례대로 누른다</a:t>
            </a:r>
            <a:r>
              <a:rPr kumimoji="0" lang="en-US" altLang="ko-KR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500166" y="2571744"/>
            <a:ext cx="714380" cy="357190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928794" y="3857628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929322" y="3857628"/>
            <a:ext cx="2714644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42844" y="285728"/>
            <a:ext cx="6553200" cy="6238875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5286380" y="1714488"/>
            <a:ext cx="3643338" cy="1285884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실행창에 결과값이 출력된 것을 확인할 수 있다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57158" y="4500570"/>
            <a:ext cx="1357322" cy="1500198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>
          <a:xfrm>
            <a:off x="3571868" y="357166"/>
            <a:ext cx="2571768" cy="842947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4800"/>
              <a:t>정</a:t>
            </a:r>
            <a:r>
              <a:rPr lang="en-US" altLang="ko-KR" sz="4800"/>
              <a:t> </a:t>
            </a:r>
            <a:r>
              <a:rPr lang="ko-KR" altLang="en-US" sz="4800"/>
              <a:t>리</a:t>
            </a:r>
          </a:p>
        </p:txBody>
      </p:sp>
      <p:sp>
        <p:nvSpPr>
          <p:cNvPr id="87" name="Line 27"/>
          <p:cNvSpPr>
            <a:spLocks noChangeShapeType="1"/>
          </p:cNvSpPr>
          <p:nvPr/>
        </p:nvSpPr>
        <p:spPr>
          <a:xfrm>
            <a:off x="2360613" y="2498718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88" name="Text Box 28"/>
          <p:cNvSpPr txBox="1">
            <a:spLocks noChangeArrowheads="1"/>
          </p:cNvSpPr>
          <p:nvPr/>
        </p:nvSpPr>
        <p:spPr>
          <a:xfrm>
            <a:off x="2811483" y="1905000"/>
            <a:ext cx="4608512" cy="569595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>
            <a:spAutoFit/>
          </a:bodyPr>
          <a:lstStyle/>
          <a:p>
            <a:pPr eaLnBrk="0" hangingPunct="0">
              <a:defRPr lang="ko-KR" altLang="en-US"/>
            </a:pPr>
            <a:r>
              <a:rPr lang="en-US" altLang="ko-KR" sz="3200" b="1">
                <a:latin typeface="HY강B"/>
                <a:ea typeface="HY강B"/>
              </a:rPr>
              <a:t>while Loop</a:t>
            </a:r>
          </a:p>
        </p:txBody>
      </p:sp>
      <p:grpSp>
        <p:nvGrpSpPr>
          <p:cNvPr id="4" name="Group 29"/>
          <p:cNvGrpSpPr/>
          <p:nvPr/>
        </p:nvGrpSpPr>
        <p:grpSpPr>
          <a:xfrm>
            <a:off x="2120900" y="1924050"/>
            <a:ext cx="609600" cy="609600"/>
            <a:chOff x="1248" y="1200"/>
            <a:chExt cx="384" cy="384"/>
          </a:xfrm>
        </p:grpSpPr>
        <p:grpSp>
          <p:nvGrpSpPr>
            <p:cNvPr id="5" name="Group 30"/>
            <p:cNvGrpSpPr/>
            <p:nvPr/>
          </p:nvGrpSpPr>
          <p:grpSpPr>
            <a:xfrm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92" name="Text Box 31"/>
              <p:cNvSpPr txBox="1">
                <a:spLocks noChangeArrowheads="1"/>
              </p:cNvSpPr>
              <p:nvPr/>
            </p:nvSpPr>
            <p:spPr bwMode="gray">
              <a:xfrm>
                <a:off x="2093" y="948"/>
                <a:ext cx="227" cy="280"/>
              </a:xfrm>
              <a:prstGeom prst="rect">
                <a:avLst/>
              </a:prstGeom>
              <a:noFill/>
              <a:ln w="9525" algn="ctr">
                <a:noFill/>
                <a:miter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 lang="ko-KR" altLang="en-US"/>
                </a:pPr>
                <a:r>
                  <a:rPr lang="en-US" altLang="ko-KR" sz="24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</a:p>
            </p:txBody>
          </p:sp>
          <p:sp>
            <p:nvSpPr>
              <p:cNvPr id="93" name="Oval 32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80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4" name="Oval 33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0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5" name="Oval 34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2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6" name="Oval 35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3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7" name="Oval 36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8" name="Oval 37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9" name="Oval 38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0" name="Oval 39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1" name="Oval 40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91" name="Text Box 41"/>
            <p:cNvSpPr txBox="1">
              <a:spLocks noChangeArrowheads="1"/>
            </p:cNvSpPr>
            <p:nvPr/>
          </p:nvSpPr>
          <p:spPr bwMode="gray">
            <a:xfrm>
              <a:off x="1325" y="1236"/>
              <a:ext cx="227" cy="280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1</a:t>
              </a:r>
            </a:p>
          </p:txBody>
        </p:sp>
      </p:grpSp>
      <p:sp>
        <p:nvSpPr>
          <p:cNvPr id="102" name="Line 42"/>
          <p:cNvSpPr>
            <a:spLocks noChangeShapeType="1"/>
          </p:cNvSpPr>
          <p:nvPr/>
        </p:nvSpPr>
        <p:spPr>
          <a:xfrm>
            <a:off x="2360613" y="3251845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6" name="Group 43"/>
          <p:cNvGrpSpPr/>
          <p:nvPr/>
        </p:nvGrpSpPr>
        <p:grpSpPr>
          <a:xfrm>
            <a:off x="2120900" y="2708920"/>
            <a:ext cx="609600" cy="609600"/>
            <a:chOff x="1248" y="1200"/>
            <a:chExt cx="384" cy="384"/>
          </a:xfrm>
        </p:grpSpPr>
        <p:grpSp>
          <p:nvGrpSpPr>
            <p:cNvPr id="7" name="Group 44"/>
            <p:cNvGrpSpPr/>
            <p:nvPr/>
          </p:nvGrpSpPr>
          <p:grpSpPr>
            <a:xfrm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106" name="Text Box 45"/>
              <p:cNvSpPr txBox="1">
                <a:spLocks noChangeArrowheads="1"/>
              </p:cNvSpPr>
              <p:nvPr/>
            </p:nvSpPr>
            <p:spPr bwMode="gray">
              <a:xfrm>
                <a:off x="2093" y="948"/>
                <a:ext cx="227" cy="288"/>
              </a:xfrm>
              <a:prstGeom prst="rect">
                <a:avLst/>
              </a:prstGeom>
              <a:noFill/>
              <a:ln w="9525" algn="ctr">
                <a:noFill/>
                <a:miter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 lang="ko-KR" altLang="en-US"/>
                </a:pPr>
                <a:r>
                  <a:rPr lang="en-US" altLang="ko-KR" sz="24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</a:p>
            </p:txBody>
          </p:sp>
          <p:sp>
            <p:nvSpPr>
              <p:cNvPr id="107" name="Oval 46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80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8" name="Oval 47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0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9" name="Oval 48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2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0" name="Oval 49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3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1" name="Oval 50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2" name="Oval 51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3" name="Oval 52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4" name="Oval 53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5" name="Oval 54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105" name="Text Box 55"/>
            <p:cNvSpPr txBox="1">
              <a:spLocks noChangeArrowheads="1"/>
            </p:cNvSpPr>
            <p:nvPr/>
          </p:nvSpPr>
          <p:spPr bwMode="gray">
            <a:xfrm>
              <a:off x="1325" y="1236"/>
              <a:ext cx="225" cy="291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 dirty="0">
                  <a:solidFill>
                    <a:srgbClr val="000000"/>
                  </a:solidFill>
                  <a:latin typeface="굴림"/>
                  <a:ea typeface="굴림"/>
                </a:rPr>
                <a:t>2</a:t>
              </a:r>
              <a:endParaRPr lang="en-US" altLang="ko-KR" sz="2400" b="1" dirty="0">
                <a:solidFill>
                  <a:srgbClr val="000000"/>
                </a:solidFill>
                <a:latin typeface="굴림"/>
                <a:ea typeface="굴림"/>
              </a:endParaRPr>
            </a:p>
          </p:txBody>
        </p:sp>
      </p:grpSp>
      <p:sp>
        <p:nvSpPr>
          <p:cNvPr id="117" name="Text Box 57"/>
          <p:cNvSpPr txBox="1">
            <a:spLocks noChangeArrowheads="1"/>
          </p:cNvSpPr>
          <p:nvPr/>
        </p:nvSpPr>
        <p:spPr>
          <a:xfrm>
            <a:off x="2811483" y="2740670"/>
            <a:ext cx="4608512" cy="573336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>
            <a:spAutoFit/>
          </a:bodyPr>
          <a:lstStyle/>
          <a:p>
            <a:pPr eaLnBrk="0" hangingPunct="0">
              <a:defRPr lang="ko-KR" altLang="en-US"/>
            </a:pPr>
            <a:r>
              <a:rPr lang="ko-KR" altLang="en-US" sz="3200" b="1">
                <a:latin typeface="HY강B"/>
                <a:ea typeface="HY강B"/>
              </a:rPr>
              <a:t>예제</a:t>
            </a:r>
            <a:r>
              <a:rPr lang="en-US" altLang="ko-KR" sz="3200" b="1">
                <a:latin typeface="HY강B"/>
                <a:ea typeface="HY강B"/>
              </a:rPr>
              <a:t>(Examples)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/>
      <p:bldP spid="88" grpId="1"/>
      <p:bldP spid="117" grpId="3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8" y="1259913"/>
            <a:ext cx="8229599" cy="1449007"/>
          </a:xfrm>
        </p:spPr>
        <p:txBody>
          <a:bodyPr/>
          <a:lstStyle/>
          <a:p>
            <a:r>
              <a:rPr lang="ko-KR" altLang="en-US" dirty="0" smtClean="0"/>
              <a:t>키보드로 시험 점수를 </a:t>
            </a:r>
            <a:r>
              <a:rPr lang="ko-KR" altLang="en-US" dirty="0" err="1" smtClean="0"/>
              <a:t>입력받은</a:t>
            </a:r>
            <a:r>
              <a:rPr lang="ko-KR" altLang="en-US" dirty="0" smtClean="0"/>
              <a:t>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합계를 출력하는 코드를 작성하십시오</a:t>
            </a:r>
            <a:r>
              <a:rPr lang="en-US" altLang="ko-KR" dirty="0" smtClean="0"/>
              <a:t>. (0 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입력받으면</a:t>
            </a:r>
            <a:r>
              <a:rPr lang="ko-KR" altLang="en-US" dirty="0" smtClean="0"/>
              <a:t> 합계를 출력하고 프로그램을 종료합니다</a:t>
            </a:r>
            <a:r>
              <a:rPr lang="en-US" altLang="ko-KR" dirty="0" smtClean="0"/>
              <a:t>.)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780928"/>
            <a:ext cx="7920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시험 점수를 입력하십시오</a:t>
            </a:r>
            <a:r>
              <a:rPr lang="en-US" altLang="ko-KR" dirty="0" smtClean="0"/>
              <a:t>. (0</a:t>
            </a:r>
            <a:r>
              <a:rPr lang="ko-KR" altLang="en-US" dirty="0" smtClean="0"/>
              <a:t>으로 종료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52</a:t>
            </a:r>
          </a:p>
          <a:p>
            <a:r>
              <a:rPr lang="en-US" altLang="ko-KR" dirty="0" smtClean="0"/>
              <a:t>68</a:t>
            </a:r>
          </a:p>
          <a:p>
            <a:r>
              <a:rPr lang="en-US" altLang="ko-KR" dirty="0" smtClean="0"/>
              <a:t>75</a:t>
            </a:r>
          </a:p>
          <a:p>
            <a:r>
              <a:rPr lang="en-US" altLang="ko-KR" dirty="0" smtClean="0"/>
              <a:t>83</a:t>
            </a:r>
          </a:p>
          <a:p>
            <a:r>
              <a:rPr lang="en-US" altLang="ko-KR" dirty="0" smtClean="0"/>
              <a:t>36</a:t>
            </a:r>
          </a:p>
          <a:p>
            <a:r>
              <a:rPr lang="en-US" altLang="ko-KR" dirty="0" smtClean="0"/>
              <a:t>0</a:t>
            </a:r>
          </a:p>
          <a:p>
            <a:r>
              <a:rPr lang="ko-KR" altLang="en-US" dirty="0" smtClean="0"/>
              <a:t>시험 점수의 합계는 </a:t>
            </a:r>
            <a:r>
              <a:rPr lang="en-US" altLang="ko-KR" dirty="0" smtClean="0"/>
              <a:t>314</a:t>
            </a:r>
            <a:r>
              <a:rPr lang="ko-KR" altLang="en-US" dirty="0" smtClean="0"/>
              <a:t>점 입니다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0883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4400"/>
              <a:t>11</a:t>
            </a:r>
            <a:r>
              <a:rPr lang="ko-KR" altLang="en-US" sz="4400"/>
              <a:t>장</a:t>
            </a:r>
            <a:r>
              <a:rPr lang="en-US" altLang="ko-KR" sz="4400"/>
              <a:t>. </a:t>
            </a:r>
            <a:r>
              <a:rPr lang="ko-KR" altLang="en-US" sz="4400"/>
              <a:t>자바의 순환문</a:t>
            </a:r>
            <a:r>
              <a:rPr lang="en-US" altLang="ko-KR" sz="4400"/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>
          <a:xfrm>
            <a:off x="3571868" y="357166"/>
            <a:ext cx="2571768" cy="842947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4800"/>
              <a:t>목  차</a:t>
            </a:r>
          </a:p>
        </p:txBody>
      </p:sp>
      <p:sp>
        <p:nvSpPr>
          <p:cNvPr id="87" name="Line 27"/>
          <p:cNvSpPr>
            <a:spLocks noChangeShapeType="1"/>
          </p:cNvSpPr>
          <p:nvPr/>
        </p:nvSpPr>
        <p:spPr>
          <a:xfrm>
            <a:off x="2360613" y="2498718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88" name="Text Box 28"/>
          <p:cNvSpPr txBox="1">
            <a:spLocks noChangeArrowheads="1"/>
          </p:cNvSpPr>
          <p:nvPr/>
        </p:nvSpPr>
        <p:spPr>
          <a:xfrm>
            <a:off x="2811483" y="1905000"/>
            <a:ext cx="4608512" cy="569595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>
            <a:spAutoFit/>
          </a:bodyPr>
          <a:lstStyle/>
          <a:p>
            <a:pPr eaLnBrk="0" hangingPunct="0">
              <a:defRPr lang="ko-KR" altLang="en-US"/>
            </a:pPr>
            <a:r>
              <a:rPr lang="en-US" altLang="ko-KR" sz="3200" b="1">
                <a:latin typeface="HY강B"/>
                <a:ea typeface="HY강B"/>
              </a:rPr>
              <a:t>while Loop</a:t>
            </a:r>
          </a:p>
        </p:txBody>
      </p:sp>
      <p:grpSp>
        <p:nvGrpSpPr>
          <p:cNvPr id="89" name="Group 29"/>
          <p:cNvGrpSpPr/>
          <p:nvPr/>
        </p:nvGrpSpPr>
        <p:grpSpPr>
          <a:xfrm>
            <a:off x="2120900" y="1924050"/>
            <a:ext cx="609600" cy="609600"/>
            <a:chOff x="1248" y="1200"/>
            <a:chExt cx="384" cy="384"/>
          </a:xfrm>
        </p:grpSpPr>
        <p:grpSp>
          <p:nvGrpSpPr>
            <p:cNvPr id="90" name="Group 30"/>
            <p:cNvGrpSpPr/>
            <p:nvPr/>
          </p:nvGrpSpPr>
          <p:grpSpPr>
            <a:xfrm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92" name="Text Box 31"/>
              <p:cNvSpPr txBox="1">
                <a:spLocks noChangeArrowheads="1"/>
              </p:cNvSpPr>
              <p:nvPr/>
            </p:nvSpPr>
            <p:spPr bwMode="gray">
              <a:xfrm>
                <a:off x="2093" y="948"/>
                <a:ext cx="227" cy="280"/>
              </a:xfrm>
              <a:prstGeom prst="rect">
                <a:avLst/>
              </a:prstGeom>
              <a:noFill/>
              <a:ln w="9525" algn="ctr">
                <a:noFill/>
                <a:miter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 lang="ko-KR" altLang="en-US"/>
                </a:pPr>
                <a:r>
                  <a:rPr lang="en-US" altLang="ko-KR" sz="24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</a:p>
            </p:txBody>
          </p:sp>
          <p:sp>
            <p:nvSpPr>
              <p:cNvPr id="93" name="Oval 32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80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4" name="Oval 33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0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5" name="Oval 34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2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6" name="Oval 35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3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7" name="Oval 36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8" name="Oval 37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9" name="Oval 38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0" name="Oval 39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1" name="Oval 40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91" name="Text Box 41"/>
            <p:cNvSpPr txBox="1">
              <a:spLocks noChangeArrowheads="1"/>
            </p:cNvSpPr>
            <p:nvPr/>
          </p:nvSpPr>
          <p:spPr bwMode="gray">
            <a:xfrm>
              <a:off x="1325" y="1236"/>
              <a:ext cx="227" cy="280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1</a:t>
              </a:r>
            </a:p>
          </p:txBody>
        </p:sp>
      </p:grpSp>
      <p:sp>
        <p:nvSpPr>
          <p:cNvPr id="102" name="Line 42"/>
          <p:cNvSpPr>
            <a:spLocks noChangeShapeType="1"/>
          </p:cNvSpPr>
          <p:nvPr/>
        </p:nvSpPr>
        <p:spPr>
          <a:xfrm>
            <a:off x="2360613" y="3251845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103" name="Group 43"/>
          <p:cNvGrpSpPr/>
          <p:nvPr/>
        </p:nvGrpSpPr>
        <p:grpSpPr>
          <a:xfrm>
            <a:off x="2120900" y="2708920"/>
            <a:ext cx="609600" cy="609600"/>
            <a:chOff x="1248" y="1200"/>
            <a:chExt cx="384" cy="384"/>
          </a:xfrm>
        </p:grpSpPr>
        <p:grpSp>
          <p:nvGrpSpPr>
            <p:cNvPr id="104" name="Group 44"/>
            <p:cNvGrpSpPr/>
            <p:nvPr/>
          </p:nvGrpSpPr>
          <p:grpSpPr>
            <a:xfrm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106" name="Text Box 45"/>
              <p:cNvSpPr txBox="1">
                <a:spLocks noChangeArrowheads="1"/>
              </p:cNvSpPr>
              <p:nvPr/>
            </p:nvSpPr>
            <p:spPr bwMode="gray">
              <a:xfrm>
                <a:off x="2093" y="948"/>
                <a:ext cx="227" cy="288"/>
              </a:xfrm>
              <a:prstGeom prst="rect">
                <a:avLst/>
              </a:prstGeom>
              <a:noFill/>
              <a:ln w="9525" algn="ctr">
                <a:noFill/>
                <a:miter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 lang="ko-KR" altLang="en-US"/>
                </a:pPr>
                <a:r>
                  <a:rPr lang="en-US" altLang="ko-KR" sz="24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</a:p>
            </p:txBody>
          </p:sp>
          <p:sp>
            <p:nvSpPr>
              <p:cNvPr id="107" name="Oval 46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80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8" name="Oval 47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0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9" name="Oval 48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2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0" name="Oval 49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3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1" name="Oval 50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2" name="Oval 51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3" name="Oval 52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4" name="Oval 53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5" name="Oval 54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105" name="Text Box 55"/>
            <p:cNvSpPr txBox="1">
              <a:spLocks noChangeArrowheads="1"/>
            </p:cNvSpPr>
            <p:nvPr/>
          </p:nvSpPr>
          <p:spPr bwMode="gray">
            <a:xfrm>
              <a:off x="1325" y="1236"/>
              <a:ext cx="225" cy="291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 dirty="0" smtClean="0">
                  <a:solidFill>
                    <a:srgbClr val="000000"/>
                  </a:solidFill>
                  <a:latin typeface="굴림"/>
                  <a:ea typeface="굴림"/>
                </a:rPr>
                <a:t>2</a:t>
              </a:r>
              <a:endParaRPr lang="en-US" altLang="ko-KR" sz="2400" b="1" dirty="0">
                <a:solidFill>
                  <a:srgbClr val="000000"/>
                </a:solidFill>
                <a:latin typeface="굴림"/>
                <a:ea typeface="굴림"/>
              </a:endParaRPr>
            </a:p>
          </p:txBody>
        </p:sp>
      </p:grpSp>
      <p:sp>
        <p:nvSpPr>
          <p:cNvPr id="117" name="Text Box 57"/>
          <p:cNvSpPr txBox="1">
            <a:spLocks noChangeArrowheads="1"/>
          </p:cNvSpPr>
          <p:nvPr/>
        </p:nvSpPr>
        <p:spPr>
          <a:xfrm>
            <a:off x="2811483" y="2740670"/>
            <a:ext cx="4608512" cy="573336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>
            <a:spAutoFit/>
          </a:bodyPr>
          <a:lstStyle/>
          <a:p>
            <a:pPr eaLnBrk="0" hangingPunct="0">
              <a:defRPr lang="ko-KR" altLang="en-US"/>
            </a:pPr>
            <a:r>
              <a:rPr lang="ko-KR" altLang="en-US" sz="3200" b="1">
                <a:latin typeface="HY강B"/>
                <a:ea typeface="HY강B"/>
              </a:rPr>
              <a:t>예제</a:t>
            </a:r>
            <a:r>
              <a:rPr lang="en-US" altLang="ko-KR" sz="3200" b="1">
                <a:latin typeface="HY강B"/>
                <a:ea typeface="HY강B"/>
              </a:rPr>
              <a:t>(Examples)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/>
      <p:bldP spid="88" grpId="1"/>
      <p:bldP spid="117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defRPr lang="ko-KR" altLang="en-US"/>
            </a:pPr>
            <a:r>
              <a:rPr lang="en-US" altLang="ko-KR"/>
              <a:t>1. while Loop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371600"/>
            <a:ext cx="8643998" cy="5057796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2800"/>
              <a:t>순환문의 또 다른 유형으로 </a:t>
            </a:r>
            <a:r>
              <a:rPr lang="en-US" altLang="ko-KR" sz="2800"/>
              <a:t>while</a:t>
            </a:r>
            <a:r>
              <a:rPr lang="ko-KR" altLang="en-US" sz="2800"/>
              <a:t>문과 </a:t>
            </a:r>
            <a:r>
              <a:rPr lang="en-US" altLang="ko-KR" sz="2800"/>
              <a:t>do ~ while</a:t>
            </a:r>
            <a:r>
              <a:rPr lang="ko-KR" altLang="en-US" sz="2800"/>
              <a:t>문이 있다</a:t>
            </a:r>
            <a:r>
              <a:rPr lang="en-US" altLang="ko-KR" sz="2800"/>
              <a:t>. </a:t>
            </a:r>
          </a:p>
          <a:p>
            <a:pPr lvl="0">
              <a:defRPr lang="ko-KR" altLang="en-US"/>
            </a:pPr>
            <a:r>
              <a:rPr lang="ko-KR" altLang="en-US" sz="2800"/>
              <a:t>먼저 </a:t>
            </a:r>
            <a:r>
              <a:rPr lang="en-US" altLang="ko-KR" sz="2800"/>
              <a:t>while</a:t>
            </a:r>
            <a:r>
              <a:rPr lang="ko-KR" altLang="en-US" sz="2800"/>
              <a:t>문에 대해서 살펴보자</a:t>
            </a:r>
            <a:r>
              <a:rPr lang="en-US" altLang="ko-KR" sz="2800"/>
              <a:t>. while</a:t>
            </a:r>
            <a:r>
              <a:rPr lang="ko-KR" altLang="en-US" sz="2800"/>
              <a:t>문은 </a:t>
            </a:r>
            <a:r>
              <a:rPr lang="en-US" altLang="ko-KR" sz="2800"/>
              <a:t>for</a:t>
            </a:r>
            <a:r>
              <a:rPr lang="ko-KR" altLang="en-US" sz="2800"/>
              <a:t>문 보다는 매우 간단한 구조로 이루어져 있다</a:t>
            </a:r>
            <a:r>
              <a:rPr lang="en-US" altLang="ko-KR" sz="2800"/>
              <a:t>. </a:t>
            </a:r>
          </a:p>
          <a:p>
            <a:pPr lvl="0">
              <a:defRPr lang="ko-KR" altLang="en-US"/>
            </a:pPr>
            <a:r>
              <a:rPr lang="en-US" altLang="ko-KR" sz="2800"/>
              <a:t>while</a:t>
            </a:r>
            <a:r>
              <a:rPr lang="ko-KR" altLang="en-US" sz="2800"/>
              <a:t>문의 헤더 부분에는 조건식의 참</a:t>
            </a:r>
            <a:r>
              <a:rPr lang="en-US" altLang="ko-KR" sz="2800"/>
              <a:t>, </a:t>
            </a:r>
            <a:r>
              <a:rPr lang="ko-KR" altLang="en-US" sz="2800"/>
              <a:t>거짓 여부를 판단하는 식만 가지고 있으므로</a:t>
            </a:r>
            <a:r>
              <a:rPr lang="en-US" altLang="ko-KR" sz="2800"/>
              <a:t>, for</a:t>
            </a:r>
            <a:r>
              <a:rPr lang="ko-KR" altLang="en-US" sz="2800"/>
              <a:t>문처럼 인덱스 변수를 초기화 하거나 인덱스 변수를 증감시키는 식이 </a:t>
            </a:r>
            <a:r>
              <a:rPr lang="en-US" altLang="ko-KR" sz="2800"/>
              <a:t>while</a:t>
            </a:r>
            <a:r>
              <a:rPr lang="ko-KR" altLang="en-US" sz="2800"/>
              <a:t>문의 밖과 안에서 수행 되어야 한다</a:t>
            </a:r>
            <a:r>
              <a:rPr lang="en-US" altLang="ko-KR" sz="2800"/>
              <a:t>. </a:t>
            </a:r>
          </a:p>
          <a:p>
            <a:pPr lvl="0">
              <a:defRPr lang="ko-KR" altLang="en-US"/>
            </a:pPr>
            <a:r>
              <a:rPr lang="ko-KR" altLang="en-US" sz="2800"/>
              <a:t>이 점만 유의한다면</a:t>
            </a:r>
            <a:r>
              <a:rPr lang="en-US" altLang="ko-KR" sz="2800"/>
              <a:t>, </a:t>
            </a:r>
            <a:r>
              <a:rPr lang="ko-KR" altLang="en-US" sz="2800"/>
              <a:t>나머지는 </a:t>
            </a:r>
            <a:r>
              <a:rPr lang="en-US" altLang="ko-KR" sz="2800"/>
              <a:t>for</a:t>
            </a:r>
            <a:r>
              <a:rPr lang="ko-KR" altLang="en-US" sz="2800"/>
              <a:t>문의 경우와 크게 다르지 않으므로 어렵지 않게 </a:t>
            </a:r>
            <a:r>
              <a:rPr lang="en-US" altLang="ko-KR" sz="2800"/>
              <a:t>while</a:t>
            </a:r>
            <a:r>
              <a:rPr lang="ko-KR" altLang="en-US" sz="2800"/>
              <a:t>문을 이해할 수 있겠다</a:t>
            </a:r>
            <a:r>
              <a:rPr lang="en-US" altLang="ko-KR" sz="2800"/>
              <a:t>.</a:t>
            </a:r>
          </a:p>
          <a:p>
            <a:pPr lvl="0">
              <a:defRPr lang="ko-KR" altLang="en-US"/>
            </a:pPr>
            <a:endParaRPr lang="en-US" altLang="ko-KR" sz="2800"/>
          </a:p>
          <a:p>
            <a:pPr lvl="0">
              <a:defRPr lang="ko-KR" altLang="en-US"/>
            </a:pPr>
            <a:endParaRPr lang="ko-KR" altLang="en-US" sz="2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6145" name="_x103512920" descr="EMB00000d6825ef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28794" y="2857496"/>
            <a:ext cx="4786346" cy="344859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28596" y="785794"/>
            <a:ext cx="8358246" cy="1736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latin typeface="HY강B"/>
                <a:ea typeface="HY강B"/>
              </a:rPr>
              <a:t>조건식의 참</a:t>
            </a:r>
            <a:r>
              <a:rPr lang="en-US" altLang="ko-KR">
                <a:latin typeface="HY강B"/>
                <a:ea typeface="HY강B"/>
              </a:rPr>
              <a:t>, </a:t>
            </a:r>
            <a:r>
              <a:rPr lang="ko-KR" altLang="en-US">
                <a:latin typeface="HY강B"/>
                <a:ea typeface="HY강B"/>
              </a:rPr>
              <a:t>거짓 여하에 따라 조건식이 참이면</a:t>
            </a:r>
            <a:r>
              <a:rPr lang="en-US" altLang="ko-KR">
                <a:latin typeface="HY강B"/>
                <a:ea typeface="HY강B"/>
              </a:rPr>
              <a:t>, </a:t>
            </a:r>
            <a:r>
              <a:rPr lang="en-US" altLang="ko-KR" b="1">
                <a:latin typeface="HY강B"/>
                <a:ea typeface="HY강B"/>
              </a:rPr>
              <a:t>while</a:t>
            </a:r>
            <a:r>
              <a:rPr lang="ko-KR" altLang="en-US">
                <a:latin typeface="HY강B"/>
                <a:ea typeface="HY강B"/>
              </a:rPr>
              <a:t>문 안의 수행문들을 순서대로 하나씩 수행하고</a:t>
            </a:r>
            <a:r>
              <a:rPr lang="en-US" altLang="ko-KR">
                <a:latin typeface="HY강B"/>
                <a:ea typeface="HY강B"/>
              </a:rPr>
              <a:t>, </a:t>
            </a:r>
            <a:r>
              <a:rPr lang="ko-KR" altLang="en-US">
                <a:latin typeface="HY강B"/>
                <a:ea typeface="HY강B"/>
              </a:rPr>
              <a:t>거짓이면 </a:t>
            </a:r>
            <a:r>
              <a:rPr lang="en-US" altLang="ko-KR" b="1">
                <a:latin typeface="HY강B"/>
                <a:ea typeface="HY강B"/>
              </a:rPr>
              <a:t>while</a:t>
            </a:r>
            <a:r>
              <a:rPr lang="ko-KR" altLang="en-US">
                <a:latin typeface="HY강B"/>
                <a:ea typeface="HY강B"/>
              </a:rPr>
              <a:t>문 안의 수행문들을 완전히 무시한 채</a:t>
            </a:r>
            <a:r>
              <a:rPr lang="en-US" altLang="ko-KR">
                <a:latin typeface="HY강B"/>
                <a:ea typeface="HY강B"/>
              </a:rPr>
              <a:t>, </a:t>
            </a:r>
            <a:r>
              <a:rPr lang="en-US" altLang="ko-KR" b="1">
                <a:latin typeface="HY강B"/>
                <a:ea typeface="HY강B"/>
              </a:rPr>
              <a:t>while</a:t>
            </a:r>
            <a:r>
              <a:rPr lang="ko-KR" altLang="en-US">
                <a:latin typeface="HY강B"/>
                <a:ea typeface="HY강B"/>
              </a:rPr>
              <a:t>문 다음에 정의된 문장을 수행한다</a:t>
            </a:r>
            <a:r>
              <a:rPr lang="en-US" altLang="ko-KR">
                <a:latin typeface="HY강B"/>
                <a:ea typeface="HY강B"/>
              </a:rPr>
              <a:t>. </a:t>
            </a:r>
            <a:r>
              <a:rPr lang="ko-KR" altLang="en-US">
                <a:latin typeface="HY강B"/>
                <a:ea typeface="HY강B"/>
              </a:rPr>
              <a:t>이때</a:t>
            </a:r>
            <a:r>
              <a:rPr lang="en-US" altLang="ko-KR">
                <a:latin typeface="HY강B"/>
                <a:ea typeface="HY강B"/>
              </a:rPr>
              <a:t>, </a:t>
            </a:r>
            <a:r>
              <a:rPr lang="en-US" altLang="ko-KR" b="1">
                <a:latin typeface="HY강B"/>
                <a:ea typeface="HY강B"/>
              </a:rPr>
              <a:t>while</a:t>
            </a:r>
            <a:r>
              <a:rPr lang="ko-KR" altLang="en-US">
                <a:latin typeface="HY강B"/>
                <a:ea typeface="HY강B"/>
              </a:rPr>
              <a:t>문 안의 내용이 두개 이상</a:t>
            </a:r>
            <a:r>
              <a:rPr lang="en-US" altLang="ko-KR">
                <a:latin typeface="HY강B"/>
                <a:ea typeface="HY강B"/>
              </a:rPr>
              <a:t>, </a:t>
            </a:r>
            <a:r>
              <a:rPr lang="ko-KR" altLang="en-US">
                <a:latin typeface="HY강B"/>
                <a:ea typeface="HY강B"/>
              </a:rPr>
              <a:t>즉 복수 개이면 </a:t>
            </a:r>
            <a:r>
              <a:rPr lang="en-US" altLang="ko-KR">
                <a:latin typeface="HY강B"/>
                <a:ea typeface="HY강B"/>
              </a:rPr>
              <a:t>block</a:t>
            </a:r>
            <a:r>
              <a:rPr lang="ko-KR" altLang="en-US">
                <a:latin typeface="HY강B"/>
                <a:ea typeface="HY강B"/>
              </a:rPr>
              <a:t>의 의미인 </a:t>
            </a:r>
            <a:r>
              <a:rPr lang="en-US" altLang="ko-KR">
                <a:latin typeface="HY강B"/>
                <a:ea typeface="HY강B"/>
              </a:rPr>
              <a:t>{ } (</a:t>
            </a:r>
            <a:r>
              <a:rPr lang="ko-KR" altLang="en-US">
                <a:latin typeface="HY강B"/>
                <a:ea typeface="HY강B"/>
              </a:rPr>
              <a:t>중괄호</a:t>
            </a:r>
            <a:r>
              <a:rPr lang="en-US" altLang="ko-KR">
                <a:latin typeface="HY강B"/>
                <a:ea typeface="HY강B"/>
              </a:rPr>
              <a:t>:brace)</a:t>
            </a:r>
            <a:r>
              <a:rPr lang="ko-KR" altLang="en-US">
                <a:latin typeface="HY강B"/>
                <a:ea typeface="HY강B"/>
              </a:rPr>
              <a:t>를 써주고</a:t>
            </a:r>
            <a:r>
              <a:rPr lang="en-US" altLang="ko-KR">
                <a:latin typeface="HY강B"/>
                <a:ea typeface="HY강B"/>
              </a:rPr>
              <a:t>, </a:t>
            </a:r>
            <a:r>
              <a:rPr lang="ko-KR" altLang="en-US">
                <a:latin typeface="HY강B"/>
                <a:ea typeface="HY강B"/>
              </a:rPr>
              <a:t>복수 개가 아니면 </a:t>
            </a:r>
            <a:r>
              <a:rPr lang="en-US" altLang="ko-KR">
                <a:latin typeface="HY강B"/>
                <a:ea typeface="HY강B"/>
              </a:rPr>
              <a:t>{ } (</a:t>
            </a:r>
            <a:r>
              <a:rPr lang="ko-KR" altLang="en-US">
                <a:latin typeface="HY강B"/>
                <a:ea typeface="HY강B"/>
              </a:rPr>
              <a:t>중괄호</a:t>
            </a:r>
            <a:r>
              <a:rPr lang="en-US" altLang="ko-KR">
                <a:latin typeface="HY강B"/>
                <a:ea typeface="HY강B"/>
              </a:rPr>
              <a:t>:brace)</a:t>
            </a:r>
            <a:r>
              <a:rPr lang="ko-KR" altLang="en-US">
                <a:latin typeface="HY강B"/>
                <a:ea typeface="HY강B"/>
              </a:rPr>
              <a:t>를 써 주지 않는데</a:t>
            </a:r>
            <a:r>
              <a:rPr lang="en-US" altLang="ko-KR">
                <a:latin typeface="HY강B"/>
                <a:ea typeface="HY강B"/>
              </a:rPr>
              <a:t>, </a:t>
            </a:r>
            <a:r>
              <a:rPr lang="en-US" altLang="ko-KR" b="1">
                <a:latin typeface="HY강B"/>
                <a:ea typeface="HY강B"/>
              </a:rPr>
              <a:t>while</a:t>
            </a:r>
            <a:r>
              <a:rPr lang="ko-KR" altLang="en-US">
                <a:latin typeface="HY강B"/>
                <a:ea typeface="HY강B"/>
              </a:rPr>
              <a:t>문은 대부분의 수행문들이 복수 개이므로 중괄호를 써준다</a:t>
            </a:r>
            <a:r>
              <a:rPr lang="en-US" altLang="ko-KR">
                <a:latin typeface="HY강B"/>
                <a:ea typeface="HY강B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5720" y="1500174"/>
            <a:ext cx="8501122" cy="492922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/>
              <a:t>package pk11;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/>
              <a:t>public class WhilleTest {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/>
              <a:t>	public static void main(String[] args) {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/>
              <a:t>		// TODO Auto-generated method stub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/>
              <a:t>	    int cnt = 1;           /*</a:t>
            </a:r>
            <a:r>
              <a:rPr lang="ko-KR" altLang="en-US"/>
              <a:t>인덱스 변수를 초기회*</a:t>
            </a:r>
            <a:r>
              <a:rPr lang="en-US" altLang="ko-KR"/>
              <a:t>/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/>
              <a:t>	    while(cnt &lt;= 5){       /* while</a:t>
            </a:r>
            <a:r>
              <a:rPr lang="ko-KR" altLang="en-US"/>
              <a:t>의 헤더 *</a:t>
            </a:r>
            <a:r>
              <a:rPr lang="en-US" altLang="ko-KR"/>
              <a:t>/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/>
              <a:t>	        System.out.println("Nice !");  /*Nice ! </a:t>
            </a:r>
            <a:r>
              <a:rPr lang="ko-KR" altLang="en-US"/>
              <a:t>를 출력*</a:t>
            </a:r>
            <a:r>
              <a:rPr lang="en-US" altLang="ko-KR"/>
              <a:t>/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/>
              <a:t>	        cnt=cnt+1 ;        /* </a:t>
            </a:r>
            <a:r>
              <a:rPr lang="ko-KR" altLang="en-US"/>
              <a:t>인덱스 변수 </a:t>
            </a:r>
            <a:r>
              <a:rPr lang="en-US" altLang="ko-KR"/>
              <a:t>cnt</a:t>
            </a:r>
            <a:r>
              <a:rPr lang="ko-KR" altLang="en-US"/>
              <a:t>를 증가 *</a:t>
            </a:r>
            <a:r>
              <a:rPr lang="en-US" altLang="ko-KR"/>
              <a:t>/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/>
              <a:t>	    }                      /* while</a:t>
            </a:r>
            <a:r>
              <a:rPr lang="ko-KR" altLang="en-US"/>
              <a:t>문을 닫아줌 *</a:t>
            </a:r>
            <a:r>
              <a:rPr lang="en-US" altLang="ko-KR"/>
              <a:t>/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/>
              <a:t>	    System.out.println("Day !");    /* while</a:t>
            </a:r>
            <a:r>
              <a:rPr lang="ko-KR" altLang="en-US"/>
              <a:t>문 다음 수행문 *</a:t>
            </a:r>
            <a:r>
              <a:rPr lang="en-US" altLang="ko-KR"/>
              <a:t>/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/>
              <a:t>	 }                         /* main()</a:t>
            </a:r>
            <a:r>
              <a:rPr lang="ko-KR" altLang="en-US"/>
              <a:t>을 닫아줌 *</a:t>
            </a:r>
            <a:r>
              <a:rPr lang="en-US" altLang="ko-KR"/>
              <a:t>/ 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/>
              <a:t>}//of class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85720" y="714356"/>
            <a:ext cx="1643074" cy="500066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1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예제 </a:t>
            </a:r>
            <a:r>
              <a:rPr lang="en-US" altLang="ko-KR">
                <a:solidFill>
                  <a:schemeClr val="tx1"/>
                </a:solidFill>
                <a:latin typeface="HY강B"/>
                <a:ea typeface="HY강B"/>
              </a:rPr>
              <a:t>11</a:t>
            </a:r>
            <a:r>
              <a:rPr kumimoji="0" lang="en-US" altLang="ko-KR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-1</a:t>
            </a: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8992" y="500042"/>
            <a:ext cx="5500726" cy="1155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400">
                <a:solidFill>
                  <a:srgbClr val="0000FF"/>
                </a:solidFill>
                <a:latin typeface="HY강B"/>
                <a:ea typeface="HY강B"/>
              </a:rPr>
              <a:t>먼저</a:t>
            </a:r>
            <a:r>
              <a:rPr lang="en-US" altLang="ko-KR" sz="1400">
                <a:solidFill>
                  <a:srgbClr val="0000FF"/>
                </a:solidFill>
                <a:latin typeface="HY강B"/>
                <a:ea typeface="HY강B"/>
              </a:rPr>
              <a:t>, while</a:t>
            </a:r>
            <a:r>
              <a:rPr lang="ko-KR" altLang="en-US" sz="1400">
                <a:solidFill>
                  <a:srgbClr val="0000FF"/>
                </a:solidFill>
                <a:latin typeface="HY강B"/>
                <a:ea typeface="HY강B"/>
              </a:rPr>
              <a:t>문의 밖에서 인덱스 변수를 초기화시킨다</a:t>
            </a:r>
            <a:r>
              <a:rPr lang="en-US" altLang="ko-KR" sz="1400">
                <a:solidFill>
                  <a:srgbClr val="0000FF"/>
                </a:solidFill>
                <a:latin typeface="HY강B"/>
                <a:ea typeface="HY강B"/>
              </a:rPr>
              <a:t>. </a:t>
            </a:r>
            <a:r>
              <a:rPr lang="ko-KR" altLang="en-US" sz="1400">
                <a:solidFill>
                  <a:srgbClr val="0000FF"/>
                </a:solidFill>
                <a:latin typeface="HY강B"/>
                <a:ea typeface="HY강B"/>
              </a:rPr>
              <a:t>다음 </a:t>
            </a:r>
            <a:r>
              <a:rPr lang="en-US" altLang="ko-KR" sz="1400">
                <a:solidFill>
                  <a:srgbClr val="0000FF"/>
                </a:solidFill>
                <a:latin typeface="HY강B"/>
                <a:ea typeface="HY강B"/>
              </a:rPr>
              <a:t>while</a:t>
            </a:r>
            <a:r>
              <a:rPr lang="ko-KR" altLang="en-US" sz="1400">
                <a:solidFill>
                  <a:srgbClr val="0000FF"/>
                </a:solidFill>
                <a:latin typeface="HY강B"/>
                <a:ea typeface="HY강B"/>
              </a:rPr>
              <a:t>문 안에서 본문의 내용을 수행하고</a:t>
            </a:r>
            <a:r>
              <a:rPr lang="en-US" altLang="ko-KR" sz="1400">
                <a:solidFill>
                  <a:srgbClr val="0000FF"/>
                </a:solidFill>
                <a:latin typeface="HY강B"/>
                <a:ea typeface="HY강B"/>
              </a:rPr>
              <a:t>, cnt=cnt+1 ; </a:t>
            </a:r>
            <a:r>
              <a:rPr lang="ko-KR" altLang="en-US" sz="1400">
                <a:solidFill>
                  <a:srgbClr val="0000FF"/>
                </a:solidFill>
                <a:latin typeface="HY강B"/>
                <a:ea typeface="HY강B"/>
              </a:rPr>
              <a:t>처럼 반드시 인덱스 변수를 변화시키는 문장이 </a:t>
            </a:r>
            <a:r>
              <a:rPr lang="en-US" altLang="ko-KR" sz="1400">
                <a:solidFill>
                  <a:srgbClr val="0000FF"/>
                </a:solidFill>
                <a:latin typeface="HY강B"/>
                <a:ea typeface="HY강B"/>
              </a:rPr>
              <a:t>while</a:t>
            </a:r>
            <a:r>
              <a:rPr lang="ko-KR" altLang="en-US" sz="1400">
                <a:solidFill>
                  <a:srgbClr val="0000FF"/>
                </a:solidFill>
                <a:latin typeface="HY강B"/>
                <a:ea typeface="HY강B"/>
              </a:rPr>
              <a:t>문 안에 쓰여 져야 한다</a:t>
            </a:r>
            <a:r>
              <a:rPr lang="en-US" altLang="ko-KR" sz="1400">
                <a:solidFill>
                  <a:srgbClr val="0000FF"/>
                </a:solidFill>
                <a:latin typeface="HY강B"/>
                <a:ea typeface="HY강B"/>
              </a:rPr>
              <a:t>. </a:t>
            </a:r>
            <a:r>
              <a:rPr lang="ko-KR" altLang="en-US" sz="1400">
                <a:solidFill>
                  <a:srgbClr val="0000FF"/>
                </a:solidFill>
                <a:latin typeface="HY강B"/>
                <a:ea typeface="HY강B"/>
              </a:rPr>
              <a:t>그렇지 않으면</a:t>
            </a:r>
            <a:r>
              <a:rPr lang="en-US" altLang="ko-KR" sz="1400">
                <a:solidFill>
                  <a:srgbClr val="0000FF"/>
                </a:solidFill>
                <a:latin typeface="HY강B"/>
                <a:ea typeface="HY강B"/>
              </a:rPr>
              <a:t>, </a:t>
            </a:r>
            <a:r>
              <a:rPr lang="ko-KR" altLang="en-US" sz="1400">
                <a:solidFill>
                  <a:srgbClr val="0000FF"/>
                </a:solidFill>
                <a:latin typeface="HY강B"/>
                <a:ea typeface="HY강B"/>
              </a:rPr>
              <a:t>무한루프</a:t>
            </a:r>
            <a:r>
              <a:rPr lang="en-US" altLang="ko-KR" sz="1400">
                <a:solidFill>
                  <a:srgbClr val="0000FF"/>
                </a:solidFill>
                <a:latin typeface="HY강B"/>
                <a:ea typeface="HY강B"/>
              </a:rPr>
              <a:t>(Infinite Loop)</a:t>
            </a:r>
            <a:r>
              <a:rPr lang="ko-KR" altLang="en-US" sz="1400">
                <a:solidFill>
                  <a:srgbClr val="0000FF"/>
                </a:solidFill>
                <a:latin typeface="HY강B"/>
                <a:ea typeface="HY강B"/>
              </a:rPr>
              <a:t>에 빠져 강제적으로 수행을 중단시키기 전까지는 수행을 멈추지 않는 상태가 된다</a:t>
            </a:r>
            <a:r>
              <a:rPr lang="en-US" altLang="ko-KR" sz="1400">
                <a:solidFill>
                  <a:srgbClr val="0000FF"/>
                </a:solidFill>
                <a:latin typeface="HY강B"/>
                <a:ea typeface="HY강B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71472" y="1214421"/>
          <a:ext cx="7858179" cy="4643471"/>
        </p:xfrm>
        <a:graphic>
          <a:graphicData uri="http://schemas.openxmlformats.org/drawingml/2006/table">
            <a:tbl>
              <a:tblPr/>
              <a:tblGrid>
                <a:gridCol w="972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9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6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9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902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63738"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회전수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cnt </a:t>
                      </a: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변수의 값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조건</a:t>
                      </a: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( c</a:t>
                      </a:r>
                      <a:r>
                        <a:rPr 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nt&lt;=5 )</a:t>
                      </a: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의 </a:t>
                      </a:r>
                    </a:p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true, false </a:t>
                      </a: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여부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출 력 모 양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411"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#1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1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1 &lt;= 5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true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Nice!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411"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#2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2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2 &lt;= 5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true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Nice!</a:t>
                      </a:r>
                      <a:endParaRPr lang="en-US" altLang="ko-KR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411"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#3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3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3 &lt;= 5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true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Nice!</a:t>
                      </a:r>
                      <a:endParaRPr lang="en-US" altLang="ko-KR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5411"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#4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4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4 &lt;= 5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true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Nice!</a:t>
                      </a:r>
                      <a:endParaRPr lang="en-US" altLang="ko-KR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5411"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#5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5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5 &lt;= 5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true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Nice!</a:t>
                      </a:r>
                      <a:endParaRPr lang="en-US" altLang="ko-KR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2678"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6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6 &lt;= 5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400" b="1">
                          <a:solidFill>
                            <a:srgbClr val="FF0000"/>
                          </a:solidFill>
                          <a:latin typeface="HY강B"/>
                          <a:ea typeface="HY강B"/>
                        </a:rPr>
                        <a:t>false</a:t>
                      </a:r>
                    </a:p>
                    <a:p>
                      <a:pPr mar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(</a:t>
                      </a:r>
                      <a:r>
                        <a:rPr lang="en-US" altLang="ko-KR" sz="1400" b="1" u="sng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Y강B"/>
                          <a:ea typeface="HY강B"/>
                        </a:rPr>
                        <a:t>for</a:t>
                      </a:r>
                      <a:r>
                        <a:rPr lang="ko-KR" altLang="en-US" sz="1400" b="1" u="sng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Y강B"/>
                          <a:ea typeface="HY강B"/>
                        </a:rPr>
                        <a:t>문을 빠져나와 다음 문장을 수행</a:t>
                      </a: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)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8913" name="Rectangle 1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lvl="0" indent="0" algn="l" defTabSz="9000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1" lang="ko-KR" altLang="ko-KR" sz="1800" b="0" i="0" u="none" strike="noStrike" cap="none" normalizeH="0">
              <a:solidFill>
                <a:schemeClr val="tx1"/>
              </a:solidFill>
              <a:effectLst/>
              <a:latin typeface="굴림"/>
              <a:ea typeface="굴림"/>
              <a:cs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&lt;</a:t>
            </a:r>
            <a:r>
              <a:rPr lang="ko-KR" altLang="en-US"/>
              <a:t>참고</a:t>
            </a:r>
            <a:r>
              <a:rPr lang="en-US" altLang="ko-KR"/>
              <a:t>&gt;</a:t>
            </a:r>
            <a:r>
              <a:rPr lang="ko-KR" altLang="en-US"/>
              <a:t>무한루프</a:t>
            </a:r>
            <a:r>
              <a:rPr lang="en-US" altLang="ko-KR"/>
              <a:t>(Infinite Loop)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순환문</a:t>
            </a:r>
            <a:r>
              <a:rPr lang="en-US" altLang="ko-KR"/>
              <a:t>(Loop)</a:t>
            </a:r>
            <a:r>
              <a:rPr lang="ko-KR" altLang="en-US"/>
              <a:t>의 조건식에서는 조건을 비교할 때 참</a:t>
            </a:r>
            <a:r>
              <a:rPr lang="en-US" altLang="ko-KR"/>
              <a:t>, </a:t>
            </a:r>
            <a:r>
              <a:rPr lang="ko-KR" altLang="en-US"/>
              <a:t>거짓을 따져 참이면 순환구조의 수행문들을 수행하고</a:t>
            </a:r>
            <a:r>
              <a:rPr lang="en-US" altLang="ko-KR"/>
              <a:t>, </a:t>
            </a:r>
            <a:r>
              <a:rPr lang="ko-KR" altLang="en-US"/>
              <a:t>거짓이면 순환구조를 탈출해 다음 문장을 수행하는데</a:t>
            </a:r>
            <a:r>
              <a:rPr lang="en-US" altLang="ko-KR"/>
              <a:t>, </a:t>
            </a:r>
            <a:r>
              <a:rPr lang="ko-KR" altLang="en-US"/>
              <a:t>무한루프</a:t>
            </a:r>
            <a:r>
              <a:rPr lang="en-US" altLang="ko-KR"/>
              <a:t>(Infinite Loop)</a:t>
            </a:r>
            <a:r>
              <a:rPr lang="ko-KR" altLang="en-US"/>
              <a:t>은 조건식이 항상 참이기 때문에 순환구조를 빠져 나오지 못하고 계속 실행되어 실행이 종료되지 못하는 </a:t>
            </a:r>
            <a:r>
              <a:rPr lang="ko-KR" altLang="en-US">
                <a:solidFill>
                  <a:srgbClr val="FF00FF"/>
                </a:solidFill>
              </a:rPr>
              <a:t>비정상상태</a:t>
            </a:r>
            <a:r>
              <a:rPr lang="ko-KR" altLang="en-US"/>
              <a:t>를 의미한다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28728" y="714356"/>
            <a:ext cx="6286544" cy="71438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en-US" altLang="ko-KR">
                <a:latin typeface="HY강B"/>
                <a:ea typeface="HY강B"/>
              </a:rPr>
              <a:t>[ExJava11]</a:t>
            </a:r>
            <a:r>
              <a:rPr lang="ko-KR" altLang="en-US">
                <a:latin typeface="HY강B"/>
                <a:ea typeface="HY강B"/>
              </a:rPr>
              <a:t>프로젝트 패키지 내에 자바클래스를 작성하기위해 마우스 오른쪽버튼을 누르고 </a:t>
            </a:r>
            <a:r>
              <a:rPr lang="en-US" altLang="ko-KR">
                <a:latin typeface="HY강B"/>
                <a:ea typeface="HY강B"/>
              </a:rPr>
              <a:t>[New]-[Class]</a:t>
            </a:r>
            <a:r>
              <a:rPr lang="ko-KR" altLang="en-US">
                <a:latin typeface="HY강B"/>
                <a:ea typeface="HY강B"/>
              </a:rPr>
              <a:t>를 누른다</a:t>
            </a:r>
            <a:r>
              <a:rPr lang="en-US" altLang="ko-KR">
                <a:latin typeface="HY강B"/>
                <a:ea typeface="HY강B"/>
              </a:rPr>
              <a:t>.</a:t>
            </a:r>
            <a:endParaRPr lang="ko-KR" altLang="en-US">
              <a:latin typeface="HY강B"/>
              <a:ea typeface="HY강B"/>
            </a:endParaRPr>
          </a:p>
        </p:txBody>
      </p:sp>
      <p:grpSp>
        <p:nvGrpSpPr>
          <p:cNvPr id="2" name="그룹 12"/>
          <p:cNvGrpSpPr/>
          <p:nvPr/>
        </p:nvGrpSpPr>
        <p:grpSpPr>
          <a:xfrm>
            <a:off x="500034" y="1714488"/>
            <a:ext cx="8240713" cy="4673600"/>
            <a:chOff x="500034" y="1714488"/>
            <a:chExt cx="8240713" cy="467360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500034" y="1714488"/>
              <a:ext cx="8240713" cy="4673600"/>
            </a:xfrm>
            <a:prstGeom prst="rect">
              <a:avLst/>
            </a:prstGeom>
            <a:noFill/>
            <a:ln w="9525">
              <a:solidFill>
                <a:srgbClr val="002060"/>
              </a:solidFill>
              <a:miter/>
            </a:ln>
            <a:effectLst/>
          </p:spPr>
        </p:pic>
        <p:sp>
          <p:nvSpPr>
            <p:cNvPr id="10" name="모서리가 둥근 직사각형 9"/>
            <p:cNvSpPr/>
            <p:nvPr/>
          </p:nvSpPr>
          <p:spPr>
            <a:xfrm>
              <a:off x="1214414" y="1928802"/>
              <a:ext cx="714380" cy="285752"/>
            </a:xfrm>
            <a:prstGeom prst="roundRect">
              <a:avLst>
                <a:gd name="adj" fmla="val 16667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indent="0" algn="l" defTabSz="9000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 lang="ko-KR" altLang="en-US"/>
              </a:pPr>
              <a:endPara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Arial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2071670" y="2071678"/>
              <a:ext cx="857256" cy="285752"/>
            </a:xfrm>
            <a:prstGeom prst="roundRect">
              <a:avLst>
                <a:gd name="adj" fmla="val 16667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indent="0" algn="l" defTabSz="9000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 lang="ko-KR" altLang="en-US"/>
              </a:pPr>
              <a:endPara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Arial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643570" y="3000372"/>
              <a:ext cx="857256" cy="285752"/>
            </a:xfrm>
            <a:prstGeom prst="roundRect">
              <a:avLst>
                <a:gd name="adj" fmla="val 16667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indent="0" algn="l" defTabSz="9000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 lang="ko-KR" altLang="en-US"/>
              </a:pPr>
              <a:endPara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미래">
  <a:themeElements>
    <a:clrScheme name="미래">
      <a:dk1>
        <a:srgbClr val="777777"/>
      </a:dk1>
      <a:lt1>
        <a:srgbClr val="FFFFFF"/>
      </a:lt1>
      <a:dk2>
        <a:srgbClr val="AF0948"/>
      </a:dk2>
      <a:lt2>
        <a:srgbClr val="C9C9C9"/>
      </a:lt2>
      <a:accent1>
        <a:srgbClr val="3B3B3B"/>
      </a:accent1>
      <a:accent2>
        <a:srgbClr val="00B0F0"/>
      </a:accent2>
      <a:accent3>
        <a:srgbClr val="FBC0D7"/>
      </a:accent3>
      <a:accent4>
        <a:srgbClr val="6E426E"/>
      </a:accent4>
      <a:accent5>
        <a:srgbClr val="42D0D0"/>
      </a:accent5>
      <a:accent6>
        <a:srgbClr val="800000"/>
      </a:accent6>
      <a:hlink>
        <a:srgbClr val="FFCC00"/>
      </a:hlink>
      <a:folHlink>
        <a:srgbClr val="FF3300"/>
      </a:folHlink>
    </a:clrScheme>
    <a:fontScheme name="미래">
      <a:majorFont>
        <a:latin typeface="Tahoma"/>
        <a:ea typeface=""/>
        <a:cs typeface=""/>
        <a:font script="Jpan" typeface="MS PGothic"/>
        <a:font script="Hang" typeface="HY울릉도B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미래">
      <a:fillStyleLst>
        <a:solidFill>
          <a:schemeClr val="phClr">
            <a:shade val="95000"/>
          </a:schemeClr>
        </a:solidFill>
        <a:gradFill rotWithShape="1">
          <a:gsLst>
            <a:gs pos="0">
              <a:schemeClr val="phClr">
                <a:tint val="100000"/>
                <a:satMod val="200000"/>
              </a:schemeClr>
            </a:gs>
            <a:gs pos="66000">
              <a:schemeClr val="phClr">
                <a:tint val="5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5400000" scaled="0"/>
        </a:grad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>
              <a:shade val="50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40000">
              <a:schemeClr val="phClr">
                <a:tint val="60000"/>
                <a:shade val="100000"/>
                <a:alpha val="100000"/>
                <a:satMod val="100000"/>
              </a:schemeClr>
            </a:gs>
            <a:gs pos="100000">
              <a:schemeClr val="phClr">
                <a:tint val="20000"/>
                <a:shade val="100000"/>
                <a:alpha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528</Words>
  <Application>Microsoft Office PowerPoint</Application>
  <PresentationFormat>화면 슬라이드 쇼(4:3)</PresentationFormat>
  <Paragraphs>92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6" baseType="lpstr">
      <vt:lpstr>Adobe Fan Heiti Std B</vt:lpstr>
      <vt:lpstr>HY강B</vt:lpstr>
      <vt:lpstr>HY울릉도B</vt:lpstr>
      <vt:lpstr>HY중고딕</vt:lpstr>
      <vt:lpstr>굴림</vt:lpstr>
      <vt:lpstr>돋움</vt:lpstr>
      <vt:lpstr>함초롬돋움</vt:lpstr>
      <vt:lpstr>Arial</vt:lpstr>
      <vt:lpstr>Tahoma</vt:lpstr>
      <vt:lpstr>Wingdings</vt:lpstr>
      <vt:lpstr>미래</vt:lpstr>
      <vt:lpstr>Java Programming</vt:lpstr>
      <vt:lpstr>11장. 자바의 순환문2</vt:lpstr>
      <vt:lpstr>목  차</vt:lpstr>
      <vt:lpstr>1. while Loop</vt:lpstr>
      <vt:lpstr>PowerPoint 프레젠테이션</vt:lpstr>
      <vt:lpstr>PowerPoint 프레젠테이션</vt:lpstr>
      <vt:lpstr>PowerPoint 프레젠테이션</vt:lpstr>
      <vt:lpstr>&lt;참고&gt;무한루프(Infinite Loop)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정 리</vt:lpstr>
      <vt:lpstr>예제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입력하십시오</dc:title>
  <dc:creator>hye</dc:creator>
  <cp:lastModifiedBy>lee hg</cp:lastModifiedBy>
  <cp:revision>314</cp:revision>
  <dcterms:created xsi:type="dcterms:W3CDTF">2013-12-31T15:36:04Z</dcterms:created>
  <dcterms:modified xsi:type="dcterms:W3CDTF">2018-08-21T08:39:47Z</dcterms:modified>
  <cp:version>0906.0100.01</cp:version>
</cp:coreProperties>
</file>