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/>
    <p:restoredTop sz="94761"/>
  </p:normalViewPr>
  <p:slideViewPr>
    <p:cSldViewPr>
      <p:cViewPr varScale="1">
        <p:scale>
          <a:sx n="83" d="100"/>
          <a:sy n="83" d="100"/>
        </p:scale>
        <p:origin x="1469" y="6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9T10:45:26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18238 12007 0,'0'24'94,"-24"-24"-78,24 24-16,-23 0 15,23 0-15,-24-24 16,0 24-16,24 0 16,-24-1-16,0 1 15,0 0 1,0-24 0,24 24-1,-24-24-15,1 24 16,23 0-16,-24-24 15,0 24-15,-24 0 16,24-1-16,0 1 16,-23 0-16,-1 24 15,24-24 1,-24 0-16,24 0 16,24-1-16,-24-23 15,24 24 16</inkml:trace>
  <inkml:trace contextRef="#ctx0" brushRef="#br0" timeOffset="1438.8418">18740 12055 0,'-24'0'94,"0"24"-78,0 0-16,0 0 15,0 0-15,0-24 16,24 23-16,-24-23 16,24 24-1,-23-24-15,-1 24 16,0 0 15,0-24-31,24 24 16,-24-24-16,0 24 15,0 0 1,1 0 0,-1-24-16,24 23 15,-24 1 1,24 0-1,-24-24-15,24 24 16,-24-24-16,0 0 16,24 24-1,-24-24-15,0 24 16,1-24 15,23 24-15,-24 0-1,24-1 1,-24-23 0,24 24-1,-24-24-15,0 0 32,24 24-32,-24 0 31,24 0 16,0 0-16,-24-24-31,24 24 16</inkml:trace>
  <inkml:trace contextRef="#ctx0" brushRef="#br0" timeOffset="2836.5617">19456 12079 0,'-24'0'62,"0"0"-31,0-24 1,0 24-17,0 0 1,1 0-1,-1 0 1,0 0 31,0 0-16,0 0-15,24 24 15,-24-24 0,0 24-15,24 0 46,0 0-30,0-1-17,0 1-15</inkml:trace>
  <inkml:trace contextRef="#ctx0" brushRef="#br0" timeOffset="3768.0232">19193 12198 0,'24'0'16,"-24"24"-16,24-24 16,0 24-1,0-24 1,0 0-16,-24 24 62,23 0-46,1 0-16,0-24 16,-24 24-16,24-1 15,0 1 16,-24 0-31,0 0 16,0 0 15,0 0-15,0 0 0,0 0 15,0-1-16,0 1 17,-24-24-17,0 0 17,0 0-17,0 0 1,1 0-16,-1 0 15,0 0-15,24-24 16,-24 24 0,0 0-1,0 0 32,0 0-31,0-23-1,1 23 1,23-24-16</inkml:trace>
  <inkml:trace contextRef="#ctx0" brushRef="#br0" timeOffset="4369.6215">19694 12079 0</inkml:trace>
  <inkml:trace contextRef="#ctx0" brushRef="#br0" timeOffset="4652.3768">19718 12342 0,'0'0'0,"0"23"0,0 1 16,0 0-16,24-24 62</inkml:trace>
  <inkml:trace contextRef="#ctx0" brushRef="#br0" timeOffset="5302.124">19766 12079 0</inkml:trace>
  <inkml:trace contextRef="#ctx0" brushRef="#br0" timeOffset="5921.7513">19766 12079 0,'0'24'63,"0"0"-32,0 0-15,0-1-1,0 1 1,0 0 0,0 0 15,0 0 0,0 0-31,0 0 16,0 0-1,0-1-15,0 1 16,0 0 0,0 0 15,24 0 16,-24 0-47,0 0 15,0 0 17,24-24-32,-24 23 78</inkml:trace>
  <inkml:trace contextRef="#ctx0" brushRef="#br0" timeOffset="6628.6316">20053 12079 0</inkml:trace>
  <inkml:trace contextRef="#ctx0" brushRef="#br0" timeOffset="7320.4706">20053 12079 0,'0'24'31,"0"0"-15,0 0 0,0-1-16,0 1 15,0 0 1,0 0-16,0 0 15,0 0 1,-24-24 0,24 24-1,0 0 1,0-1 0,-24 1-1,24 0 1,-24-24-1,24 24-15,-24 0 16,24 0 0,-24-24-16,24 24 15,0 0 1,-24-1 0,24 1-16,-24-24 15,24 24-15,0 0 31,-23-24-15,23 24 0,0 0-1,-24 0-15,0 0 16,24-1 0,-24 1-1,0 0 1,24 0-16,-24-24 31,24 24-31,0 0 172</inkml:trace>
  <inkml:trace contextRef="#ctx0" brushRef="#br0" timeOffset="9876.271">20578 12103 0,'0'-24'94,"-24"24"-63,0 0-15,0 0-1,0 0 1,24 24 47,-24-24-48,1 0 16,23 24-15,-24 0 47,0-24-48,24 23-15,0 1 31,-24-24-15,24 24 15,0 0 1,0 0-1,0 0-16,24-24 95,0 0-79,-24 24-15,24-24-1,-1 0 17,-23 24-17,24-24 16,0 0-15,0 0 47,-24 23-32,0 1-16,0 0-15,0 0 16,0 0-16,0 0 16,0 0-1,0 0 1,0-1 0,0 1 15,0 0 0,0 0-15,0 0 15,-24-24-15,0 0 30,0 0-30,1 0 0,-1 0-1,24-24-15,-24 24 16,24-24 0,-24 24-1,0 0 16,0 0 16,24-24-47,-24 24 47,24-24 31</inkml:trace>
  <inkml:trace contextRef="#ctx0" brushRef="#br0" timeOffset="11956.8044">21175 12079 0,'-24'0'93,"0"0"-77,0 0 0,0 0 15,0 0-31,0 0 31,0 24 0,24 0 1,0 0-1,0-1-16,0 1 1,0 0 15,0 0-15,0 0 15,0 0-15,0 0-1,0 0 1,0-1 0,0 1-1,0 0 79,0 0-78,24-24-1,-24 24 1,24-24 93,0 0-109,0 0 16,0 0 46,0 0-46,0 0 0,-1 0-1,-23-24 17,24 24-17,-24-24 1,24 24-16,-24-24 15,0 0-15,24 1 16,-24-1 0,0 0 15,0 0-15,0 0-1,0 0 1,0 0-1,0 0 17,0 1-1,0-1-15,-24 0 15,0 24 16,0 0-32,1 0 32</inkml:trace>
  <inkml:trace contextRef="#ctx0" brushRef="#br0" timeOffset="12455.1295">21366 12127 0,'0'-24'47,"23"24"-16</inkml:trace>
  <inkml:trace contextRef="#ctx0" brushRef="#br0" timeOffset="13844.8255">21389 12103 0,'0'48'171,"0"-25"-155,0 25-16,0 0 16,0-24-16,0 0 15,0 0 1,0-1 0,0 1-1,0 0 1,24-24-16,0 24 31,0-24-15,0 0-16,0 0 31,0 0-15,0 0 15,-1 0-31,1 0 15,0 0 1,0 0 0,-24-24-16,24 24 15,0-24 17,-24 0-32,0 1 31,0-1-16,0 0-15,0 0 16,0 0 0,0 0-1,0 0 1,24 0 0,-24 1-16,0-1 15,0 48 157,0 23-156,0-23-16,0 0 15,0 24-15,0-24 16,0 23 0,0-23-1,0 0 48,23 0-16,-23 0-32,24 0-15,-24 0 16,24 0-1,0-1 1,0-23 0,-24 24-1,24 0 32,0-24 0,-24 24-47,24-24 31</inkml:trace>
  <inkml:trace contextRef="#ctx0" brushRef="#br0" timeOffset="15188.4019">22129 11793 0,'0'23'63,"0"25"-47,0 0-16,0 0 15,0-25-15,0 25 16,0-24-16,0 0 15,0 0-15,0 24 16,0-25-16,0 1 16,0 0-1,0 0-15,0 0 16,0 0 0,0 0 15,0 0-16,0-1 1,0 1 0,24-24-1,-24 24-15,0 0 32,24-24 46,0 0-63,0 0 1,0 0-16,0 0 16,0 0-16,-1 0 15,1 0 1,0 0-1,0 0 1,0 0-16,0 0 16,0 0 62,0 0-63,-1 0 1</inkml:trace>
  <inkml:trace contextRef="#ctx0" brushRef="#br0" timeOffset="17396.2724">22034 12127 0,'48'0'109,"-24"0"-93,-1 0-1,1 0 32,0 0-16,0 0 79,-24-24-48,24 24-46,0 0 140,0 0-140,0 0-1,-24-24-15,23 24 94,1 0-78,0-24-1,0 24-15,0 0 32,0 0-17,0 0-15,-48 0 203,-24 0-203,24 0 16,0 0 0,0 0-1,1 0 1,-1 0-16,0 0 16,0 0-1,0 0 1,0 0 15,0 0-15,0 0-1,1 0-15,-1 0 32,0 0-17,24 24-15,-24-24 16,0 0-16,0 0 15,0 0 17,24 24-17</inkml:trace>
  <inkml:trace contextRef="#ctx0" brushRef="#br0" timeOffset="22000.5194">18954 13273 0,'24'0'110,"48"0"-95,-24 0-15,-1 0 16,1-24-16,0 24 15,24-24-15,-49 24 16,25 0-16,-24 0 16,0 0 46</inkml:trace>
  <inkml:trace contextRef="#ctx0" brushRef="#br0" timeOffset="25062.6825">19026 13464 0,'24'0'125,"0"0"-109,47 0 0,-23 0-16,-24 0 250,0 0-235,24 0 1,-24 0-16</inkml:trace>
  <inkml:trace contextRef="#ctx0" brushRef="#br0" timeOffset="26386.1911">19217 12986 0,'24'24'63,"0"0"-47,0 0-1,0 0-15,-1-1 16,1 1-1,-24 0-15,24-24 16,-24 24-16,24-24 16,-24 24-16,0 0 15,24-24 1,-24 24-16,24 0 16,-24-1 30,24-23-30,-24 24-16,0 0 16,23-24-16,-23 24 15,24 0-15,0-24 47,-24 24-31,0 0 171,0 0-187,-24-24 16,0 47-16,24-23 16,-47 0-1,47 0-15,-24 0 16,24 0-1,-24-24-15,0 24 63,0-24-63,24 47 16,-24-47-16,1 24 15,-1-24-15</inkml:trace>
  <inkml:trace contextRef="#ctx0" brushRef="#br0" timeOffset="28951.0076">20315 13201 0,'-24'0'78,"0"0"-62,1 0-16,-1 0 15,0 0-15,0 0 16,0 0-16,0 0 31,0 0-15,0 24-16,1-24 15,-1 0 17,24 24-17,0 0 16,0-1 1,0 1-32,0 0 15,0 0 1,0 0-16,0 0 16,0 0-16,0 0 15,0-1 1,0 1-1,0 0 17,24 0-17,-24 0 1,23-24-16,1 0 47,0 0-32,0 0 1,0 0 15,0 0-31,0 0 0,0 0 16,-1 0 0,1 0-1,-24-24 1,24 24 93,0-24-93,0 0-1,-24 0-15,24 24 32</inkml:trace>
  <inkml:trace contextRef="#ctx0" brushRef="#br0" timeOffset="30058.9543">20625 12938 0,'0'48'63,"0"-24"-48,0 24-15,0-1 16,0-23-16,0 0 16,0 0-1,0 0 1,0 24-1,0-1 1,0-23 0,0 0-1,0 0-15,0 0 32,0 0-1,24-24-16,-24 24-15,0 0 32,0-1-17,0 1 17,24-24-32,-24 24 15,0 0 63,0 0-78,0 0 16</inkml:trace>
  <inkml:trace contextRef="#ctx0" brushRef="#br0" timeOffset="31054.6031">20482 13273 0,'0'-24'93,"0"0"-77,24 24 0,0 0-16,0 0 15,0 0 1,0 0 0,-1 0-1,1 0 1,0 0-1,0 0 1,0 0 0,0 0-1,0 0 1,0 0 78</inkml:trace>
  <inkml:trace contextRef="#ctx0" brushRef="#br0" timeOffset="32734.0712">21007 13225 0,'0'24'125,"0"23"-125,0-23 15,0 0 1,0 0 0,0 0-1,0 0 1,0 0-1,0 0 1,0-1 78,24-23-79,-24-23 189,0-1-189,0 0 16,24 24-31,-24-24 16,0 0 15,24 24-31,0 0 47,-24-24-47,24 24 31,-24-24-15,24 24 31,0-24-31,-1 24-16,1-23 15,24 23-15,-24 0 16,71-24-16,-71 24 15,24 0-15,0 0 16,-24 0-16</inkml:trace>
  <inkml:trace contextRef="#ctx0" brushRef="#br0" timeOffset="34318.284">21055 13249 0,'0'24'94,"0"-1"-63,0 1-16,0 0 1,0 0 0,0 0-1,0 0 1,0 0 15,0 0-15,0-1 15,0 1-15,0 0-1,0 0 17,0 0-17,0 0 32,0 0 0,0 0-31,0-1 140</inkml:trace>
  <inkml:trace contextRef="#ctx0" brushRef="#br0" timeOffset="35096.354">21747 12938 0</inkml:trace>
  <inkml:trace contextRef="#ctx0" brushRef="#br0" timeOffset="35649.8389">21747 12938 0,'0'24'15,"0"0"1,0 48-16,0-1 16,0-23-16,0-24 15,0 0-15,0 0 16,0 0-16,24-24 16,-24 23-1,0 1 1,0 0-1,0 0-15,24 0 16,-24 0 0,0 0-1,0 0-15,0-1 16,0 1 15,0 0-31,24-24 16,-24 24-16,0 0 15,0 0 1,0 0-16,0 0 16,0-1-16,0 1 15,0 0 17</inkml:trace>
  <inkml:trace contextRef="#ctx0" brushRef="#br0" timeOffset="36542.1998">22583 13320 0,'24'0'125,"0"0"-109,0 0-16,-1 0 15,73 0-15,-1 0 16,1 0-16,-1 0 16,-71 0-16,0 0 15,0 0-15</inkml:trace>
  <inkml:trace contextRef="#ctx0" brushRef="#br0" timeOffset="37464.6525">22965 13082 0,'-24'0'16,"24"23"15,0 1-15,0 24-16,0-24 16,0 24-16,0-24 15,0 23-15,0 1 16,0-24-16,0 0 15,0 0 1,0 0 15,0-1-15,0 1 0,0 0-1,0 0 1,0 0 15,0 0-31,0 0 31</inkml:trace>
  <inkml:trace contextRef="#ctx0" brushRef="#br0" timeOffset="40889.7634">23968 13105 0,'-24'0'32,"24"-23"-32,-24 23 15,0 0 1,0 0-1,0 0 1,0 0 0,0 0-1,1 0-15,-1 0 32,0 0-1,24 23-16,-24-23-15,24 24 16,-24-24-16,24 24 16,-24 0-1,24 0 1,-24-24 0,24 24-1,0 0 16</inkml:trace>
  <inkml:trace contextRef="#ctx0" brushRef="#br0" timeOffset="41098.3179">23633 13296 0,'0'0'0,"0"24"15,0 0-15,24 0 16,0 0 15,0 0-31,0-24 16,0 0-16,-24 24 62,24-24-30,-24 24-32,23-24 15</inkml:trace>
  <inkml:trace contextRef="#ctx0" brushRef="#br0" timeOffset="41692.9212">23800 13487 0,'24'24'15,"-24"0"1,0 0-16,0 0 16,0 0-1,0 0 17,0 0-17,-24-1 1,1-23-1,23 24-15,-24 0 16,0-24 0,24 24-1,-24-24 1,0 0 0,0 0-16,0 0 15,1 0 1,-1 0-16,24-24 15,-24 0-15,0 24 16,0 0-16,0 0 16,24-24-16,-24 24 15,0 0-15,1 0 16,-1 0 15</inkml:trace>
  <inkml:trace contextRef="#ctx0" brushRef="#br0" timeOffset="43274.1196">24159 13129 0,'0'24'47,"0"0"-31,0 24-16,-24-24 15,24 0-15,0-1 16,0 1-16,-24 0 16,24 0-1,0 0 1,0 0-1,0 0-15,0 0 16,0-1 0,0 1-1,0 24-15,-24-24 16,24 0 0,0 0-16,0 0 31,-24 23-31,24-23 15,0 0-15,0 0 16,0 0 0,0 0-16,0 0 15,0-1-15,0 1 16,0 0 0,0 0-16,0 0 15,-24-24 1,24 24 15,0-48 78,0-24-93</inkml:trace>
  <inkml:trace contextRef="#ctx0" brushRef="#br0" timeOffset="44762.0652">24135 13129 0,'47'0'78,"-23"0"-63,0 0 1,0-24-16,0 24 16,0 0 30,0 0-30,0 0 0,-1 0 15,1 0-31,0 24 16,0 0-1,0 0 1,0 0-1,-24 0 1,0 0 15,0 0-31,24 23 16,-24-23 0,0 0-1,0 0 1,0 0-16,0 0 15,0 0 17,0-1-1,-24-23-15,0 0-1,24 24 1,-24-24-1,24 24-15,-24-24 16,0 0 0,0 0-1,1 0 1,-1 0 0,0 0-1,0 0 1,0 0-1,0 0 79</inkml:trace>
  <inkml:trace contextRef="#ctx0" brushRef="#br0" timeOffset="45797.8192">24994 13129 0</inkml:trace>
  <inkml:trace contextRef="#ctx0" brushRef="#br0" timeOffset="47154.4285">24994 13129 0,'0'-24'32,"-24"24"-17,0 0 16,0 0-31,1 0 32,-1 0-1,0 0-15,24 24 15,-24 0-16,24 0 1,-24-24 0,24 24-1,0 0 1,0 0 0,-24-24-1,24 24-15,0-1 16,0 1-1,0 0 17,0 0-1,0 0-15,0 0-1,0 0 1,0 0-1,0-1-15,0 1 63,0 0-32,0 0-15,0 0 62,24 0-47,-24 0 16,24-24-47,0 0 16,-24 24-1,24-24 1,-24 23 15,24-23-15,-1 0 15,1 0-15,0 0 15,0 0-15,0 0 15,0 0-31,0 0 31,-24-23 0,24 23-15,-1 0 0,1 0 15</inkml:trace>
  <inkml:trace contextRef="#ctx0" brushRef="#br0" timeOffset="49500.6789">24612 12747 0,'-24'0'63,"0"0"-16,24 24-47,0 0 31,0 0 63,0 0-79</inkml:trace>
  <inkml:trace contextRef="#ctx0" brushRef="#br0" timeOffset="51086.8891">24564 12843 0,'0'24'32,"0"0"-17,0 0 1,0-1 15,24-23 63,0 0-94,0 0 16,0 0-1,0-23 79,-24-1-63,0 0 32,0 0-1,0 0-31,0 0 110,24 24 187,-24 24-328,24 0 16,-1-24 15,1 24 94,0-24-94,0 24 157</inkml:trace>
  <inkml:trace contextRef="#ctx0" brushRef="#br0" timeOffset="51839.8912">25161 12867 0</inkml:trace>
  <inkml:trace contextRef="#ctx0" brushRef="#br0" timeOffset="53772.0327">25161 12867 0,'24'0'156,"0"0"-93,0 0 31,0 0-79,-24-24 17,24 24 30,-1 0-15,-23-24-31,0 0 30,0 0 1,0 0 172,0 1-203,-23-1 93,-1 24-78,0 0 1,0 0 14,0 24 1,24-1-31,0 1 0,-24-24-1,24 24-15,0 0 31,0 0 16,0 0-31,0 0 0,0 0-1,0-1 16,0 1 1,0 0-1,0 0-15,0 0-1,0 0 16,0 0 1,24-24 15,0 0-47,0 23 15,0-23 1,0 0-16,-1 0 15,1 0 1,0 0 109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9T11:08:51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19241 16090 0</inkml:trace>
  <inkml:trace contextRef="#ctx0" brushRef="#br0" timeOffset="514.3685">19241 16090 0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001056" cy="464347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dirty="0"/>
              <a:t>package pk03;</a:t>
            </a:r>
          </a:p>
          <a:p>
            <a:pPr lvl="0"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IntDataTypeTest</a:t>
            </a:r>
            <a:r>
              <a:rPr lang="en-US" altLang="ko-KR" dirty="0"/>
              <a:t> {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0">
              <a:defRPr lang="ko-KR" altLang="en-US"/>
            </a:pPr>
            <a:r>
              <a:rPr lang="en-US" altLang="ko-KR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dirty="0"/>
              <a:t>		byte </a:t>
            </a:r>
            <a:r>
              <a:rPr lang="en-US" altLang="ko-KR" dirty="0" err="1"/>
              <a:t>aVar</a:t>
            </a:r>
            <a:r>
              <a:rPr lang="en-US" altLang="ko-KR" dirty="0"/>
              <a:t> = 100;</a:t>
            </a:r>
          </a:p>
          <a:p>
            <a:pPr lvl="0">
              <a:defRPr lang="ko-KR" altLang="en-US"/>
            </a:pPr>
            <a:r>
              <a:rPr lang="en-US" altLang="ko-KR" dirty="0"/>
              <a:t>		short </a:t>
            </a:r>
            <a:r>
              <a:rPr lang="en-US" altLang="ko-KR" dirty="0" err="1"/>
              <a:t>bVar</a:t>
            </a:r>
            <a:r>
              <a:rPr lang="en-US" altLang="ko-KR" dirty="0"/>
              <a:t> = 30000;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cVar</a:t>
            </a:r>
            <a:r>
              <a:rPr lang="en-US" altLang="ko-KR" dirty="0"/>
              <a:t> = 50000;</a:t>
            </a:r>
          </a:p>
          <a:p>
            <a:pPr lvl="0">
              <a:defRPr lang="ko-KR" altLang="en-US"/>
            </a:pPr>
            <a:r>
              <a:rPr lang="en-US" altLang="ko-KR" dirty="0"/>
              <a:t>		long </a:t>
            </a:r>
            <a:r>
              <a:rPr lang="en-US" altLang="ko-KR" dirty="0" err="1"/>
              <a:t>dVar</a:t>
            </a:r>
            <a:r>
              <a:rPr lang="en-US" altLang="ko-KR" dirty="0"/>
              <a:t> = 1000000;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("byte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aVar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("short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bVar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cVar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("long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dVar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}</a:t>
            </a:r>
          </a:p>
          <a:p>
            <a:pPr lvl="0">
              <a:defRPr lang="ko-KR" altLang="en-US"/>
            </a:pPr>
            <a:r>
              <a:rPr lang="en-US" altLang="ko-KR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3-1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350760" y="4245480"/>
              <a:ext cx="2776320" cy="7909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1400" y="4236120"/>
                <a:ext cx="2795040" cy="80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1928802"/>
            <a:ext cx="7643813" cy="40005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99646" y="428605"/>
            <a:ext cx="8730072" cy="6143667"/>
            <a:chOff x="199646" y="428605"/>
            <a:chExt cx="8730072" cy="6143667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99646" y="428605"/>
              <a:ext cx="5115274" cy="600079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5357818" y="642918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</a:t>
              </a:r>
              <a:r>
                <a:rPr lang="en-US" altLang="ko-KR" sz="1600">
                  <a:latin typeface="HY강B"/>
                  <a:ea typeface="HY강B"/>
                </a:rPr>
                <a:t>package]</a:t>
              </a:r>
              <a:r>
                <a:rPr lang="ko-KR" altLang="en-US" sz="1600">
                  <a:latin typeface="HY강B"/>
                  <a:ea typeface="HY강B"/>
                </a:rPr>
                <a:t>에 패키지명을 입력한다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57818" y="1643050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[Name]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에 클래스명을 입력한다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57818" y="3857628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[public static void main(String[] args)]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항목은 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main()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메소드가 있는 클래스의 경우 반드시 체크해야한다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7818" y="4857760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[inherited abstract methods]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는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 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상속의 관계</a:t>
              </a:r>
              <a:r>
                <a:rPr lang="ko-KR" altLang="en-US" sz="1600">
                  <a:latin typeface="HY강B"/>
                  <a:ea typeface="HY강B"/>
                </a:rPr>
                <a:t>가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 존재할 때 체크하는 곳이다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</a:p>
            <a:p>
              <a:pPr lvl="0">
                <a:defRPr lang="ko-KR" altLang="en-US"/>
              </a:pPr>
              <a:r>
                <a:rPr lang="ko-KR" altLang="en-US" sz="1600">
                  <a:latin typeface="HY강B"/>
                  <a:ea typeface="HY강B"/>
                </a:rPr>
                <a:t>기본적으로 체크되어 있다</a:t>
              </a:r>
              <a:r>
                <a:rPr lang="en-US" altLang="ko-KR" sz="1600"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7290" y="164305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57290" y="242886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85852" y="4286256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285852" y="4714884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57554" y="6000768"/>
              <a:ext cx="85725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57818" y="6072206"/>
              <a:ext cx="3571900" cy="50006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[Finish]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버튼을 누른다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1428736"/>
            <a:ext cx="8160025" cy="488633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3687" y="2000240"/>
            <a:ext cx="8636031" cy="3352800"/>
            <a:chOff x="293687" y="2000240"/>
            <a:chExt cx="8636031" cy="33528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93687" y="2000240"/>
              <a:ext cx="8636031" cy="33528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785918" y="2285992"/>
              <a:ext cx="714380" cy="357190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14546" y="3571876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143636" y="3571876"/>
              <a:ext cx="2714644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571480"/>
            <a:ext cx="6610347" cy="5937358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4429132"/>
            <a:ext cx="1785950" cy="157163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실수 데이터 타입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264320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실수란 소수점이 있는수를 의미하고</a:t>
            </a:r>
            <a:r>
              <a:rPr lang="en-US" altLang="ko-KR" sz="2800"/>
              <a:t>, </a:t>
            </a:r>
            <a:r>
              <a:rPr lang="ko-KR" altLang="en-US" sz="2800"/>
              <a:t>내부적으로</a:t>
            </a:r>
            <a:r>
              <a:rPr lang="en-US" altLang="ko-KR" sz="2800"/>
              <a:t> </a:t>
            </a:r>
            <a:r>
              <a:rPr lang="ko-KR" altLang="en-US" sz="2800"/>
              <a:t>정수와는 다른 형태로 저장되며</a:t>
            </a:r>
            <a:r>
              <a:rPr lang="en-US" altLang="ko-KR" sz="2800"/>
              <a:t>, </a:t>
            </a:r>
            <a:r>
              <a:rPr lang="ko-KR" altLang="en-US" sz="2800"/>
              <a:t>이를 부동 소수점 방식이라고 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부동 소수점방식은 매우 큰 수나 매우 작은 수를 표현할 수 있는 표현방식이다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자바에서의 실수 데이타타입은 </a:t>
            </a:r>
            <a:r>
              <a:rPr lang="en-US" altLang="ko-KR" sz="2800"/>
              <a:t>float, double </a:t>
            </a:r>
            <a:r>
              <a:rPr lang="ko-KR" altLang="en-US" sz="2800"/>
              <a:t>이 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4429132"/>
          <a:ext cx="7072360" cy="17145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4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데이터 타입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크 기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기본값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 row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실수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float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4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0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double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8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0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 floating point </a:t>
            </a:r>
            <a:r>
              <a:rPr lang="ko-KR" altLang="en-US"/>
              <a:t>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고정 소수점 방식으로도 실수를 표현할 수는 있지만 매우 큰 수나 매우 작은 수를 표현하려면 자릿수가 더 늘어나야 되므로 비경제적이다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따라서 부동소수점</a:t>
            </a:r>
            <a:r>
              <a:rPr lang="en-US" altLang="ko-KR"/>
              <a:t>(floating point) </a:t>
            </a:r>
            <a:r>
              <a:rPr lang="ko-KR" altLang="en-US"/>
              <a:t>표현방식을 채택했다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고정소수점 방식에서는 소수점이 고정되어 있다고 생각한다면 부동소수점 방식에서는 소수점이 물에 떠</a:t>
            </a:r>
            <a:r>
              <a:rPr lang="en-US" altLang="ko-KR"/>
              <a:t>(</a:t>
            </a:r>
            <a:r>
              <a:rPr lang="ko-KR" altLang="en-US"/>
              <a:t>浮</a:t>
            </a:r>
            <a:r>
              <a:rPr lang="en-US" altLang="ko-KR"/>
              <a:t>:</a:t>
            </a:r>
            <a:r>
              <a:rPr lang="ko-KR" altLang="en-US"/>
              <a:t>물에뜰 부</a:t>
            </a:r>
            <a:r>
              <a:rPr lang="en-US" altLang="ko-KR"/>
              <a:t>) </a:t>
            </a:r>
            <a:r>
              <a:rPr lang="ko-KR" altLang="en-US"/>
              <a:t>다니듯이 움직인다</a:t>
            </a:r>
            <a:r>
              <a:rPr lang="en-US" altLang="ko-KR"/>
              <a:t>(</a:t>
            </a:r>
            <a:r>
              <a:rPr lang="ko-KR" altLang="en-US"/>
              <a:t>動</a:t>
            </a:r>
            <a:r>
              <a:rPr lang="en-US" altLang="ko-KR"/>
              <a:t>:</a:t>
            </a:r>
            <a:r>
              <a:rPr lang="ko-KR" altLang="en-US"/>
              <a:t>움직일 동</a:t>
            </a:r>
            <a:r>
              <a:rPr lang="en-US" altLang="ko-KR"/>
              <a:t>)</a:t>
            </a:r>
            <a:r>
              <a:rPr lang="ko-KR" altLang="en-US"/>
              <a:t>는 뜻이다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001056" cy="464347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 dirty="0"/>
              <a:t>package pk03_2;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public class </a:t>
            </a:r>
            <a:r>
              <a:rPr lang="en-US" altLang="ko-KR" sz="1600" b="1" dirty="0" err="1"/>
              <a:t>FloatDoubleVal</a:t>
            </a:r>
            <a:r>
              <a:rPr lang="en-US" altLang="ko-KR" sz="1600" b="1" dirty="0"/>
              <a:t> {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float </a:t>
            </a:r>
            <a:r>
              <a:rPr lang="en-US" altLang="ko-KR" sz="1600" b="1" dirty="0" err="1"/>
              <a:t>aVar</a:t>
            </a:r>
            <a:r>
              <a:rPr lang="en-US" altLang="ko-KR" sz="1600" b="1" dirty="0"/>
              <a:t>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double </a:t>
            </a:r>
            <a:r>
              <a:rPr lang="en-US" altLang="ko-KR" sz="1600" b="1" dirty="0" err="1"/>
              <a:t>bVar</a:t>
            </a:r>
            <a:r>
              <a:rPr lang="en-US" altLang="ko-KR" sz="1600" b="1" dirty="0"/>
              <a:t>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//</a:t>
            </a:r>
            <a:r>
              <a:rPr lang="en-US" altLang="ko-KR" sz="1600" b="1" dirty="0" err="1"/>
              <a:t>aVal</a:t>
            </a:r>
            <a:r>
              <a:rPr lang="en-US" altLang="ko-KR" sz="1600" b="1" dirty="0"/>
              <a:t>=10.2</a:t>
            </a:r>
            <a:r>
              <a:rPr lang="en-US" altLang="ko-KR" sz="1600" b="1" dirty="0" smtClean="0"/>
              <a:t>; </a:t>
            </a:r>
            <a:r>
              <a:rPr lang="en-US" altLang="ko-KR" sz="1600" b="1" smtClean="0"/>
              <a:t>// error </a:t>
            </a:r>
            <a:r>
              <a:rPr lang="ko-KR" altLang="en-US" sz="1600" b="1" smtClean="0"/>
              <a:t>발생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aVar</a:t>
            </a:r>
            <a:r>
              <a:rPr lang="en-US" altLang="ko-KR" sz="1600" b="1" dirty="0"/>
              <a:t>=20.1f;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bVar</a:t>
            </a:r>
            <a:r>
              <a:rPr lang="en-US" altLang="ko-KR" sz="1600" b="1" dirty="0"/>
              <a:t>=20.1;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("float </a:t>
            </a:r>
            <a:r>
              <a:rPr lang="ko-KR" altLang="en-US" sz="1600" b="1" dirty="0"/>
              <a:t>타입 </a:t>
            </a:r>
            <a:r>
              <a:rPr lang="en-US" altLang="ko-KR" sz="1600" b="1" dirty="0"/>
              <a:t>: "+ </a:t>
            </a:r>
            <a:r>
              <a:rPr lang="en-US" altLang="ko-KR" sz="1600" b="1" dirty="0" err="1"/>
              <a:t>aVar</a:t>
            </a:r>
            <a:r>
              <a:rPr lang="en-US" altLang="ko-KR" sz="1600" b="1" dirty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("double </a:t>
            </a:r>
            <a:r>
              <a:rPr lang="ko-KR" altLang="en-US" sz="1600" b="1" dirty="0"/>
              <a:t>타입 </a:t>
            </a:r>
            <a:r>
              <a:rPr lang="en-US" altLang="ko-KR" sz="1600" b="1" dirty="0"/>
              <a:t>: "+ </a:t>
            </a:r>
            <a:r>
              <a:rPr lang="en-US" altLang="ko-KR" sz="1600" b="1" dirty="0" err="1"/>
              <a:t>bVar</a:t>
            </a:r>
            <a:r>
              <a:rPr lang="en-US" altLang="ko-KR" sz="1600" b="1" dirty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}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3-2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926760" y="5792400"/>
              <a:ext cx="360" cy="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7400" y="578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00232" y="714356"/>
            <a:ext cx="485778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[ExJava3-2]</a:t>
            </a:r>
            <a:r>
              <a:rPr lang="ko-KR" altLang="en-US" sz="1600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 sz="1600">
                <a:latin typeface="HY강B"/>
                <a:ea typeface="HY강B"/>
              </a:rPr>
              <a:t>[New]-[Class]</a:t>
            </a:r>
            <a:r>
              <a:rPr lang="ko-KR" altLang="en-US" sz="1600">
                <a:latin typeface="HY강B"/>
                <a:ea typeface="HY강B"/>
              </a:rPr>
              <a:t>를 누른다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lang="ko-KR" altLang="en-US" sz="1600">
              <a:latin typeface="HY강B"/>
              <a:ea typeface="HY강B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928802"/>
            <a:ext cx="7504113" cy="40894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214414" y="3071810"/>
            <a:ext cx="1785950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72132" y="4429132"/>
            <a:ext cx="1357322" cy="285752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3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데이터 타입</a:t>
            </a:r>
            <a:r>
              <a:rPr lang="en-US" altLang="ko-KR" sz="4400"/>
              <a:t>1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5720" y="571480"/>
            <a:ext cx="4957761" cy="5816011"/>
            <a:chOff x="285720" y="428604"/>
            <a:chExt cx="4957761" cy="5816011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85720" y="428604"/>
              <a:ext cx="4957761" cy="581601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357290" y="164305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57290" y="2357430"/>
              <a:ext cx="107157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85852" y="4214818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285852" y="4643446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57554" y="5857892"/>
              <a:ext cx="85725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571612"/>
            <a:ext cx="8501090" cy="478074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785794"/>
            <a:ext cx="8419847" cy="542928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429124" y="2357430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출력결과가  출력된것을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1670" y="4500570"/>
            <a:ext cx="1785950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885826" rtl="0" eaLnBrk="0" latinLnBrk="1" hangingPunct="0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2진수, 8진수, 16진수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0" b="23460"/>
          <a:stretch>
            <a:fillRect/>
          </a:stretch>
        </p:blipFill>
        <p:spPr>
          <a:xfrm>
            <a:off x="899592" y="1196752"/>
            <a:ext cx="6120680" cy="5286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858145" rtl="0" eaLnBrk="0" latinLnBrk="1" hangingPunct="0">
              <a:spcBef>
                <a:spcPct val="0"/>
              </a:spcBef>
              <a:buNone/>
              <a:defRPr lang="ko-KR" altLang="en-US"/>
            </a:pP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normalizeH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이스케이프 문자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03648" y="1675616"/>
          <a:ext cx="6096000" cy="3337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이스케이프 시퀀스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의미하는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\</a:t>
                      </a:r>
                      <a:r>
                        <a:rPr lang="en-US" altLang="ko-KR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백스페이스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수평탭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줄넘김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페이지 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줄의 처음으로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</a:t>
            </a:r>
            <a:r>
              <a:rPr lang="en-US" altLang="ko-KR" sz="4800"/>
              <a:t> </a:t>
            </a:r>
            <a:r>
              <a:rPr lang="ko-KR" altLang="en-US" sz="4800"/>
              <a:t>리</a:t>
            </a:r>
          </a:p>
        </p:txBody>
      </p:sp>
      <p:sp>
        <p:nvSpPr>
          <p:cNvPr id="68613" name="Line 2"/>
          <p:cNvSpPr>
            <a:spLocks noChangeShapeType="1"/>
          </p:cNvSpPr>
          <p:nvPr/>
        </p:nvSpPr>
        <p:spPr>
          <a:xfrm>
            <a:off x="2126184" y="279174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8614" name="Line 3"/>
          <p:cNvSpPr>
            <a:spLocks noChangeShapeType="1"/>
          </p:cNvSpPr>
          <p:nvPr/>
        </p:nvSpPr>
        <p:spPr>
          <a:xfrm>
            <a:off x="2149997" y="4595143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5" name="그룹 58"/>
          <p:cNvGrpSpPr/>
          <p:nvPr/>
        </p:nvGrpSpPr>
        <p:grpSpPr>
          <a:xfrm>
            <a:off x="1910284" y="2248818"/>
            <a:ext cx="609600" cy="609600"/>
            <a:chOff x="2120900" y="2762250"/>
            <a:chExt cx="609600" cy="609600"/>
          </a:xfrm>
        </p:grpSpPr>
        <p:grpSp>
          <p:nvGrpSpPr>
            <p:cNvPr id="68616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8617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5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6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1810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grpSp>
        <p:nvGrpSpPr>
          <p:cNvPr id="68627" name="그룹 59"/>
          <p:cNvGrpSpPr/>
          <p:nvPr/>
        </p:nvGrpSpPr>
        <p:grpSpPr>
          <a:xfrm>
            <a:off x="1910284" y="4026818"/>
            <a:ext cx="609600" cy="609600"/>
            <a:chOff x="2133600" y="4591050"/>
            <a:chExt cx="609600" cy="609600"/>
          </a:xfrm>
        </p:grpSpPr>
        <p:grpSp>
          <p:nvGrpSpPr>
            <p:cNvPr id="68628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29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0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1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2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3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4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5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6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7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38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8639" name="Line 27"/>
          <p:cNvSpPr>
            <a:spLocks noChangeShapeType="1"/>
          </p:cNvSpPr>
          <p:nvPr/>
        </p:nvSpPr>
        <p:spPr>
          <a:xfrm>
            <a:off x="2149997" y="193448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8640" name="Text Box 28"/>
          <p:cNvSpPr txBox="1">
            <a:spLocks noChangeArrowheads="1"/>
          </p:cNvSpPr>
          <p:nvPr/>
        </p:nvSpPr>
        <p:spPr>
          <a:xfrm>
            <a:off x="2600867" y="134076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지역변수와</a:t>
            </a:r>
            <a:r>
              <a:rPr lang="en-US" altLang="ko-KR" sz="3200" b="1">
                <a:latin typeface="HY강B"/>
                <a:ea typeface="HY강B"/>
              </a:rPr>
              <a:t> </a:t>
            </a:r>
            <a:r>
              <a:rPr lang="ko-KR" altLang="en-US" sz="3200" b="1">
                <a:latin typeface="HY강B"/>
                <a:ea typeface="HY강B"/>
              </a:rPr>
              <a:t>전역변수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68641" name="Group 29"/>
          <p:cNvGrpSpPr/>
          <p:nvPr/>
        </p:nvGrpSpPr>
        <p:grpSpPr>
          <a:xfrm>
            <a:off x="1910284" y="1359818"/>
            <a:ext cx="609600" cy="609600"/>
            <a:chOff x="1248" y="1200"/>
            <a:chExt cx="384" cy="384"/>
          </a:xfrm>
        </p:grpSpPr>
        <p:grpSp>
          <p:nvGrpSpPr>
            <p:cNvPr id="68642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43" name="Text Box 31"/>
              <p:cNvSpPr txBox="1">
                <a:spLocks noChangeArrowheads="1"/>
              </p:cNvSpPr>
              <p:nvPr/>
            </p:nvSpPr>
            <p:spPr bwMode="gray">
              <a:xfrm>
                <a:off x="2092" y="947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44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5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6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7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8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9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0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1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2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53" name="Text Box 41"/>
            <p:cNvSpPr txBox="1">
              <a:spLocks noChangeArrowheads="1"/>
            </p:cNvSpPr>
            <p:nvPr/>
          </p:nvSpPr>
          <p:spPr bwMode="gray">
            <a:xfrm>
              <a:off x="1324" y="1235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68654" name="Line 42"/>
          <p:cNvSpPr>
            <a:spLocks noChangeShapeType="1"/>
          </p:cNvSpPr>
          <p:nvPr/>
        </p:nvSpPr>
        <p:spPr>
          <a:xfrm>
            <a:off x="2149997" y="3680743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55" name="Group 43"/>
          <p:cNvGrpSpPr/>
          <p:nvPr/>
        </p:nvGrpSpPr>
        <p:grpSpPr>
          <a:xfrm>
            <a:off x="1910284" y="3137818"/>
            <a:ext cx="609600" cy="609600"/>
            <a:chOff x="1248" y="1200"/>
            <a:chExt cx="384" cy="384"/>
          </a:xfrm>
        </p:grpSpPr>
        <p:grpSp>
          <p:nvGrpSpPr>
            <p:cNvPr id="68656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57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58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9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0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1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2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3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4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5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6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67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68668" name="Text Box 56"/>
          <p:cNvSpPr txBox="1">
            <a:spLocks noChangeArrowheads="1"/>
          </p:cNvSpPr>
          <p:nvPr/>
        </p:nvSpPr>
        <p:spPr>
          <a:xfrm>
            <a:off x="2610392" y="2255168"/>
            <a:ext cx="4751388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자바의 데이터 타입 개요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69" name="Text Box 57"/>
          <p:cNvSpPr txBox="1">
            <a:spLocks noChangeArrowheads="1"/>
          </p:cNvSpPr>
          <p:nvPr/>
        </p:nvSpPr>
        <p:spPr>
          <a:xfrm>
            <a:off x="2600867" y="316956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정수 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70" name="Text Box 58"/>
          <p:cNvSpPr txBox="1">
            <a:spLocks noChangeArrowheads="1"/>
          </p:cNvSpPr>
          <p:nvPr/>
        </p:nvSpPr>
        <p:spPr>
          <a:xfrm>
            <a:off x="2610392" y="408396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실수 데이터타입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72" name="Line 3"/>
          <p:cNvSpPr>
            <a:spLocks noChangeShapeType="1"/>
          </p:cNvSpPr>
          <p:nvPr/>
        </p:nvSpPr>
        <p:spPr>
          <a:xfrm>
            <a:off x="2147417" y="631551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73" name="그룹 59"/>
          <p:cNvGrpSpPr/>
          <p:nvPr/>
        </p:nvGrpSpPr>
        <p:grpSpPr>
          <a:xfrm>
            <a:off x="1907704" y="5747192"/>
            <a:ext cx="609600" cy="609600"/>
            <a:chOff x="2133600" y="4591050"/>
            <a:chExt cx="609600" cy="609600"/>
          </a:xfrm>
        </p:grpSpPr>
        <p:grpSp>
          <p:nvGrpSpPr>
            <p:cNvPr id="68674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75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6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7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8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79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0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1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2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83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84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30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6</a:t>
              </a:r>
            </a:p>
          </p:txBody>
        </p:sp>
      </p:grpSp>
      <p:sp>
        <p:nvSpPr>
          <p:cNvPr id="68685" name="Line 42"/>
          <p:cNvSpPr>
            <a:spLocks noChangeShapeType="1"/>
          </p:cNvSpPr>
          <p:nvPr/>
        </p:nvSpPr>
        <p:spPr>
          <a:xfrm>
            <a:off x="2147417" y="540111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86" name="Group 43"/>
          <p:cNvGrpSpPr/>
          <p:nvPr/>
        </p:nvGrpSpPr>
        <p:grpSpPr>
          <a:xfrm>
            <a:off x="1907704" y="4858192"/>
            <a:ext cx="609600" cy="609600"/>
            <a:chOff x="1248" y="1200"/>
            <a:chExt cx="384" cy="384"/>
          </a:xfrm>
        </p:grpSpPr>
        <p:grpSp>
          <p:nvGrpSpPr>
            <p:cNvPr id="6868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88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7"/>
                <a:ext cx="221" cy="285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89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0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1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2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3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4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5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6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97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98" name="Text Box 55"/>
            <p:cNvSpPr txBox="1">
              <a:spLocks noChangeArrowheads="1"/>
            </p:cNvSpPr>
            <p:nvPr/>
          </p:nvSpPr>
          <p:spPr bwMode="gray">
            <a:xfrm>
              <a:off x="1320" y="1235"/>
              <a:ext cx="229" cy="285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99" name="Text Box 57"/>
          <p:cNvSpPr txBox="1">
            <a:spLocks noChangeArrowheads="1"/>
          </p:cNvSpPr>
          <p:nvPr/>
        </p:nvSpPr>
        <p:spPr>
          <a:xfrm>
            <a:off x="2598287" y="4889942"/>
            <a:ext cx="4608512" cy="57698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2</a:t>
            </a:r>
            <a:r>
              <a:rPr lang="ko-KR" altLang="en-US" sz="3200" b="1">
                <a:latin typeface="HY강B"/>
                <a:ea typeface="HY강B"/>
              </a:rPr>
              <a:t>진수, 8진수, 16진수</a:t>
            </a:r>
          </a:p>
        </p:txBody>
      </p:sp>
      <p:sp>
        <p:nvSpPr>
          <p:cNvPr id="68700" name="Text Box 58"/>
          <p:cNvSpPr txBox="1">
            <a:spLocks noChangeArrowheads="1"/>
          </p:cNvSpPr>
          <p:nvPr/>
        </p:nvSpPr>
        <p:spPr>
          <a:xfrm>
            <a:off x="2607812" y="5804342"/>
            <a:ext cx="4608512" cy="57698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이스케이프 문자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40" grpId="1"/>
      <p:bldP spid="68668" grpId="2"/>
      <p:bldP spid="68669" grpId="3"/>
      <p:bldP spid="68670" grpId="4"/>
      <p:bldP spid="68699" grpId="5"/>
      <p:bldP spid="68700" grpId="6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600796" cy="3084944"/>
          </a:xfrm>
          <a:prstGeom prst="rect">
            <a:avLst/>
          </a:prstGeom>
        </p:spPr>
        <p:txBody>
          <a:bodyPr vert="horz" wrap="none" lIns="91440" tIns="45720" rIns="91440" bIns="45720" anchor="t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굴림"/>
                <a:ea typeface="굴림"/>
              </a:rPr>
              <a:t>Lesson2 </a:t>
            </a:r>
            <a:endParaRPr lang="ko-KR" altLang="en-US" sz="5400" kern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굴림"/>
              <a:ea typeface="굴림"/>
            </a:endParaRPr>
          </a:p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굴림"/>
                <a:ea typeface="굴림"/>
              </a:rPr>
              <a:t>연습문제 3, 4, 5</a:t>
            </a:r>
          </a:p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굴림"/>
                <a:ea typeface="굴림"/>
              </a:rPr>
              <a:t>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126184" y="279174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2" name="Line 3"/>
          <p:cNvSpPr>
            <a:spLocks noChangeShapeType="1"/>
          </p:cNvSpPr>
          <p:nvPr/>
        </p:nvSpPr>
        <p:spPr>
          <a:xfrm>
            <a:off x="2149997" y="4595143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910284" y="2248818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1810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grpSp>
        <p:nvGrpSpPr>
          <p:cNvPr id="75" name="그룹 59"/>
          <p:cNvGrpSpPr/>
          <p:nvPr/>
        </p:nvGrpSpPr>
        <p:grpSpPr>
          <a:xfrm>
            <a:off x="1910284" y="4026818"/>
            <a:ext cx="609600" cy="609600"/>
            <a:chOff x="2133600" y="4591050"/>
            <a:chExt cx="609600" cy="609600"/>
          </a:xfrm>
        </p:grpSpPr>
        <p:grpSp>
          <p:nvGrpSpPr>
            <p:cNvPr id="76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78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7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149997" y="193448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600867" y="134076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지역변수와</a:t>
            </a:r>
            <a:r>
              <a:rPr lang="en-US" altLang="ko-KR" sz="3200" b="1">
                <a:latin typeface="HY강B"/>
                <a:ea typeface="HY강B"/>
              </a:rPr>
              <a:t> </a:t>
            </a:r>
            <a:r>
              <a:rPr lang="ko-KR" altLang="en-US" sz="3200" b="1">
                <a:latin typeface="HY강B"/>
                <a:ea typeface="HY강B"/>
              </a:rPr>
              <a:t>전역변수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910284" y="1359818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2" y="947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4" y="1235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149997" y="3680743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910284" y="3137818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610392" y="2255168"/>
            <a:ext cx="4751388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자바의 데이터 타입 개요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600867" y="316956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정수 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>
          <a:xfrm>
            <a:off x="2610392" y="408396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실수 데이터타입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14" name="Line 3"/>
          <p:cNvSpPr>
            <a:spLocks noChangeShapeType="1"/>
          </p:cNvSpPr>
          <p:nvPr/>
        </p:nvSpPr>
        <p:spPr>
          <a:xfrm>
            <a:off x="2147417" y="631551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5" name="그룹 59"/>
          <p:cNvGrpSpPr/>
          <p:nvPr/>
        </p:nvGrpSpPr>
        <p:grpSpPr>
          <a:xfrm>
            <a:off x="1907704" y="5747192"/>
            <a:ext cx="609600" cy="609600"/>
            <a:chOff x="2133600" y="4591050"/>
            <a:chExt cx="609600" cy="609600"/>
          </a:xfrm>
        </p:grpSpPr>
        <p:grpSp>
          <p:nvGrpSpPr>
            <p:cNvPr id="68616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17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5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6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308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6</a:t>
              </a:r>
            </a:p>
          </p:txBody>
        </p:sp>
      </p:grpSp>
      <p:sp>
        <p:nvSpPr>
          <p:cNvPr id="68627" name="Line 42"/>
          <p:cNvSpPr>
            <a:spLocks noChangeShapeType="1"/>
          </p:cNvSpPr>
          <p:nvPr/>
        </p:nvSpPr>
        <p:spPr>
          <a:xfrm>
            <a:off x="2147417" y="540111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28" name="Group 43"/>
          <p:cNvGrpSpPr/>
          <p:nvPr/>
        </p:nvGrpSpPr>
        <p:grpSpPr>
          <a:xfrm>
            <a:off x="1907704" y="4858192"/>
            <a:ext cx="609600" cy="609600"/>
            <a:chOff x="1248" y="1200"/>
            <a:chExt cx="384" cy="384"/>
          </a:xfrm>
        </p:grpSpPr>
        <p:grpSp>
          <p:nvGrpSpPr>
            <p:cNvPr id="68629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30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7"/>
                <a:ext cx="221" cy="285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31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2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3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4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5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6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7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8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9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40" name="Text Box 55"/>
            <p:cNvSpPr txBox="1">
              <a:spLocks noChangeArrowheads="1"/>
            </p:cNvSpPr>
            <p:nvPr/>
          </p:nvSpPr>
          <p:spPr bwMode="gray">
            <a:xfrm>
              <a:off x="1320" y="1235"/>
              <a:ext cx="229" cy="285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5</a:t>
              </a:r>
            </a:p>
          </p:txBody>
        </p:sp>
      </p:grpSp>
      <p:sp>
        <p:nvSpPr>
          <p:cNvPr id="68641" name="Text Box 57"/>
          <p:cNvSpPr txBox="1">
            <a:spLocks noChangeArrowheads="1"/>
          </p:cNvSpPr>
          <p:nvPr/>
        </p:nvSpPr>
        <p:spPr>
          <a:xfrm>
            <a:off x="2598287" y="4889942"/>
            <a:ext cx="4608512" cy="57698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2</a:t>
            </a:r>
            <a:r>
              <a:rPr lang="ko-KR" altLang="en-US" sz="3200" b="1">
                <a:latin typeface="HY강B"/>
                <a:ea typeface="HY강B"/>
              </a:rPr>
              <a:t>진수, 8진수, 16진수</a:t>
            </a:r>
          </a:p>
        </p:txBody>
      </p:sp>
      <p:sp>
        <p:nvSpPr>
          <p:cNvPr id="68642" name="Text Box 58"/>
          <p:cNvSpPr txBox="1">
            <a:spLocks noChangeArrowheads="1"/>
          </p:cNvSpPr>
          <p:nvPr/>
        </p:nvSpPr>
        <p:spPr>
          <a:xfrm>
            <a:off x="2607812" y="5804342"/>
            <a:ext cx="4608512" cy="57698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이스케이프 문자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118" grpId="4"/>
      <p:bldP spid="68641" grpId="5"/>
      <p:bldP spid="6864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지역변수와 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1) </a:t>
            </a:r>
            <a:r>
              <a:rPr lang="ko-KR" altLang="en-US" b="1"/>
              <a:t>변수</a:t>
            </a:r>
            <a:r>
              <a:rPr lang="en-US" altLang="ko-KR" b="1"/>
              <a:t>(variable)</a:t>
            </a:r>
          </a:p>
          <a:p>
            <a:pPr lvl="0">
              <a:defRPr lang="ko-KR" altLang="en-US"/>
            </a:pPr>
            <a:r>
              <a:rPr lang="ko-KR" altLang="en-US"/>
              <a:t>절차적 프로그래밍 언어에서 프로그램의 값을 움직이는 주체적 역할을 하는 것으로 ‘변하는 값’을 가지게 되는 기억공간의 이름이다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프로그램에서는 변수라는 이름으로 불리게 되지만 메모리에 할당된 후로는 메모리주소 몇 번지에서 몇 번지까지의 이름으로 바뀌게 될 것이다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en-US" altLang="ko-KR"/>
              <a:t>Java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객체지향 프로그램으로서 변수와 함께 객체도 중요한 의미를 가지게 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 dirty="0"/>
              <a:t>2) </a:t>
            </a:r>
            <a:r>
              <a:rPr lang="ko-KR" altLang="en-US" b="1" dirty="0"/>
              <a:t>지역변수</a:t>
            </a:r>
            <a:r>
              <a:rPr lang="en-US" altLang="ko-KR" b="1" dirty="0"/>
              <a:t>(local variable)</a:t>
            </a:r>
          </a:p>
          <a:p>
            <a:pPr lvl="0">
              <a:defRPr lang="ko-KR" altLang="en-US"/>
            </a:pPr>
            <a:r>
              <a:rPr lang="ko-KR" altLang="en-US" dirty="0" err="1"/>
              <a:t>메소드</a:t>
            </a:r>
            <a:r>
              <a:rPr lang="ko-KR" altLang="en-US" dirty="0"/>
              <a:t> 내에서 선언된 변수를 </a:t>
            </a:r>
            <a:r>
              <a:rPr lang="ko-KR" altLang="en-US" dirty="0" err="1"/>
              <a:t>지역변수라하며</a:t>
            </a:r>
            <a:r>
              <a:rPr lang="en-US" altLang="ko-KR" dirty="0"/>
              <a:t>, </a:t>
            </a:r>
            <a:r>
              <a:rPr lang="ko-KR" altLang="en-US" dirty="0"/>
              <a:t>자동변수라는 용어로도 불린다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자바에서는 지역변수는 자동으로 초기화되지 않으므로 반드시 초기화 과정을 거쳐야한다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 err="1"/>
              <a:t>초기화되지않은</a:t>
            </a:r>
            <a:r>
              <a:rPr lang="ko-KR" altLang="en-US" dirty="0"/>
              <a:t> 변수를 사용하게 되면 에러가 발생한다는 의미이다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지역변수는 지역내에서만 인식되는 특징을 가지고 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3) </a:t>
            </a:r>
            <a:r>
              <a:rPr lang="ko-KR" altLang="en-US" b="1"/>
              <a:t>전역변수</a:t>
            </a:r>
            <a:r>
              <a:rPr lang="en-US" altLang="ko-KR" b="1"/>
              <a:t>(global variable)</a:t>
            </a:r>
          </a:p>
          <a:p>
            <a:pPr lvl="0">
              <a:defRPr lang="ko-KR" altLang="en-US"/>
            </a:pPr>
            <a:r>
              <a:rPr lang="ko-KR" altLang="en-US" sz="3000"/>
              <a:t>어떤 메소드의 밖에서 선언된 변수를 멤버변수라한다</a:t>
            </a:r>
            <a:r>
              <a:rPr lang="en-US" altLang="ko-KR" sz="3000"/>
              <a:t>. </a:t>
            </a:r>
            <a:r>
              <a:rPr lang="ko-KR" altLang="en-US" sz="3000"/>
              <a:t>즉 메소드 입장에서는 전역변수이다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r>
              <a:rPr lang="ko-KR" altLang="en-US" sz="3000"/>
              <a:t>메소드들간에 공유할 값은 전역변수로 선언되어야 한다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r>
              <a:rPr lang="ko-KR" altLang="en-US" sz="3000"/>
              <a:t>멤버 변수는 선언된 데이터타입의 디폴트 값으로 자동 초기화된다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r>
              <a:rPr lang="ko-KR" altLang="en-US" sz="3000"/>
              <a:t>즉</a:t>
            </a:r>
            <a:r>
              <a:rPr lang="en-US" altLang="ko-KR" sz="3000"/>
              <a:t>, </a:t>
            </a:r>
            <a:r>
              <a:rPr lang="ko-KR" altLang="en-US" sz="3000"/>
              <a:t>자동 초기화 되므로 어떤 값을 할당하지 않고도 사용가능하며 에러가 발생하지 않는다는 의미이다</a:t>
            </a:r>
            <a:r>
              <a:rPr lang="en-US" altLang="ko-KR" sz="3000"/>
              <a:t>.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자바의 데이터 타입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27211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 dirty="0"/>
              <a:t>프로그래밍을 하기 위해서는 데이터를 컴퓨터 내부로 읽어 들여 표현해야 하는데 데이터의 종류에 따라 크게 문자</a:t>
            </a:r>
            <a:r>
              <a:rPr lang="en-US" altLang="ko-KR" sz="2800" dirty="0"/>
              <a:t>, </a:t>
            </a:r>
            <a:r>
              <a:rPr lang="ko-KR" altLang="en-US" sz="2800" dirty="0"/>
              <a:t>숫자 등으로 나뉘게 된다</a:t>
            </a:r>
            <a:r>
              <a:rPr lang="en-US" altLang="ko-KR" sz="2800" dirty="0"/>
              <a:t>. </a:t>
            </a:r>
          </a:p>
          <a:p>
            <a:pPr lvl="0">
              <a:defRPr lang="ko-KR" altLang="en-US"/>
            </a:pP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자료형을</a:t>
            </a:r>
            <a:r>
              <a:rPr lang="ko-KR" altLang="en-US" sz="2800" dirty="0"/>
              <a:t> 자료를 컴퓨터적으로 표현하는 방법에 따라서 자료들이 형</a:t>
            </a:r>
            <a:r>
              <a:rPr lang="en-US" altLang="ko-KR" sz="2800" dirty="0"/>
              <a:t>(type)</a:t>
            </a:r>
            <a:r>
              <a:rPr lang="ko-KR" altLang="en-US" sz="2800" dirty="0"/>
              <a:t>을 갖는다는 것이다</a:t>
            </a:r>
            <a:r>
              <a:rPr lang="en-US" altLang="ko-KR" sz="2800" dirty="0"/>
              <a:t>.</a:t>
            </a:r>
          </a:p>
          <a:p>
            <a:pPr lvl="0">
              <a:defRPr lang="ko-KR" altLang="en-US"/>
            </a:pPr>
            <a:r>
              <a:rPr lang="ko-KR" altLang="en-US" sz="2800" dirty="0"/>
              <a:t>자바의 데이터 타입은 크게 </a:t>
            </a:r>
            <a:r>
              <a:rPr lang="en-US" altLang="ko-KR" sz="2800" dirty="0"/>
              <a:t>2</a:t>
            </a:r>
            <a:r>
              <a:rPr lang="ko-KR" altLang="en-US" sz="2800" dirty="0"/>
              <a:t>개로 기본 </a:t>
            </a:r>
            <a:r>
              <a:rPr lang="ko-KR" altLang="en-US" sz="2800" dirty="0" err="1"/>
              <a:t>데이터타입</a:t>
            </a:r>
            <a:r>
              <a:rPr lang="en-US" altLang="ko-KR" sz="2800" dirty="0"/>
              <a:t>(primitive data type)</a:t>
            </a:r>
            <a:r>
              <a:rPr lang="ko-KR" altLang="en-US" sz="2800" dirty="0"/>
              <a:t>과 레퍼런스 데이터 타입</a:t>
            </a:r>
            <a:r>
              <a:rPr lang="en-US" altLang="ko-KR" sz="2800" dirty="0"/>
              <a:t>(reference data type)</a:t>
            </a:r>
            <a:r>
              <a:rPr lang="ko-KR" altLang="en-US" sz="2800" dirty="0"/>
              <a:t>으로 나뉜다</a:t>
            </a:r>
            <a:r>
              <a:rPr lang="en-US" altLang="ko-KR" sz="2800" dirty="0"/>
              <a:t>.</a:t>
            </a:r>
          </a:p>
          <a:p>
            <a:pPr lvl="0">
              <a:defRPr lang="ko-KR" altLang="en-US"/>
            </a:pPr>
            <a:r>
              <a:rPr lang="ko-KR" altLang="en-US" sz="2800" dirty="0"/>
              <a:t>기본 </a:t>
            </a:r>
            <a:r>
              <a:rPr lang="ko-KR" altLang="en-US" sz="2800" dirty="0" err="1"/>
              <a:t>데이터타입</a:t>
            </a:r>
            <a:r>
              <a:rPr lang="en-US" altLang="ko-KR" sz="2800" dirty="0"/>
              <a:t>(primitive data type)</a:t>
            </a:r>
            <a:r>
              <a:rPr lang="ko-KR" altLang="en-US" sz="2800" dirty="0"/>
              <a:t>에는 </a:t>
            </a:r>
            <a:r>
              <a:rPr lang="en-US" altLang="ko-KR" sz="2800" dirty="0"/>
              <a:t>byte, short,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, long, float, double, char, </a:t>
            </a:r>
            <a:r>
              <a:rPr lang="en-US" altLang="ko-KR" sz="2800" dirty="0" err="1"/>
              <a:t>boolean</a:t>
            </a:r>
            <a:r>
              <a:rPr lang="ko-KR" altLang="en-US" sz="2800" dirty="0"/>
              <a:t>등의 타입이 있다</a:t>
            </a:r>
            <a:r>
              <a:rPr lang="en-US" altLang="ko-KR" sz="2800" dirty="0"/>
              <a:t>. </a:t>
            </a:r>
            <a:r>
              <a:rPr lang="ko-KR" altLang="en-US" sz="2800" dirty="0"/>
              <a:t>기본 데이터 </a:t>
            </a:r>
            <a:r>
              <a:rPr lang="ko-KR" altLang="en-US" sz="2800" dirty="0" err="1"/>
              <a:t>타입이외의</a:t>
            </a:r>
            <a:r>
              <a:rPr lang="ko-KR" altLang="en-US" sz="2800" dirty="0"/>
              <a:t> 타입을 레퍼런스 데이터 타입</a:t>
            </a:r>
            <a:r>
              <a:rPr lang="en-US" altLang="ko-KR" sz="2800" dirty="0"/>
              <a:t>(reference data type)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Primitive type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wrapper class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3" y="1362980"/>
            <a:ext cx="7501021" cy="5162364"/>
          </a:xfrm>
        </p:spPr>
      </p:pic>
    </p:spTree>
    <p:extLst>
      <p:ext uri="{BB962C8B-B14F-4D97-AF65-F5344CB8AC3E}">
        <p14:creationId xmlns:p14="http://schemas.microsoft.com/office/powerpoint/2010/main" val="252580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정수 데이터 타입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55733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각 데이터 타입은 저장할 수 있는 기억공간의 서로 다른 크기를 제공한다</a:t>
            </a:r>
            <a:r>
              <a:rPr lang="en-US" altLang="ko-KR"/>
              <a:t>. </a:t>
            </a:r>
            <a:r>
              <a:rPr lang="ko-KR" altLang="en-US"/>
              <a:t>즉 선언되는 데이터 타입에 따라서 저장되는 변수 값의 범위가 달라진다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3357562"/>
          <a:ext cx="7072360" cy="2857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4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데이터 타입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크 기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값의 범위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 rowSpan="4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정수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1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-128 ~ +127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Short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2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-32,768 ~ +32,767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Int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4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32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 ~+2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32 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-1</a:t>
                      </a:r>
                      <a:endParaRPr lang="ko-KR" altLang="en-US" baseline="30000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long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8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64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 ~+2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64 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-1</a:t>
                      </a:r>
                      <a:endParaRPr lang="ko-KR" altLang="en-US" baseline="30000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775</Words>
  <Application>Microsoft Office PowerPoint</Application>
  <PresentationFormat>화면 슬라이드 쇼(4:3)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Adobe Fan Heiti Std B</vt:lpstr>
      <vt:lpstr>HY강B</vt:lpstr>
      <vt:lpstr>HY울릉도B</vt:lpstr>
      <vt:lpstr>HY중고딕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3장. 자바의 데이터 타입1</vt:lpstr>
      <vt:lpstr>목  차</vt:lpstr>
      <vt:lpstr>1. 지역변수와 전역변수</vt:lpstr>
      <vt:lpstr>PowerPoint 프레젠테이션</vt:lpstr>
      <vt:lpstr>PowerPoint 프레젠테이션</vt:lpstr>
      <vt:lpstr>2. 자바의 데이터 타입 개요</vt:lpstr>
      <vt:lpstr>Primitive type 과 wrapper class </vt:lpstr>
      <vt:lpstr>3. 정수 데이터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실수 데이터 타입</vt:lpstr>
      <vt:lpstr>&lt;참고&gt; floating point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237</cp:revision>
  <dcterms:created xsi:type="dcterms:W3CDTF">2013-12-31T15:36:04Z</dcterms:created>
  <dcterms:modified xsi:type="dcterms:W3CDTF">2018-04-06T06:54:28Z</dcterms:modified>
  <cp:version>0906.0100.01</cp:version>
</cp:coreProperties>
</file>