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4"/>
    <p:restoredTop sz="94761"/>
  </p:normalViewPr>
  <p:slideViewPr>
    <p:cSldViewPr>
      <p:cViewPr varScale="1">
        <p:scale>
          <a:sx n="70" d="100"/>
          <a:sy n="70" d="100"/>
        </p:scale>
        <p:origin x="590" y="38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599" y="3364379"/>
            <a:ext cx="6400799" cy="68103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E02C27B-40D8-4AC0-9FDF-220086C0EF57}" type="datetime1">
              <a:rPr lang="ko-KR" altLang="en-US"/>
              <a:pPr>
                <a:defRPr lang="ko-KR" altLang="en-US"/>
              </a:pPr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ctrTitle"/>
          </p:nvPr>
        </p:nvSpPr>
        <p:spPr>
          <a:xfrm>
            <a:off x="685799" y="2285992"/>
            <a:ext cx="7772399" cy="1058299"/>
          </a:xfrm>
        </p:spPr>
        <p:txBody>
          <a:bodyPr>
            <a:noAutofit/>
          </a:bodyPr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FE1EB696-345C-4F33-80F8-0A0058096010}" type="datetime1">
              <a:rPr lang="ko-KR" altLang="en-US"/>
              <a:pPr>
                <a:defRPr lang="ko-KR" altLang="en-US"/>
              </a:pPr>
              <a:t>2017-07-20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247649" y="2673355"/>
            <a:ext cx="8648699" cy="1470025"/>
          </a:xfrm>
        </p:spPr>
        <p:txBody>
          <a:bodyPr/>
          <a:lstStyle>
            <a:lvl1pPr algn="ctr">
              <a:defRPr sz="6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928661" y="816429"/>
            <a:ext cx="7215238" cy="938870"/>
          </a:xfrm>
        </p:spPr>
        <p:txBody>
          <a:bodyPr/>
          <a:lstStyle>
            <a:lvl1pPr algn="ctr">
              <a:defRPr sz="5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2214545" y="2571750"/>
            <a:ext cx="4643437" cy="32146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4D8A4A0-6513-4D62-A1AB-EE53BE0EFD8B}" type="datetime1">
              <a:rPr lang="ko-KR" altLang="en-US"/>
              <a:pPr>
                <a:defRPr lang="ko-KR" altLang="en-US"/>
              </a:pPr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313999" y="1714488"/>
            <a:ext cx="6515999" cy="1588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  <a:effectLst>
            <a:outerShdw blurRad="12700" dist="25400" dir="3240000" algn="t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2359" y="274638"/>
            <a:ext cx="1234439" cy="5851525"/>
          </a:xfrm>
        </p:spPr>
        <p:txBody>
          <a:bodyPr vert="eaVert"/>
          <a:lstStyle>
            <a:lvl1pPr algn="ctr">
              <a:defRPr sz="3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839711" cy="6081712"/>
          </a:xfrm>
        </p:spPr>
        <p:txBody>
          <a:bodyPr vert="eaVert"/>
          <a:lstStyle>
            <a:lvl1pPr>
              <a:defRPr sz="27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E7E89A5-F746-44D0-B41C-01BD80143229}" type="datetime1">
              <a:rPr lang="ko-KR" altLang="en-US"/>
              <a:pPr>
                <a:defRPr lang="ko-KR" altLang="en-US"/>
              </a:pPr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000372"/>
            <a:ext cx="7772400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fld id="{DD805A6F-313D-437C-AA7E-E9AD155725EA}" type="slidenum">
              <a:rPr lang="ko-KR" altLang="en-US"/>
              <a:pPr lvl="0">
                <a:defRPr lang="ko-KR" altLang="en-US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44FABA53-56B5-46B3-889E-4279D63938CD}" type="datetime1">
              <a:rPr lang="ko-KR" altLang="en-US"/>
              <a:pPr>
                <a:defRPr lang="ko-KR" altLang="en-US"/>
              </a:pPr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>
              <a:solidFill>
                <a:srgbClr val="5F5F5F">
                  <a:lumMod val="50000"/>
                </a:srgb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>
                <a:solidFill>
                  <a:srgbClr val="5F5F5F">
                    <a:lumMod val="50000"/>
                  </a:srgb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5F5F5F">
                  <a:lumMod val="50000"/>
                </a:srgb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4A8C0DB-B4D8-47F8-B317-86BF70370830}" type="datetime1">
              <a:rPr lang="ko-KR" altLang="en-US"/>
              <a:pPr>
                <a:defRPr lang="ko-KR" altLang="en-US"/>
              </a:pPr>
              <a:t>2017-07-20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D6107D8-59E3-4994-94B9-05B832CBF410}" type="datetime1">
              <a:rPr lang="ko-KR" altLang="en-US"/>
              <a:pPr>
                <a:defRPr lang="ko-KR" altLang="en-US"/>
              </a:pPr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722312" y="3714741"/>
            <a:ext cx="7772399" cy="928705"/>
          </a:xfrm>
        </p:spPr>
        <p:txBody>
          <a:bodyPr anchor="t"/>
          <a:lstStyle>
            <a:lvl1pPr algn="l">
              <a:defRPr sz="48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722312" y="3286124"/>
            <a:ext cx="7772399" cy="42861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3691" y="272025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285860"/>
            <a:ext cx="4038599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285860"/>
            <a:ext cx="4038599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2D9CBEA-F114-4C92-B641-EBAB58013FF2}" type="datetime1">
              <a:rPr lang="ko-KR" altLang="en-US"/>
              <a:pPr>
                <a:defRPr lang="ko-KR" altLang="en-US"/>
              </a:pPr>
              <a:t>2017-07-20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gradFill flip="none" rotWithShape="1">
            <a:gsLst>
              <a:gs pos="3500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3999" cy="1057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803" y="319084"/>
            <a:ext cx="8229599" cy="808438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67FC934-F182-49C1-8FAE-5632765B0982}" type="datetime1">
              <a:rPr lang="ko-KR" altLang="en-US"/>
              <a:pPr>
                <a:defRPr lang="ko-KR" altLang="en-US"/>
              </a:pPr>
              <a:t>2017-07-20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027" y="259080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7" y="1428737"/>
            <a:ext cx="8229599" cy="4739526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22A6CE7C-9F02-4DF3-993B-A37F2CE625D1}" type="datetime1">
              <a:rPr lang="ko-KR" altLang="en-US"/>
              <a:pPr>
                <a:defRPr lang="ko-KR" altLang="en-US"/>
              </a:pPr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439" y="259080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7" y="398422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1594720B-7C46-453B-BE80-41EA7DEC0D37}" type="datetime1">
              <a:rPr lang="ko-KR" altLang="en-US"/>
              <a:pPr>
                <a:defRPr lang="ko-KR" altLang="en-US"/>
              </a:pPr>
              <a:t>2017-07-20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4772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7" y="4800600"/>
            <a:ext cx="5486399" cy="566738"/>
          </a:xfr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7" y="612775"/>
            <a:ext cx="5486399" cy="4114800"/>
          </a:xfrm>
          <a:solidFill>
            <a:schemeClr val="bg1">
              <a:alpha val="9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7" y="5367338"/>
            <a:ext cx="5486399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7B6ABD20-F4D9-44EB-A008-8D9D8D427593}" type="datetime1">
              <a:rPr lang="ko-KR" altLang="en-US"/>
              <a:pPr>
                <a:defRPr lang="ko-KR" altLang="en-US"/>
              </a:pPr>
              <a:t>2017-07-20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미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199" y="304800"/>
            <a:ext cx="82295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99" y="1357298"/>
            <a:ext cx="8229599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03DDB201-6CB0-4609-9CA9-E4B7B04360EB}" type="datetime1">
              <a:rPr lang="ko-KR" altLang="en-US"/>
              <a:pPr>
                <a:defRPr lang="ko-KR" altLang="en-US"/>
              </a:pPr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  <a:latin typeface="함초롬돋움"/>
                <a:ea typeface="함초롬돋움"/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33400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04863" indent="-271463" algn="l" defTabSz="914400" rtl="0" eaLnBrk="1" latinLnBrk="1" hangingPunct="1">
        <a:spcBef>
          <a:spcPct val="20000"/>
        </a:spcBef>
        <a:buClr>
          <a:schemeClr val="tx2"/>
        </a:buClr>
        <a:buFont typeface="Wingdings"/>
        <a:buChar char="§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77913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–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493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11313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827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55825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16175" indent="-2603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58" y="857232"/>
            <a:ext cx="8429684" cy="1077931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6600">
                <a:latin typeface="Adobe Fan Heiti Std B"/>
                <a:ea typeface="Adobe Fan Heiti Std B"/>
              </a:rPr>
              <a:t>Java Programming</a:t>
            </a:r>
            <a:endParaRPr lang="ko-KR" altLang="en-US" sz="6600">
              <a:latin typeface="Adobe Fan Heiti Std B"/>
              <a:ea typeface="HY중고딕"/>
            </a:endParaRPr>
          </a:p>
        </p:txBody>
      </p:sp>
      <p:sp>
        <p:nvSpPr>
          <p:cNvPr id="67588" name="부제목 6758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8596" y="714356"/>
            <a:ext cx="6819900" cy="57912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286380" y="1714488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결과값들이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00034" y="5072074"/>
            <a:ext cx="4714908" cy="714380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442913"/>
            <a:ext cx="8643998" cy="700071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/>
              <a:t>2. </a:t>
            </a:r>
            <a:r>
              <a:rPr lang="ko-KR" altLang="en-US"/>
              <a:t>문자데이타 타입</a:t>
            </a:r>
            <a:endParaRPr lang="ko-KR" altLang="en-US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2800"/>
              <a:t>자바에서의 문자 데이터 타입은 </a:t>
            </a:r>
            <a:r>
              <a:rPr lang="en-US" altLang="ko-KR" sz="2800"/>
              <a:t>char</a:t>
            </a:r>
            <a:r>
              <a:rPr lang="ko-KR" altLang="en-US" sz="2800"/>
              <a:t>로 선언하며</a:t>
            </a:r>
            <a:r>
              <a:rPr lang="en-US" altLang="ko-KR" sz="2800"/>
              <a:t>, </a:t>
            </a:r>
            <a:r>
              <a:rPr lang="ko-KR" altLang="en-US" sz="2800"/>
              <a:t>문자 </a:t>
            </a:r>
            <a:r>
              <a:rPr lang="en-US" altLang="ko-KR" sz="2800"/>
              <a:t>1</a:t>
            </a:r>
            <a:r>
              <a:rPr lang="ko-KR" altLang="en-US" sz="2800"/>
              <a:t>개를 저장할 수 있는 기억공간이다</a:t>
            </a:r>
            <a:r>
              <a:rPr lang="en-US" altLang="ko-KR" sz="2800"/>
              <a:t>.</a:t>
            </a:r>
          </a:p>
          <a:p>
            <a:pPr lvl="0">
              <a:defRPr lang="ko-KR" altLang="en-US"/>
            </a:pPr>
            <a:r>
              <a:rPr lang="ko-KR" altLang="en-US" sz="2800"/>
              <a:t>만약에 여러 개 문자 즉 </a:t>
            </a:r>
            <a:r>
              <a:rPr lang="en-US" altLang="ko-KR" sz="2800"/>
              <a:t>string</a:t>
            </a:r>
            <a:r>
              <a:rPr lang="ko-KR" altLang="en-US" sz="2800"/>
              <a:t>을 저장하고 싶다면</a:t>
            </a:r>
            <a:r>
              <a:rPr lang="en-US" altLang="ko-KR" sz="2800"/>
              <a:t>, char </a:t>
            </a:r>
            <a:r>
              <a:rPr lang="ko-KR" altLang="en-US" sz="2800"/>
              <a:t>타입의</a:t>
            </a:r>
            <a:r>
              <a:rPr lang="en-US" altLang="ko-KR" sz="2800"/>
              <a:t> </a:t>
            </a:r>
            <a:r>
              <a:rPr lang="ko-KR" altLang="en-US" sz="2800"/>
              <a:t>배열로 선언한다거나</a:t>
            </a:r>
            <a:r>
              <a:rPr lang="en-US" altLang="ko-KR" sz="2800"/>
              <a:t>, String </a:t>
            </a:r>
            <a:r>
              <a:rPr lang="ko-KR" altLang="en-US" sz="2800"/>
              <a:t>클래스를 사용해야한다</a:t>
            </a:r>
            <a:r>
              <a:rPr lang="en-US" altLang="ko-KR" sz="2800"/>
              <a:t>.</a:t>
            </a:r>
          </a:p>
          <a:p>
            <a:pPr lvl="0">
              <a:defRPr lang="ko-KR" altLang="en-US"/>
            </a:pPr>
            <a:r>
              <a:rPr lang="ko-KR" altLang="en-US" sz="2800"/>
              <a:t>자바에서는 문자 데이터 표현을 </a:t>
            </a:r>
            <a:r>
              <a:rPr lang="en-US" altLang="ko-KR" sz="2800"/>
              <a:t>uni-code </a:t>
            </a:r>
            <a:r>
              <a:rPr lang="ko-KR" altLang="en-US" sz="2800"/>
              <a:t>체계를 사용하고</a:t>
            </a:r>
            <a:r>
              <a:rPr lang="en-US" altLang="ko-KR" sz="2800"/>
              <a:t> </a:t>
            </a:r>
            <a:r>
              <a:rPr lang="ko-KR" altLang="en-US" sz="2800"/>
              <a:t>있다</a:t>
            </a:r>
            <a:r>
              <a:rPr lang="en-US" altLang="ko-KR" sz="2800"/>
              <a:t>.</a:t>
            </a:r>
          </a:p>
          <a:p>
            <a:pPr lvl="0">
              <a:defRPr lang="ko-KR" altLang="en-US"/>
            </a:pPr>
            <a:r>
              <a:rPr lang="en-US" altLang="ko-KR" sz="2800"/>
              <a:t>char </a:t>
            </a:r>
            <a:r>
              <a:rPr lang="ko-KR" altLang="en-US" sz="2800"/>
              <a:t>타입은 </a:t>
            </a:r>
            <a:r>
              <a:rPr lang="en-US" altLang="ko-KR" sz="2800"/>
              <a:t>int</a:t>
            </a:r>
            <a:r>
              <a:rPr lang="ko-KR" altLang="en-US" sz="2800"/>
              <a:t>타입과 호환가능하며</a:t>
            </a:r>
            <a:r>
              <a:rPr lang="en-US" altLang="ko-KR" sz="2800"/>
              <a:t>, int </a:t>
            </a:r>
            <a:r>
              <a:rPr lang="ko-KR" altLang="en-US" sz="2800"/>
              <a:t>타입으로 되었을 경우 해당 글자의 해당문자의 </a:t>
            </a:r>
            <a:r>
              <a:rPr lang="en-US" altLang="ko-KR" sz="2800"/>
              <a:t>uni-code</a:t>
            </a:r>
            <a:r>
              <a:rPr lang="ko-KR" altLang="en-US" sz="2800"/>
              <a:t>를 반환한다</a:t>
            </a:r>
            <a:r>
              <a:rPr lang="en-US" altLang="ko-KR" sz="2800"/>
              <a:t>.</a:t>
            </a:r>
          </a:p>
          <a:p>
            <a:pPr lvl="0">
              <a:defRPr lang="ko-KR" altLang="en-US"/>
            </a:pPr>
            <a:r>
              <a:rPr lang="ko-KR" altLang="en-US" sz="2800"/>
              <a:t>문자데이터를 표현할 때는 작은 따옴표 안에 기술한다</a:t>
            </a:r>
            <a:r>
              <a:rPr lang="en-US" altLang="ko-KR" sz="2800"/>
              <a:t>.</a:t>
            </a:r>
            <a:endParaRPr lang="ko-KR" altLang="en-US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501122" cy="49292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sz="2000" dirty="0"/>
              <a:t>package pk04_2;</a:t>
            </a:r>
          </a:p>
          <a:p>
            <a:pPr lvl="0">
              <a:defRPr lang="ko-KR" altLang="en-US"/>
            </a:pPr>
            <a:endParaRPr lang="en-US" altLang="ko-KR" sz="2000" dirty="0"/>
          </a:p>
          <a:p>
            <a:pPr lvl="0">
              <a:defRPr lang="ko-KR" altLang="en-US"/>
            </a:pPr>
            <a:r>
              <a:rPr lang="en-US" altLang="ko-KR" sz="2000" dirty="0"/>
              <a:t>public class </a:t>
            </a:r>
            <a:r>
              <a:rPr lang="en-US" altLang="ko-KR" sz="2000" dirty="0" err="1"/>
              <a:t>ChTest</a:t>
            </a:r>
            <a:r>
              <a:rPr lang="en-US" altLang="ko-KR" sz="2000" dirty="0"/>
              <a:t> {</a:t>
            </a:r>
          </a:p>
          <a:p>
            <a:pPr lvl="0">
              <a:defRPr lang="ko-KR" altLang="en-US"/>
            </a:pPr>
            <a:endParaRPr lang="en-US" altLang="ko-KR" sz="2000" dirty="0"/>
          </a:p>
          <a:p>
            <a:pPr lvl="0">
              <a:defRPr lang="ko-KR" altLang="en-US"/>
            </a:pPr>
            <a:r>
              <a:rPr lang="en-US" altLang="ko-KR" sz="2000" dirty="0"/>
              <a:t>	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lvl="0">
              <a:defRPr lang="ko-KR" altLang="en-US"/>
            </a:pPr>
            <a:r>
              <a:rPr lang="en-US" altLang="ko-KR" sz="2000" dirty="0"/>
              <a:t>		// TODO Auto-generated method stub</a:t>
            </a:r>
          </a:p>
          <a:p>
            <a:pPr lvl="0">
              <a:defRPr lang="ko-KR" altLang="en-US"/>
            </a:pPr>
            <a:r>
              <a:rPr lang="en-US" altLang="ko-KR" sz="2000" dirty="0"/>
              <a:t>		char </a:t>
            </a:r>
            <a:r>
              <a:rPr lang="en-US" altLang="ko-KR" sz="2000" dirty="0" err="1"/>
              <a:t>aVar</a:t>
            </a:r>
            <a:r>
              <a:rPr lang="en-US" altLang="ko-KR" sz="2000" dirty="0"/>
              <a:t>='A';</a:t>
            </a:r>
          </a:p>
          <a:p>
            <a:pPr lvl="0">
              <a:defRPr lang="ko-KR" altLang="en-US"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aVar</a:t>
            </a:r>
            <a:r>
              <a:rPr lang="en-US" altLang="ko-KR" sz="2000" dirty="0"/>
              <a:t>  : "  + </a:t>
            </a:r>
            <a:r>
              <a:rPr lang="en-US" altLang="ko-KR" sz="2000" dirty="0" err="1"/>
              <a:t>aVar</a:t>
            </a:r>
            <a:r>
              <a:rPr lang="en-US" altLang="ko-KR" sz="2000" dirty="0"/>
              <a:t>);</a:t>
            </a:r>
          </a:p>
          <a:p>
            <a:pPr lvl="0">
              <a:defRPr lang="ko-KR" altLang="en-US"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aVar</a:t>
            </a:r>
            <a:r>
              <a:rPr lang="en-US" altLang="ko-KR" sz="2000" dirty="0"/>
              <a:t>  : "  + 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)</a:t>
            </a:r>
            <a:r>
              <a:rPr lang="en-US" altLang="ko-KR" sz="2000" dirty="0" err="1"/>
              <a:t>aVar</a:t>
            </a:r>
            <a:r>
              <a:rPr lang="en-US" altLang="ko-KR" sz="2000" dirty="0"/>
              <a:t>);		</a:t>
            </a:r>
          </a:p>
          <a:p>
            <a:pPr lvl="0">
              <a:defRPr lang="ko-KR" altLang="en-US"/>
            </a:pPr>
            <a:endParaRPr lang="en-US" altLang="ko-KR" sz="2000" dirty="0"/>
          </a:p>
          <a:p>
            <a:pPr lvl="0">
              <a:defRPr lang="ko-KR" altLang="en-US"/>
            </a:pPr>
            <a:r>
              <a:rPr lang="en-US" altLang="ko-KR" sz="2000" dirty="0"/>
              <a:t>	}</a:t>
            </a:r>
          </a:p>
          <a:p>
            <a:pPr lvl="0">
              <a:defRPr lang="ko-KR" altLang="en-US"/>
            </a:pPr>
            <a:endParaRPr lang="en-US" altLang="ko-KR" sz="2000" dirty="0"/>
          </a:p>
          <a:p>
            <a:pPr lvl="0">
              <a:defRPr lang="ko-KR" altLang="en-US"/>
            </a:pPr>
            <a:r>
              <a:rPr lang="en-US" altLang="ko-KR" sz="2000" dirty="0"/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4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-2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1472" y="2357430"/>
            <a:ext cx="7770813" cy="37592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1428728" y="714356"/>
            <a:ext cx="6143668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>
                <a:latin typeface="HY강B"/>
                <a:ea typeface="HY강B"/>
              </a:rPr>
              <a:t>[ExJava4-2]</a:t>
            </a:r>
            <a:r>
              <a:rPr lang="ko-KR" altLang="en-US">
                <a:latin typeface="HY강B"/>
                <a:ea typeface="HY강B"/>
              </a:rPr>
              <a:t>프로젝트 내에 자바클래스를 작성하기위해 마우스 오른쪽버튼을 누르고 </a:t>
            </a:r>
            <a:r>
              <a:rPr lang="en-US" altLang="ko-KR">
                <a:latin typeface="HY강B"/>
                <a:ea typeface="HY강B"/>
              </a:rPr>
              <a:t>[New]-[Class]</a:t>
            </a:r>
            <a:r>
              <a:rPr lang="ko-KR" altLang="en-US">
                <a:latin typeface="HY강B"/>
                <a:ea typeface="HY강B"/>
              </a:rPr>
              <a:t>를 누른다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lang="ko-KR" altLang="en-US"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071538" y="3714752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00232" y="3857628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786446" y="4786322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2844" y="439491"/>
            <a:ext cx="5086366" cy="6418509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5357818" y="64291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</a:t>
            </a:r>
            <a:r>
              <a:rPr lang="en-US" altLang="ko-KR" sz="1600">
                <a:latin typeface="HY강B"/>
                <a:ea typeface="HY강B"/>
              </a:rPr>
              <a:t>package]</a:t>
            </a:r>
            <a:r>
              <a:rPr lang="ko-KR" altLang="en-US" sz="1600">
                <a:latin typeface="HY강B"/>
                <a:ea typeface="HY강B"/>
              </a:rPr>
              <a:t>에 패키지명을 입력한다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57818" y="164305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[Name]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에 클래스명을 입력한다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57818" y="385762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[public static void main(String[] args)]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항목은 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main()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메소드가 있는 클래스의 경우 반드시 체크해야한다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7818" y="485776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[inherited abstract methods]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는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상속의 관계</a:t>
            </a:r>
            <a:r>
              <a:rPr lang="ko-KR" altLang="en-US" sz="1600">
                <a:latin typeface="HY강B"/>
                <a:ea typeface="HY강B"/>
              </a:rPr>
              <a:t>가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존재할 때 체크하는 곳이다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</a:p>
          <a:p>
            <a:pPr lvl="0">
              <a:defRPr lang="ko-KR" altLang="en-US"/>
            </a:pPr>
            <a:r>
              <a:rPr lang="ko-KR" altLang="en-US" sz="1600">
                <a:latin typeface="HY강B"/>
                <a:ea typeface="HY강B"/>
              </a:rPr>
              <a:t>기본적으로 체크되어 있다</a:t>
            </a:r>
            <a:r>
              <a:rPr lang="en-US" altLang="ko-KR" sz="1600"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85852" y="1643050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85852" y="2357430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85852" y="4786322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85852" y="5214950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428992" y="6429396"/>
            <a:ext cx="85725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57818" y="6072206"/>
            <a:ext cx="3571900" cy="50006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[Finish]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버튼을 누른다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4348" y="1785926"/>
            <a:ext cx="6962775" cy="4219575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00034" y="571480"/>
            <a:ext cx="4429156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lang="en-US" altLang="ko-KR">
                <a:latin typeface="HY강B"/>
                <a:ea typeface="HY강B"/>
              </a:rPr>
              <a:t>Eclipse </a:t>
            </a:r>
            <a:r>
              <a:rPr lang="ko-KR" altLang="en-US">
                <a:latin typeface="HY강B"/>
                <a:ea typeface="HY강B"/>
              </a:rPr>
              <a:t>창에서 다음과 같이 입력한다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571604" y="3857628"/>
            <a:ext cx="5214974" cy="785818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8596" y="2357430"/>
            <a:ext cx="8520113" cy="33020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857224" y="928670"/>
            <a:ext cx="4500594" cy="642942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아래 그림과 같이 차례대로 누른다</a:t>
            </a:r>
            <a:r>
              <a:rPr kumimoji="0" lang="en-US" altLang="ko-KR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0166" y="2571744"/>
            <a:ext cx="714380" cy="357190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928794" y="3857628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929322" y="3857628"/>
            <a:ext cx="2714644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8596" y="928670"/>
            <a:ext cx="6591300" cy="546735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286380" y="1714488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결과값들이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00034" y="5072074"/>
            <a:ext cx="4714908" cy="714380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442913"/>
            <a:ext cx="8643998" cy="700071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/>
              <a:t>3. boolean </a:t>
            </a:r>
            <a:r>
              <a:rPr lang="ko-KR" altLang="en-US"/>
              <a:t>타입</a:t>
            </a:r>
            <a:endParaRPr lang="ko-KR" altLang="en-US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자바에서는 논리의 참</a:t>
            </a:r>
            <a:r>
              <a:rPr lang="en-US" altLang="ko-KR"/>
              <a:t>(true), </a:t>
            </a:r>
            <a:r>
              <a:rPr lang="ko-KR" altLang="en-US"/>
              <a:t>거짓</a:t>
            </a:r>
            <a:r>
              <a:rPr lang="en-US" altLang="ko-KR"/>
              <a:t>(false)</a:t>
            </a:r>
            <a:r>
              <a:rPr lang="ko-KR" altLang="en-US"/>
              <a:t>을 나타내는 </a:t>
            </a:r>
            <a:r>
              <a:rPr lang="en-US" altLang="ko-KR"/>
              <a:t>boolean</a:t>
            </a:r>
            <a:r>
              <a:rPr lang="ko-KR" altLang="en-US"/>
              <a:t>타입을 데이터 타입으로 정의하고 있다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r>
              <a:rPr lang="en-US" altLang="ko-KR"/>
              <a:t>boolean</a:t>
            </a:r>
            <a:r>
              <a:rPr lang="ko-KR" altLang="en-US"/>
              <a:t>타입은 다른 타입으로 형변환을 할 수 없으며</a:t>
            </a:r>
            <a:r>
              <a:rPr lang="en-US" altLang="ko-KR"/>
              <a:t>, true </a:t>
            </a:r>
            <a:r>
              <a:rPr lang="ko-KR" altLang="en-US"/>
              <a:t>또는</a:t>
            </a:r>
            <a:r>
              <a:rPr lang="en-US" altLang="ko-KR"/>
              <a:t> false</a:t>
            </a:r>
            <a:r>
              <a:rPr lang="ko-KR" altLang="en-US"/>
              <a:t>를 대입하여 저장한다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r>
              <a:rPr lang="en-US" altLang="ko-KR"/>
              <a:t>boolean</a:t>
            </a:r>
            <a:r>
              <a:rPr lang="ko-KR" altLang="en-US"/>
              <a:t>타입은 관계연산자의 결과값으로 나타날 수 있으며</a:t>
            </a:r>
            <a:r>
              <a:rPr lang="en-US" altLang="ko-KR"/>
              <a:t>, </a:t>
            </a:r>
            <a:r>
              <a:rPr lang="ko-KR" altLang="en-US"/>
              <a:t>제어문의 분기를 결정하는 중요요소로 동작한다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501122" cy="49292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/>
              <a:t>package pk04_3;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2000"/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/>
              <a:t>public class BoolTest {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2000"/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/>
              <a:t>	public static void main(String[] args) {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/>
              <a:t>		// TODO Auto-generated method stub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/>
              <a:t>		boolean aVar=true;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/>
              <a:t>		System.out.println(aVar);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/>
              <a:t>	}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/>
              <a:t>}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200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4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-3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4400"/>
              <a:t>4</a:t>
            </a:r>
            <a:r>
              <a:rPr lang="ko-KR" altLang="en-US" sz="4400"/>
              <a:t>장</a:t>
            </a:r>
            <a:r>
              <a:rPr lang="en-US" altLang="ko-KR" sz="4400"/>
              <a:t>. </a:t>
            </a:r>
            <a:r>
              <a:rPr lang="ko-KR" altLang="en-US" sz="4400"/>
              <a:t>자바의 데이터 타입</a:t>
            </a:r>
            <a:r>
              <a:rPr lang="en-US" altLang="ko-KR" sz="4400"/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4348" y="2071678"/>
            <a:ext cx="7542213" cy="43053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1428728" y="714356"/>
            <a:ext cx="6143668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>
                <a:latin typeface="HY강B"/>
                <a:ea typeface="HY강B"/>
              </a:rPr>
              <a:t>[ExJava4-3]</a:t>
            </a:r>
            <a:r>
              <a:rPr lang="ko-KR" altLang="en-US">
                <a:latin typeface="HY강B"/>
                <a:ea typeface="HY강B"/>
              </a:rPr>
              <a:t>프로젝트 내에 자바클래스를 작성하기위해 마우스 오른쪽버튼을 누르고 </a:t>
            </a:r>
            <a:r>
              <a:rPr lang="en-US" altLang="ko-KR">
                <a:latin typeface="HY강B"/>
                <a:ea typeface="HY강B"/>
              </a:rPr>
              <a:t>[New]-[Class]</a:t>
            </a:r>
            <a:r>
              <a:rPr lang="ko-KR" altLang="en-US">
                <a:latin typeface="HY강B"/>
                <a:ea typeface="HY강B"/>
              </a:rPr>
              <a:t>를 누른다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lang="ko-KR" altLang="en-US"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071538" y="3429000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00232" y="3500438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786446" y="4500570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138" y="557312"/>
            <a:ext cx="5372118" cy="6157836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5357818" y="64291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</a:t>
            </a:r>
            <a:r>
              <a:rPr lang="en-US" altLang="ko-KR" sz="1600">
                <a:latin typeface="HY강B"/>
                <a:ea typeface="HY강B"/>
              </a:rPr>
              <a:t>package]</a:t>
            </a:r>
            <a:r>
              <a:rPr lang="ko-KR" altLang="en-US" sz="1600">
                <a:latin typeface="HY강B"/>
                <a:ea typeface="HY강B"/>
              </a:rPr>
              <a:t>에 패키지명을 입력한다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57818" y="164305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[Name]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에 클래스명을 입력한다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57818" y="385762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[public static void main(String[] args)]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항목은 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main()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메소드가 있는 클래스의 경우 반드시 체크해야한다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7818" y="485776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[inherited abstract methods]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는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상속의 관계</a:t>
            </a:r>
            <a:r>
              <a:rPr lang="ko-KR" altLang="en-US" sz="1600">
                <a:latin typeface="HY강B"/>
                <a:ea typeface="HY강B"/>
              </a:rPr>
              <a:t>가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존재할 때 체크하는 곳이다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</a:p>
          <a:p>
            <a:pPr lvl="0">
              <a:defRPr lang="ko-KR" altLang="en-US"/>
            </a:pPr>
            <a:r>
              <a:rPr lang="ko-KR" altLang="en-US" sz="1600">
                <a:latin typeface="HY강B"/>
                <a:ea typeface="HY강B"/>
              </a:rPr>
              <a:t>기본적으로 체크되어 있다</a:t>
            </a:r>
            <a:r>
              <a:rPr lang="en-US" altLang="ko-KR" sz="1600"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85852" y="1857364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85852" y="2571744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85852" y="4572008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85852" y="5000636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500430" y="6286520"/>
            <a:ext cx="85725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57818" y="6072206"/>
            <a:ext cx="3571900" cy="50006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[Finish]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버튼을 누른다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57224" y="1928802"/>
            <a:ext cx="6953250" cy="440055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00034" y="571480"/>
            <a:ext cx="4429156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lang="en-US" altLang="ko-KR">
                <a:latin typeface="HY강B"/>
                <a:ea typeface="HY강B"/>
              </a:rPr>
              <a:t>Eclipse </a:t>
            </a:r>
            <a:r>
              <a:rPr lang="ko-KR" altLang="en-US">
                <a:latin typeface="HY강B"/>
                <a:ea typeface="HY강B"/>
              </a:rPr>
              <a:t>창에서 다음과 같이 입력한다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571604" y="3857628"/>
            <a:ext cx="5214974" cy="785818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8596" y="2357430"/>
            <a:ext cx="8520113" cy="33020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857224" y="928670"/>
            <a:ext cx="4500594" cy="642942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아래 그림과 같이 차례대로 누른다</a:t>
            </a:r>
            <a:r>
              <a:rPr kumimoji="0" lang="en-US" altLang="ko-KR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0166" y="2571744"/>
            <a:ext cx="714380" cy="357190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928794" y="3857628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929322" y="3857628"/>
            <a:ext cx="2714644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4282" y="500042"/>
            <a:ext cx="6902473" cy="6046905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286380" y="1714488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결과값들이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42844" y="4929198"/>
            <a:ext cx="1143008" cy="714380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442913"/>
            <a:ext cx="8643998" cy="700071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/>
              <a:t>4. reference </a:t>
            </a:r>
            <a:r>
              <a:rPr lang="ko-KR" altLang="en-US"/>
              <a:t>데이터 타입</a:t>
            </a:r>
            <a:endParaRPr lang="ko-KR" altLang="en-US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357298"/>
            <a:ext cx="8858280" cy="495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2800"/>
              <a:t>자바의 </a:t>
            </a:r>
            <a:r>
              <a:rPr lang="en-US" altLang="ko-KR" sz="2800"/>
              <a:t>reference </a:t>
            </a:r>
            <a:r>
              <a:rPr lang="ko-KR" altLang="en-US" sz="2800"/>
              <a:t>데이터 타입 객체의 주소를 저장하는 타입이다</a:t>
            </a:r>
            <a:r>
              <a:rPr lang="en-US" altLang="ko-KR" sz="2800"/>
              <a:t>. C</a:t>
            </a:r>
            <a:r>
              <a:rPr lang="ko-KR" altLang="en-US" sz="2800"/>
              <a:t>언어의 포인터 개념이라고 할 수 있다</a:t>
            </a:r>
            <a:r>
              <a:rPr lang="en-US" altLang="ko-KR" sz="2800"/>
              <a:t>.</a:t>
            </a:r>
          </a:p>
          <a:p>
            <a:pPr lvl="0">
              <a:defRPr lang="ko-KR" altLang="en-US"/>
            </a:pPr>
            <a:r>
              <a:rPr lang="ko-KR" altLang="en-US" sz="2800"/>
              <a:t>자바의 </a:t>
            </a:r>
            <a:r>
              <a:rPr lang="en-US" altLang="ko-KR" sz="2800"/>
              <a:t>reference </a:t>
            </a:r>
            <a:r>
              <a:rPr lang="ko-KR" altLang="en-US" sz="2800"/>
              <a:t>데이터타입은 앞에서 설명한 기본 데이터 타입</a:t>
            </a:r>
            <a:r>
              <a:rPr lang="en-US" altLang="ko-KR" sz="2800"/>
              <a:t>(byte,short,int,long,float,double,char, boolean) </a:t>
            </a:r>
            <a:r>
              <a:rPr lang="ko-KR" altLang="en-US" sz="2800"/>
              <a:t>이외의 타입으로 선언된 경우의 타입을 의미한다</a:t>
            </a:r>
            <a:r>
              <a:rPr lang="en-US" altLang="ko-KR" sz="2800"/>
              <a:t>. </a:t>
            </a:r>
            <a:r>
              <a:rPr lang="ko-KR" altLang="en-US" sz="2800"/>
              <a:t>즉</a:t>
            </a:r>
            <a:r>
              <a:rPr lang="en-US" altLang="ko-KR" sz="2800"/>
              <a:t>, reference </a:t>
            </a:r>
            <a:r>
              <a:rPr lang="ko-KR" altLang="en-US" sz="2800"/>
              <a:t>데이터타입은 객체타입을 의미한다</a:t>
            </a:r>
            <a:r>
              <a:rPr lang="en-US" altLang="ko-KR" sz="2800"/>
              <a:t>.</a:t>
            </a:r>
          </a:p>
          <a:p>
            <a:pPr lvl="0">
              <a:defRPr lang="ko-KR" altLang="en-US"/>
            </a:pPr>
            <a:r>
              <a:rPr lang="ko-KR" altLang="en-US" sz="2800"/>
              <a:t>기본 데이터 타입들은 선언하면 메모리 할당이 즉시 일어나지만 객체타입은 키워드 </a:t>
            </a:r>
            <a:r>
              <a:rPr lang="en-US" altLang="ko-KR" sz="2800"/>
              <a:t>new</a:t>
            </a:r>
            <a:r>
              <a:rPr lang="ko-KR" altLang="en-US" sz="2800"/>
              <a:t>를 사용해 메모리 할당을 받을 수 있다</a:t>
            </a:r>
            <a:r>
              <a:rPr lang="en-US" altLang="ko-KR" sz="2800"/>
              <a:t>.</a:t>
            </a:r>
          </a:p>
          <a:p>
            <a:pPr lvl="0">
              <a:defRPr lang="ko-KR" altLang="en-US"/>
            </a:pPr>
            <a:r>
              <a:rPr lang="ko-KR" altLang="en-US" sz="2800"/>
              <a:t>객체의 삭제는 객체가 더 이상 사용되지 않을 때 자바의 </a:t>
            </a:r>
            <a:r>
              <a:rPr lang="en-US" altLang="ko-KR" sz="2800"/>
              <a:t>Garbage Collector</a:t>
            </a:r>
            <a:r>
              <a:rPr lang="ko-KR" altLang="en-US" sz="2800"/>
              <a:t>에 의해 자동적으로 제거된다</a:t>
            </a:r>
            <a:r>
              <a:rPr lang="en-US" altLang="ko-KR" sz="2800"/>
              <a:t>.</a:t>
            </a:r>
            <a:endParaRPr lang="ko-KR" altLang="en-US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자바의 </a:t>
            </a:r>
            <a:r>
              <a:rPr lang="en-US" altLang="ko-KR"/>
              <a:t>reference </a:t>
            </a:r>
            <a:r>
              <a:rPr lang="ko-KR" altLang="en-US"/>
              <a:t>데이터타입으로 문자열변수가 있다</a:t>
            </a:r>
            <a:r>
              <a:rPr lang="en-US" altLang="ko-KR"/>
              <a:t>.</a:t>
            </a:r>
            <a:r>
              <a:rPr lang="ko-KR" altLang="en-US"/>
              <a:t>  </a:t>
            </a:r>
          </a:p>
          <a:p>
            <a:pPr lvl="0">
              <a:defRPr lang="ko-KR" altLang="en-US"/>
            </a:pPr>
            <a:r>
              <a:rPr lang="ko-KR" altLang="en-US"/>
              <a:t>자바의 문자열은 </a:t>
            </a:r>
            <a:r>
              <a:rPr lang="en-US" altLang="ko-KR"/>
              <a:t>String </a:t>
            </a:r>
            <a:r>
              <a:rPr lang="ko-KR" altLang="en-US"/>
              <a:t>클래스를 이용해 저장 가능한데</a:t>
            </a:r>
            <a:r>
              <a:rPr lang="en-US" altLang="ko-KR"/>
              <a:t>, String </a:t>
            </a:r>
            <a:r>
              <a:rPr lang="ko-KR" altLang="en-US"/>
              <a:t>클래스를 사용해 변수를 선언하면 </a:t>
            </a:r>
            <a:r>
              <a:rPr lang="en-US" altLang="ko-KR"/>
              <a:t>String </a:t>
            </a:r>
            <a:r>
              <a:rPr lang="ko-KR" altLang="en-US"/>
              <a:t>객체가 생성되나 </a:t>
            </a:r>
            <a:r>
              <a:rPr lang="en-US" altLang="ko-KR"/>
              <a:t>String </a:t>
            </a:r>
            <a:r>
              <a:rPr lang="ko-KR" altLang="en-US"/>
              <a:t>객체는 </a:t>
            </a:r>
            <a:r>
              <a:rPr lang="en-US" altLang="ko-KR"/>
              <a:t>new</a:t>
            </a:r>
            <a:r>
              <a:rPr lang="ko-KR" altLang="en-US"/>
              <a:t>를 이용하지 않고도 메모리 할당을 받을 수 있는 구조로 되어 있다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선언과 사용은 변수처럼하고 처리는 객체처리방식을 따른다고 할 수 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501122" cy="49292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sz="2000" dirty="0"/>
              <a:t>package pk04_4;</a:t>
            </a:r>
          </a:p>
          <a:p>
            <a:pPr lvl="0">
              <a:defRPr lang="ko-KR" altLang="en-US"/>
            </a:pPr>
            <a:endParaRPr lang="en-US" altLang="ko-KR" sz="2000" dirty="0"/>
          </a:p>
          <a:p>
            <a:pPr lvl="0">
              <a:defRPr lang="ko-KR" altLang="en-US"/>
            </a:pPr>
            <a:r>
              <a:rPr lang="en-US" altLang="ko-KR" sz="2000" dirty="0"/>
              <a:t>public class </a:t>
            </a:r>
            <a:r>
              <a:rPr lang="en-US" altLang="ko-KR" sz="2000" dirty="0" err="1"/>
              <a:t>StringTest</a:t>
            </a:r>
            <a:r>
              <a:rPr lang="en-US" altLang="ko-KR" sz="2000" dirty="0"/>
              <a:t> {</a:t>
            </a:r>
          </a:p>
          <a:p>
            <a:pPr lvl="0">
              <a:defRPr lang="ko-KR" altLang="en-US"/>
            </a:pPr>
            <a:endParaRPr lang="en-US" altLang="ko-KR" sz="2000" dirty="0"/>
          </a:p>
          <a:p>
            <a:pPr lvl="0">
              <a:defRPr lang="ko-KR" altLang="en-US"/>
            </a:pPr>
            <a:r>
              <a:rPr lang="en-US" altLang="ko-KR" sz="2000" dirty="0"/>
              <a:t>	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lvl="0">
              <a:defRPr lang="ko-KR" altLang="en-US"/>
            </a:pPr>
            <a:r>
              <a:rPr lang="en-US" altLang="ko-KR" sz="2000" dirty="0"/>
              <a:t>		// TODO Auto-generated method stub</a:t>
            </a:r>
          </a:p>
          <a:p>
            <a:pPr lvl="0">
              <a:defRPr lang="ko-KR" altLang="en-US"/>
            </a:pPr>
            <a:r>
              <a:rPr lang="en-US" altLang="ko-KR" sz="2000" dirty="0"/>
              <a:t>		String str1="Hello Java";</a:t>
            </a:r>
          </a:p>
          <a:p>
            <a:pPr lvl="0">
              <a:defRPr lang="ko-KR" altLang="en-US"/>
            </a:pPr>
            <a:r>
              <a:rPr lang="en-US" altLang="ko-KR" sz="2000" dirty="0"/>
              <a:t>		String str2="Welcome to Java";</a:t>
            </a:r>
          </a:p>
          <a:p>
            <a:pPr lvl="0">
              <a:defRPr lang="ko-KR" altLang="en-US"/>
            </a:pPr>
            <a:r>
              <a:rPr lang="en-US" altLang="ko-KR" sz="2000" dirty="0"/>
              <a:t>		</a:t>
            </a:r>
          </a:p>
          <a:p>
            <a:pPr lvl="0">
              <a:defRPr lang="ko-KR" altLang="en-US"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("str1 -&gt; " +str1);</a:t>
            </a:r>
          </a:p>
          <a:p>
            <a:pPr lvl="0">
              <a:defRPr lang="ko-KR" altLang="en-US"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("str2 -&gt; " +str2);</a:t>
            </a:r>
          </a:p>
          <a:p>
            <a:pPr lvl="0">
              <a:defRPr lang="ko-KR" altLang="en-US"/>
            </a:pPr>
            <a:r>
              <a:rPr lang="en-US" altLang="ko-KR" sz="2000" dirty="0"/>
              <a:t>	}</a:t>
            </a:r>
          </a:p>
          <a:p>
            <a:pPr lvl="0">
              <a:defRPr lang="ko-KR" altLang="en-US"/>
            </a:pPr>
            <a:endParaRPr lang="en-US" altLang="ko-KR" sz="2000" dirty="0"/>
          </a:p>
          <a:p>
            <a:pPr lvl="0">
              <a:defRPr lang="ko-KR" altLang="en-US"/>
            </a:pPr>
            <a:r>
              <a:rPr lang="en-US" altLang="ko-KR" sz="2000" dirty="0"/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4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-4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4348" y="2071678"/>
            <a:ext cx="7542213" cy="43053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1428728" y="714356"/>
            <a:ext cx="6143668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>
                <a:latin typeface="HY강B"/>
                <a:ea typeface="HY강B"/>
              </a:rPr>
              <a:t>[ExJava4-4]</a:t>
            </a:r>
            <a:r>
              <a:rPr lang="ko-KR" altLang="en-US">
                <a:latin typeface="HY강B"/>
                <a:ea typeface="HY강B"/>
              </a:rPr>
              <a:t>프로젝트 내에 자바클래스를 작성하기위해 마우스 오른쪽버튼을 누르고 </a:t>
            </a:r>
            <a:r>
              <a:rPr lang="en-US" altLang="ko-KR">
                <a:latin typeface="HY강B"/>
                <a:ea typeface="HY강B"/>
              </a:rPr>
              <a:t>[New]-[Class]</a:t>
            </a:r>
            <a:r>
              <a:rPr lang="ko-KR" altLang="en-US">
                <a:latin typeface="HY강B"/>
                <a:ea typeface="HY강B"/>
              </a:rPr>
              <a:t>를 누른다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lang="ko-KR" altLang="en-US"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071538" y="3429000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00232" y="3500438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786446" y="4500570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2844" y="642918"/>
            <a:ext cx="5157804" cy="5912177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5357818" y="64291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</a:t>
            </a:r>
            <a:r>
              <a:rPr lang="en-US" altLang="ko-KR" sz="1600">
                <a:latin typeface="HY강B"/>
                <a:ea typeface="HY강B"/>
              </a:rPr>
              <a:t>package]</a:t>
            </a:r>
            <a:r>
              <a:rPr lang="ko-KR" altLang="en-US" sz="1600">
                <a:latin typeface="HY강B"/>
                <a:ea typeface="HY강B"/>
              </a:rPr>
              <a:t>에 패키지명을 입력한다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57818" y="164305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[Name]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에 클래스명을 입력한다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57818" y="385762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[public static void main(String[] args)]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항목은 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main()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메소드가 있는 클래스의 경우 반드시 체크해야한다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7818" y="485776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[inherited abstract methods]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는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상속의 관계</a:t>
            </a:r>
            <a:r>
              <a:rPr lang="ko-KR" altLang="en-US" sz="1600">
                <a:latin typeface="HY강B"/>
                <a:ea typeface="HY강B"/>
              </a:rPr>
              <a:t>가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존재할 때 체크하는 곳이다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</a:p>
          <a:p>
            <a:pPr lvl="0">
              <a:defRPr lang="ko-KR" altLang="en-US"/>
            </a:pPr>
            <a:r>
              <a:rPr lang="ko-KR" altLang="en-US" sz="1600">
                <a:latin typeface="HY강B"/>
                <a:ea typeface="HY강B"/>
              </a:rPr>
              <a:t>기본적으로 체크되어 있다</a:t>
            </a:r>
            <a:r>
              <a:rPr lang="en-US" altLang="ko-KR" sz="1600"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85852" y="1857364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85852" y="2571744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85852" y="4429132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85852" y="4857760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428992" y="6143644"/>
            <a:ext cx="85725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57818" y="6072206"/>
            <a:ext cx="3571900" cy="50006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[Finish]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버튼을 누른다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4800"/>
              <a:t>목  차</a:t>
            </a:r>
          </a:p>
        </p:txBody>
      </p:sp>
      <p:sp>
        <p:nvSpPr>
          <p:cNvPr id="61" name="Line 2"/>
          <p:cNvSpPr>
            <a:spLocks noChangeShapeType="1"/>
          </p:cNvSpPr>
          <p:nvPr/>
        </p:nvSpPr>
        <p:spPr>
          <a:xfrm>
            <a:off x="2336800" y="3355974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2" name="Line 3"/>
          <p:cNvSpPr>
            <a:spLocks noChangeShapeType="1"/>
          </p:cNvSpPr>
          <p:nvPr/>
        </p:nvSpPr>
        <p:spPr>
          <a:xfrm>
            <a:off x="2360613" y="5159375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3" name="그룹 58"/>
          <p:cNvGrpSpPr/>
          <p:nvPr/>
        </p:nvGrpSpPr>
        <p:grpSpPr>
          <a:xfrm>
            <a:off x="2120900" y="2813050"/>
            <a:ext cx="609600" cy="609600"/>
            <a:chOff x="2120900" y="2762250"/>
            <a:chExt cx="609600" cy="609600"/>
          </a:xfrm>
        </p:grpSpPr>
        <p:grpSp>
          <p:nvGrpSpPr>
            <p:cNvPr id="64" name="Group 5"/>
            <p:cNvGrpSpPr/>
            <p:nvPr/>
          </p:nvGrpSpPr>
          <p:grpSpPr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6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5" name="Text Box 15"/>
            <p:cNvSpPr txBox="1">
              <a:spLocks noChangeArrowheads="1"/>
            </p:cNvSpPr>
            <p:nvPr/>
          </p:nvSpPr>
          <p:spPr bwMode="gray">
            <a:xfrm>
              <a:off x="2249488" y="2827338"/>
              <a:ext cx="356552" cy="444182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2</a:t>
              </a:r>
            </a:p>
          </p:txBody>
        </p:sp>
      </p:grpSp>
      <p:grpSp>
        <p:nvGrpSpPr>
          <p:cNvPr id="75" name="그룹 59"/>
          <p:cNvGrpSpPr/>
          <p:nvPr/>
        </p:nvGrpSpPr>
        <p:grpSpPr>
          <a:xfrm>
            <a:off x="2120900" y="4591050"/>
            <a:ext cx="609600" cy="609600"/>
            <a:chOff x="2133600" y="4591050"/>
            <a:chExt cx="609600" cy="609600"/>
          </a:xfrm>
        </p:grpSpPr>
        <p:grpSp>
          <p:nvGrpSpPr>
            <p:cNvPr id="76" name="Group 16"/>
            <p:cNvGrpSpPr/>
            <p:nvPr/>
          </p:nvGrpSpPr>
          <p:grpSpPr>
            <a:xfrm>
              <a:off x="2133600" y="4591050"/>
              <a:ext cx="609600" cy="609600"/>
              <a:chOff x="816" y="1872"/>
              <a:chExt cx="384" cy="384"/>
            </a:xfrm>
          </p:grpSpPr>
          <p:sp>
            <p:nvSpPr>
              <p:cNvPr id="78" name="Oval 1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9" name="Oval 18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80" name="Oval 19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81" name="Oval 20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Oval 21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Oval 22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84" name="Oval 23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85" name="Oval 24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86" name="Oval 25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77" name="Text Box 26"/>
            <p:cNvSpPr txBox="1">
              <a:spLocks noChangeArrowheads="1"/>
            </p:cNvSpPr>
            <p:nvPr/>
          </p:nvSpPr>
          <p:spPr bwMode="gray">
            <a:xfrm>
              <a:off x="2255838" y="4640263"/>
              <a:ext cx="362902" cy="444182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4</a:t>
              </a:r>
            </a:p>
          </p:txBody>
        </p:sp>
      </p:grpSp>
      <p:sp>
        <p:nvSpPr>
          <p:cNvPr id="87" name="Line 27"/>
          <p:cNvSpPr>
            <a:spLocks noChangeShapeType="1"/>
          </p:cNvSpPr>
          <p:nvPr/>
        </p:nvSpPr>
        <p:spPr>
          <a:xfrm>
            <a:off x="2360613" y="2498718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>
          <a:xfrm>
            <a:off x="2811483" y="1905000"/>
            <a:ext cx="4608512" cy="56959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자동형변환</a:t>
            </a:r>
            <a:r>
              <a:rPr lang="en-US" altLang="ko-KR" sz="3200" b="1">
                <a:latin typeface="HY강B"/>
                <a:ea typeface="HY강B"/>
              </a:rPr>
              <a:t>(promotion)</a:t>
            </a:r>
          </a:p>
        </p:txBody>
      </p:sp>
      <p:grpSp>
        <p:nvGrpSpPr>
          <p:cNvPr id="89" name="Group 29"/>
          <p:cNvGrpSpPr/>
          <p:nvPr/>
        </p:nvGrpSpPr>
        <p:grpSpPr>
          <a:xfrm>
            <a:off x="2120900" y="1924050"/>
            <a:ext cx="609600" cy="609600"/>
            <a:chOff x="1248" y="1200"/>
            <a:chExt cx="384" cy="384"/>
          </a:xfrm>
        </p:grpSpPr>
        <p:grpSp>
          <p:nvGrpSpPr>
            <p:cNvPr id="90" name="Group 30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gray">
              <a:xfrm>
                <a:off x="2091" y="948"/>
                <a:ext cx="217" cy="280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91" name="Text Box 41"/>
            <p:cNvSpPr txBox="1">
              <a:spLocks noChangeArrowheads="1"/>
            </p:cNvSpPr>
            <p:nvPr/>
          </p:nvSpPr>
          <p:spPr bwMode="gray">
            <a:xfrm>
              <a:off x="1323" y="1236"/>
              <a:ext cx="228" cy="28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1</a:t>
              </a:r>
            </a:p>
          </p:txBody>
        </p:sp>
      </p:grpSp>
      <p:sp>
        <p:nvSpPr>
          <p:cNvPr id="102" name="Line 42"/>
          <p:cNvSpPr>
            <a:spLocks noChangeShapeType="1"/>
          </p:cNvSpPr>
          <p:nvPr/>
        </p:nvSpPr>
        <p:spPr>
          <a:xfrm>
            <a:off x="2360613" y="4244975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103" name="Group 43"/>
          <p:cNvGrpSpPr/>
          <p:nvPr/>
        </p:nvGrpSpPr>
        <p:grpSpPr>
          <a:xfrm>
            <a:off x="2120900" y="3702050"/>
            <a:ext cx="609600" cy="609600"/>
            <a:chOff x="1248" y="1200"/>
            <a:chExt cx="384" cy="384"/>
          </a:xfrm>
        </p:grpSpPr>
        <p:grpSp>
          <p:nvGrpSpPr>
            <p:cNvPr id="104" name="Group 44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gray">
              <a:xfrm>
                <a:off x="2091" y="948"/>
                <a:ext cx="217" cy="288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107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8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9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0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1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2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3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4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5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1324" y="1236"/>
              <a:ext cx="228" cy="288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3</a:t>
              </a:r>
            </a:p>
          </p:txBody>
        </p:sp>
      </p:grpSp>
      <p:sp>
        <p:nvSpPr>
          <p:cNvPr id="116" name="Text Box 56"/>
          <p:cNvSpPr txBox="1">
            <a:spLocks noChangeArrowheads="1"/>
          </p:cNvSpPr>
          <p:nvPr/>
        </p:nvSpPr>
        <p:spPr>
          <a:xfrm>
            <a:off x="2821008" y="2819400"/>
            <a:ext cx="4679950" cy="56959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문자데이타 타입(</a:t>
            </a:r>
            <a:r>
              <a:rPr lang="en-US" altLang="ko-KR" sz="3200" b="1">
                <a:latin typeface="HY강B"/>
                <a:ea typeface="HY강B"/>
              </a:rPr>
              <a:t>Char)</a:t>
            </a:r>
          </a:p>
        </p:txBody>
      </p:sp>
      <p:sp>
        <p:nvSpPr>
          <p:cNvPr id="117" name="Text Box 57"/>
          <p:cNvSpPr txBox="1">
            <a:spLocks noChangeArrowheads="1"/>
          </p:cNvSpPr>
          <p:nvPr/>
        </p:nvSpPr>
        <p:spPr>
          <a:xfrm>
            <a:off x="2811483" y="3733800"/>
            <a:ext cx="4608512" cy="56959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boolean </a:t>
            </a:r>
            <a:r>
              <a:rPr lang="ko-KR" altLang="en-US" sz="3200" b="1">
                <a:latin typeface="HY강B"/>
                <a:ea typeface="HY강B"/>
              </a:rPr>
              <a:t>데이터 타입</a:t>
            </a:r>
            <a:endParaRPr lang="en-US" altLang="ko-KR" sz="3200" b="1">
              <a:latin typeface="HY강B"/>
              <a:ea typeface="HY강B"/>
            </a:endParaRPr>
          </a:p>
        </p:txBody>
      </p:sp>
      <p:sp>
        <p:nvSpPr>
          <p:cNvPr id="118" name="Text Box 58"/>
          <p:cNvSpPr txBox="1">
            <a:spLocks noChangeArrowheads="1"/>
          </p:cNvSpPr>
          <p:nvPr/>
        </p:nvSpPr>
        <p:spPr>
          <a:xfrm>
            <a:off x="2821008" y="4648200"/>
            <a:ext cx="4608512" cy="56959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reference </a:t>
            </a:r>
            <a:r>
              <a:rPr lang="ko-KR" altLang="en-US" sz="3200" b="1">
                <a:latin typeface="HY강B"/>
                <a:ea typeface="HY강B"/>
              </a:rPr>
              <a:t>데이터 타입</a:t>
            </a:r>
            <a:endParaRPr lang="en-US" altLang="ko-KR" sz="3200" b="1">
              <a:latin typeface="HY강B"/>
              <a:ea typeface="HY강B"/>
            </a:endParaRPr>
          </a:p>
        </p:txBody>
      </p:sp>
      <p:sp>
        <p:nvSpPr>
          <p:cNvPr id="68613" name="Line 3"/>
          <p:cNvSpPr>
            <a:spLocks noChangeShapeType="1"/>
          </p:cNvSpPr>
          <p:nvPr/>
        </p:nvSpPr>
        <p:spPr>
          <a:xfrm>
            <a:off x="2375273" y="5927576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8614" name="그룹 59"/>
          <p:cNvGrpSpPr/>
          <p:nvPr/>
        </p:nvGrpSpPr>
        <p:grpSpPr>
          <a:xfrm>
            <a:off x="2135560" y="5359251"/>
            <a:ext cx="609600" cy="609600"/>
            <a:chOff x="2133600" y="4591050"/>
            <a:chExt cx="609600" cy="609600"/>
          </a:xfrm>
        </p:grpSpPr>
        <p:grpSp>
          <p:nvGrpSpPr>
            <p:cNvPr id="68615" name="Group 16"/>
            <p:cNvGrpSpPr/>
            <p:nvPr/>
          </p:nvGrpSpPr>
          <p:grpSpPr>
            <a:xfrm>
              <a:off x="2133600" y="4591050"/>
              <a:ext cx="609600" cy="609600"/>
              <a:chOff x="816" y="1872"/>
              <a:chExt cx="384" cy="384"/>
            </a:xfrm>
          </p:grpSpPr>
          <p:sp>
            <p:nvSpPr>
              <p:cNvPr id="68616" name="Oval 1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17" name="Oval 18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18" name="Oval 19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19" name="Oval 20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0" name="Oval 21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1" name="Oval 22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2" name="Oval 23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3" name="Oval 24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4" name="Oval 25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8625" name="Text Box 26"/>
            <p:cNvSpPr txBox="1">
              <a:spLocks noChangeArrowheads="1"/>
            </p:cNvSpPr>
            <p:nvPr/>
          </p:nvSpPr>
          <p:spPr bwMode="gray">
            <a:xfrm>
              <a:off x="2255838" y="4640263"/>
              <a:ext cx="362902" cy="452656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ko-KR" altLang="en-US" sz="2400" b="1">
                  <a:solidFill>
                    <a:srgbClr val="000000"/>
                  </a:solidFill>
                  <a:latin typeface="굴림"/>
                  <a:ea typeface="굴림"/>
                </a:rPr>
                <a:t>5</a:t>
              </a:r>
            </a:p>
          </p:txBody>
        </p:sp>
      </p:grpSp>
      <p:sp>
        <p:nvSpPr>
          <p:cNvPr id="68627" name="Text Box 58"/>
          <p:cNvSpPr txBox="1">
            <a:spLocks noChangeArrowheads="1"/>
          </p:cNvSpPr>
          <p:nvPr/>
        </p:nvSpPr>
        <p:spPr>
          <a:xfrm>
            <a:off x="2835668" y="5416401"/>
            <a:ext cx="4608512" cy="577111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키보드로 입력받아 출력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88" grpId="1"/>
      <p:bldP spid="116" grpId="2"/>
      <p:bldP spid="117" grpId="3"/>
      <p:bldP spid="118" grpId="4"/>
      <p:bldP spid="68627" grpId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4348" y="1643050"/>
            <a:ext cx="6935809" cy="4643453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00034" y="571480"/>
            <a:ext cx="4429156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lang="en-US" altLang="ko-KR">
                <a:latin typeface="HY강B"/>
                <a:ea typeface="HY강B"/>
              </a:rPr>
              <a:t>Eclipse </a:t>
            </a:r>
            <a:r>
              <a:rPr lang="ko-KR" altLang="en-US">
                <a:latin typeface="HY강B"/>
                <a:ea typeface="HY강B"/>
              </a:rPr>
              <a:t>창에서 다음과 같이 입력한다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643042" y="4000504"/>
            <a:ext cx="5214974" cy="1285884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8596" y="2357430"/>
            <a:ext cx="8520113" cy="33020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857224" y="928670"/>
            <a:ext cx="4500594" cy="642942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아래 그림과 같이 차례대로 누른다</a:t>
            </a:r>
            <a:r>
              <a:rPr kumimoji="0" lang="en-US" altLang="ko-KR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0166" y="2571744"/>
            <a:ext cx="714380" cy="357190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928794" y="3857628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929322" y="3857628"/>
            <a:ext cx="2714644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00100" y="857232"/>
            <a:ext cx="5010150" cy="5305425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286380" y="1714488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결과값들이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071538" y="5000636"/>
            <a:ext cx="2714644" cy="714380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/>
        </p:nvSpPr>
        <p:spPr>
          <a:xfrm>
            <a:off x="285720" y="442913"/>
            <a:ext cx="8643998" cy="700071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 algn="l" defTabSz="88582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4000" b="0" i="0" u="none" strike="noStrike" kern="1200" cap="none" normalizeH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5</a:t>
            </a:r>
            <a:r>
              <a:rPr kumimoji="0" lang="en-US" altLang="ko-KR" sz="4000" b="0" i="0" u="none" strike="noStrike" kern="1200" cap="none" normalizeH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 </a:t>
            </a:r>
            <a:r>
              <a:rPr kumimoji="0" lang="ko-KR" altLang="en-US" sz="4000" b="0" i="0" u="none" strike="noStrike" kern="1200" cap="none" normalizeH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키보드로 입력받아 화면출력(1)</a:t>
            </a:r>
          </a:p>
        </p:txBody>
      </p:sp>
      <p:sp>
        <p:nvSpPr>
          <p:cNvPr id="3" name="직사각형 3"/>
          <p:cNvSpPr/>
          <p:nvPr/>
        </p:nvSpPr>
        <p:spPr>
          <a:xfrm>
            <a:off x="285720" y="1196752"/>
            <a:ext cx="8474576" cy="566124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sz="1500"/>
              <a:t>package pk04_</a:t>
            </a:r>
            <a:r>
              <a:rPr lang="ko-KR" altLang="en-US" sz="1500"/>
              <a:t>1</a:t>
            </a:r>
            <a:r>
              <a:rPr lang="en-US" altLang="ko-KR" sz="1500"/>
              <a:t>;</a:t>
            </a:r>
          </a:p>
          <a:p>
            <a:pPr lvl="0">
              <a:defRPr lang="ko-KR" altLang="en-US"/>
            </a:pPr>
            <a:endParaRPr lang="en-US" altLang="ko-KR" sz="1500"/>
          </a:p>
          <a:p>
            <a:pPr lvl="0">
              <a:defRPr lang="ko-KR" altLang="en-US"/>
            </a:pPr>
            <a:r>
              <a:rPr lang="ko-KR" altLang="ko-KR" sz="1500"/>
              <a:t>import java.io.BufferedReader;</a:t>
            </a:r>
          </a:p>
          <a:p>
            <a:pPr lvl="0">
              <a:defRPr lang="ko-KR" altLang="en-US"/>
            </a:pPr>
            <a:r>
              <a:rPr lang="ko-KR" altLang="ko-KR" sz="1500"/>
              <a:t>import java.io.IOException;</a:t>
            </a:r>
          </a:p>
          <a:p>
            <a:pPr lvl="0">
              <a:defRPr lang="ko-KR" altLang="en-US"/>
            </a:pPr>
            <a:r>
              <a:rPr lang="ko-KR" altLang="ko-KR" sz="1500"/>
              <a:t>import java.io.InputStreamReader;</a:t>
            </a:r>
          </a:p>
          <a:p>
            <a:pPr lvl="0">
              <a:defRPr lang="ko-KR" altLang="en-US"/>
            </a:pPr>
            <a:endParaRPr lang="ko-KR" altLang="ko-KR" sz="1500"/>
          </a:p>
          <a:p>
            <a:pPr lvl="0">
              <a:defRPr lang="ko-KR" altLang="en-US"/>
            </a:pPr>
            <a:r>
              <a:rPr lang="ko-KR" altLang="ko-KR" sz="1500"/>
              <a:t>public class Sample4 {</a:t>
            </a:r>
          </a:p>
          <a:p>
            <a:pPr lvl="0">
              <a:defRPr lang="ko-KR" altLang="en-US"/>
            </a:pPr>
            <a:endParaRPr lang="ko-KR" altLang="ko-KR" sz="1500"/>
          </a:p>
          <a:p>
            <a:pPr lvl="0">
              <a:defRPr lang="ko-KR" altLang="en-US"/>
            </a:pPr>
            <a:r>
              <a:rPr lang="ko-KR" altLang="en-US" sz="1500"/>
              <a:t>	</a:t>
            </a:r>
            <a:r>
              <a:rPr lang="ko-KR" altLang="ko-KR" sz="1500"/>
              <a:t>public static void main(String[] args) {</a:t>
            </a:r>
          </a:p>
          <a:p>
            <a:pPr lvl="0">
              <a:defRPr lang="ko-KR" altLang="en-US"/>
            </a:pPr>
            <a:r>
              <a:rPr lang="ko-KR" altLang="ko-KR" sz="1500"/>
              <a:t>		System.out.println("문자열을 입력 하세요");</a:t>
            </a:r>
          </a:p>
          <a:p>
            <a:pPr lvl="0">
              <a:defRPr lang="ko-KR" altLang="en-US"/>
            </a:pPr>
            <a:r>
              <a:rPr lang="ko-KR" altLang="ko-KR" sz="1500"/>
              <a:t>		</a:t>
            </a:r>
          </a:p>
          <a:p>
            <a:pPr lvl="0">
              <a:defRPr lang="ko-KR" altLang="en-US"/>
            </a:pPr>
            <a:r>
              <a:rPr lang="ko-KR" altLang="ko-KR" sz="1500"/>
              <a:t>		</a:t>
            </a:r>
            <a:r>
              <a:rPr lang="ko-KR" altLang="ko-KR" sz="1400"/>
              <a:t>BufferedReader br = new BufferedReader(new InputStreamReader(System.in));</a:t>
            </a:r>
            <a:endParaRPr lang="ko-KR" altLang="ko-KR" sz="1500"/>
          </a:p>
          <a:p>
            <a:pPr lvl="0">
              <a:defRPr lang="ko-KR" altLang="en-US"/>
            </a:pPr>
            <a:r>
              <a:rPr lang="ko-KR" altLang="ko-KR" sz="1500"/>
              <a:t>		</a:t>
            </a:r>
          </a:p>
          <a:p>
            <a:pPr lvl="0">
              <a:defRPr lang="ko-KR" altLang="en-US"/>
            </a:pPr>
            <a:r>
              <a:rPr lang="ko-KR" altLang="ko-KR" sz="1500"/>
              <a:t>		String str = "";</a:t>
            </a:r>
          </a:p>
          <a:p>
            <a:pPr lvl="0">
              <a:defRPr lang="ko-KR" altLang="en-US"/>
            </a:pPr>
            <a:r>
              <a:rPr lang="ko-KR" altLang="ko-KR" sz="1500"/>
              <a:t>		try {</a:t>
            </a:r>
          </a:p>
          <a:p>
            <a:pPr lvl="0">
              <a:defRPr lang="ko-KR" altLang="en-US"/>
            </a:pPr>
            <a:r>
              <a:rPr lang="ko-KR" altLang="ko-KR" sz="1500"/>
              <a:t>			str = br.readLine();</a:t>
            </a:r>
          </a:p>
          <a:p>
            <a:pPr lvl="0">
              <a:defRPr lang="ko-KR" altLang="en-US"/>
            </a:pPr>
            <a:r>
              <a:rPr lang="ko-KR" altLang="ko-KR" sz="1500"/>
              <a:t>		} catch (IOException e) {</a:t>
            </a:r>
          </a:p>
          <a:p>
            <a:pPr lvl="0">
              <a:defRPr lang="ko-KR" altLang="en-US"/>
            </a:pPr>
            <a:r>
              <a:rPr lang="ko-KR" altLang="ko-KR" sz="1500"/>
              <a:t>			e.printStackTrace();</a:t>
            </a:r>
          </a:p>
          <a:p>
            <a:pPr lvl="0">
              <a:defRPr lang="ko-KR" altLang="en-US"/>
            </a:pPr>
            <a:r>
              <a:rPr lang="ko-KR" altLang="ko-KR" sz="1500"/>
              <a:t>		}</a:t>
            </a:r>
          </a:p>
          <a:p>
            <a:pPr lvl="0">
              <a:defRPr lang="ko-KR" altLang="en-US"/>
            </a:pPr>
            <a:r>
              <a:rPr lang="ko-KR" altLang="ko-KR" sz="1500"/>
              <a:t>		</a:t>
            </a:r>
          </a:p>
          <a:p>
            <a:pPr lvl="0">
              <a:defRPr lang="ko-KR" altLang="en-US"/>
            </a:pPr>
            <a:r>
              <a:rPr lang="ko-KR" altLang="ko-KR" sz="1500"/>
              <a:t>		System.out.println(str + " (이)가 입력 되었습니다.");</a:t>
            </a:r>
          </a:p>
          <a:p>
            <a:pPr lvl="0">
              <a:defRPr lang="ko-KR" altLang="en-US"/>
            </a:pPr>
            <a:r>
              <a:rPr lang="ko-KR" altLang="ko-KR" sz="1500"/>
              <a:t>	}</a:t>
            </a:r>
          </a:p>
          <a:p>
            <a:pPr lvl="0">
              <a:defRPr lang="ko-KR" altLang="en-US"/>
            </a:pPr>
            <a:r>
              <a:rPr lang="ko-KR" altLang="ko-KR" sz="1500"/>
              <a:t>}</a:t>
            </a:r>
          </a:p>
          <a:p>
            <a:pPr lvl="0">
              <a:defRPr lang="ko-KR" altLang="en-US"/>
            </a:pPr>
            <a:endParaRPr lang="ko-KR" altLang="ko-KR" sz="15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/>
        </p:nvSpPr>
        <p:spPr>
          <a:xfrm>
            <a:off x="285720" y="442913"/>
            <a:ext cx="8643998" cy="700071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 algn="l" defTabSz="858145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4000" b="0" i="0" u="none" strike="noStrike" kern="1200" cap="none" normalizeH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5</a:t>
            </a:r>
            <a:r>
              <a:rPr kumimoji="0" lang="en-US" altLang="ko-KR" sz="4000" b="0" i="0" u="none" strike="noStrike" kern="1200" cap="none" normalizeH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 </a:t>
            </a:r>
            <a:r>
              <a:rPr kumimoji="0" lang="ko-KR" altLang="en-US" sz="4000" b="0" i="0" u="none" strike="noStrike" kern="1200" cap="none" normalizeH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키보드로 입력받아 화면출력(2)</a:t>
            </a:r>
          </a:p>
        </p:txBody>
      </p:sp>
      <p:sp>
        <p:nvSpPr>
          <p:cNvPr id="3" name="직사각형 3"/>
          <p:cNvSpPr/>
          <p:nvPr/>
        </p:nvSpPr>
        <p:spPr>
          <a:xfrm>
            <a:off x="285720" y="1196752"/>
            <a:ext cx="8474576" cy="566124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sz="1500" dirty="0"/>
              <a:t>package pk04_</a:t>
            </a:r>
            <a:r>
              <a:rPr lang="ko-KR" altLang="en-US" sz="1500" dirty="0"/>
              <a:t>1</a:t>
            </a:r>
            <a:r>
              <a:rPr lang="en-US" altLang="ko-KR" sz="1500" dirty="0"/>
              <a:t>;</a:t>
            </a:r>
          </a:p>
          <a:p>
            <a:pPr lvl="0">
              <a:defRPr lang="ko-KR" altLang="en-US"/>
            </a:pPr>
            <a:endParaRPr lang="en-US" altLang="ko-KR" sz="1500" dirty="0"/>
          </a:p>
          <a:p>
            <a:pPr lvl="0">
              <a:defRPr lang="ko-KR" altLang="en-US"/>
            </a:pPr>
            <a:r>
              <a:rPr lang="ko-KR" altLang="ko-KR" sz="1500" dirty="0" err="1"/>
              <a:t>import</a:t>
            </a:r>
            <a:r>
              <a:rPr lang="ko-KR" altLang="ko-KR" sz="1500" dirty="0"/>
              <a:t> </a:t>
            </a:r>
            <a:r>
              <a:rPr lang="ko-KR" altLang="ko-KR" sz="1500" dirty="0" err="1"/>
              <a:t>java.io.BufferedReader</a:t>
            </a:r>
            <a:r>
              <a:rPr lang="ko-KR" altLang="ko-KR" sz="1500" dirty="0"/>
              <a:t>;</a:t>
            </a:r>
          </a:p>
          <a:p>
            <a:pPr lvl="0">
              <a:defRPr lang="ko-KR" altLang="en-US"/>
            </a:pPr>
            <a:r>
              <a:rPr lang="ko-KR" altLang="ko-KR" sz="1500" dirty="0" err="1"/>
              <a:t>import</a:t>
            </a:r>
            <a:r>
              <a:rPr lang="ko-KR" altLang="ko-KR" sz="1500" dirty="0"/>
              <a:t> </a:t>
            </a:r>
            <a:r>
              <a:rPr lang="ko-KR" altLang="ko-KR" sz="1500" dirty="0" err="1"/>
              <a:t>java.io.IOException</a:t>
            </a:r>
            <a:r>
              <a:rPr lang="ko-KR" altLang="ko-KR" sz="1500" dirty="0"/>
              <a:t>;</a:t>
            </a:r>
          </a:p>
          <a:p>
            <a:pPr lvl="0">
              <a:defRPr lang="ko-KR" altLang="en-US"/>
            </a:pPr>
            <a:r>
              <a:rPr lang="ko-KR" altLang="ko-KR" sz="1500" dirty="0" err="1"/>
              <a:t>import</a:t>
            </a:r>
            <a:r>
              <a:rPr lang="ko-KR" altLang="ko-KR" sz="1500" dirty="0"/>
              <a:t> </a:t>
            </a:r>
            <a:r>
              <a:rPr lang="ko-KR" altLang="ko-KR" sz="1500" dirty="0" err="1"/>
              <a:t>java.io.InputStreamReader</a:t>
            </a:r>
            <a:r>
              <a:rPr lang="ko-KR" altLang="ko-KR" sz="1500" dirty="0"/>
              <a:t>;</a:t>
            </a:r>
          </a:p>
          <a:p>
            <a:pPr lvl="0">
              <a:defRPr lang="ko-KR" altLang="en-US"/>
            </a:pPr>
            <a:endParaRPr lang="ko-KR" altLang="ko-KR" sz="1500" dirty="0"/>
          </a:p>
          <a:p>
            <a:pPr lvl="0">
              <a:defRPr lang="ko-KR" altLang="en-US"/>
            </a:pPr>
            <a:r>
              <a:rPr lang="ko-KR" altLang="ko-KR" sz="1500" dirty="0" err="1"/>
              <a:t>public</a:t>
            </a:r>
            <a:r>
              <a:rPr lang="ko-KR" altLang="ko-KR" sz="1500" dirty="0"/>
              <a:t> </a:t>
            </a:r>
            <a:r>
              <a:rPr lang="ko-KR" altLang="ko-KR" sz="1500" dirty="0" err="1"/>
              <a:t>class</a:t>
            </a:r>
            <a:r>
              <a:rPr lang="ko-KR" altLang="ko-KR" sz="1500" dirty="0"/>
              <a:t> Sample</a:t>
            </a:r>
            <a:r>
              <a:rPr lang="ko-KR" altLang="en-US" sz="1500" dirty="0"/>
              <a:t>5</a:t>
            </a:r>
            <a:r>
              <a:rPr lang="ko-KR" altLang="ko-KR" sz="1500" dirty="0"/>
              <a:t> {</a:t>
            </a:r>
          </a:p>
          <a:p>
            <a:pPr lvl="0">
              <a:defRPr lang="ko-KR" altLang="en-US"/>
            </a:pPr>
            <a:endParaRPr lang="ko-KR" altLang="ko-KR" sz="1500" dirty="0"/>
          </a:p>
          <a:p>
            <a:pPr lvl="0">
              <a:defRPr lang="ko-KR" altLang="en-US"/>
            </a:pPr>
            <a:r>
              <a:rPr lang="ko-KR" altLang="en-US" sz="1500" dirty="0"/>
              <a:t>	</a:t>
            </a:r>
            <a:r>
              <a:rPr lang="ko-KR" altLang="ko-KR" sz="1500" dirty="0" err="1"/>
              <a:t>public</a:t>
            </a:r>
            <a:r>
              <a:rPr lang="ko-KR" altLang="ko-KR" sz="1500" dirty="0"/>
              <a:t> </a:t>
            </a:r>
            <a:r>
              <a:rPr lang="ko-KR" altLang="ko-KR" sz="1500" dirty="0" err="1"/>
              <a:t>static</a:t>
            </a:r>
            <a:r>
              <a:rPr lang="ko-KR" altLang="ko-KR" sz="1500" dirty="0"/>
              <a:t> </a:t>
            </a:r>
            <a:r>
              <a:rPr lang="ko-KR" altLang="ko-KR" sz="1500" dirty="0" err="1"/>
              <a:t>void</a:t>
            </a:r>
            <a:r>
              <a:rPr lang="ko-KR" altLang="ko-KR" sz="1500" dirty="0"/>
              <a:t> </a:t>
            </a:r>
            <a:r>
              <a:rPr lang="ko-KR" altLang="ko-KR" sz="1500" dirty="0" err="1"/>
              <a:t>main</a:t>
            </a:r>
            <a:r>
              <a:rPr lang="ko-KR" altLang="ko-KR" sz="1500" dirty="0"/>
              <a:t>(</a:t>
            </a:r>
            <a:r>
              <a:rPr lang="ko-KR" altLang="ko-KR" sz="1500" dirty="0" err="1"/>
              <a:t>String</a:t>
            </a:r>
            <a:r>
              <a:rPr lang="ko-KR" altLang="ko-KR" sz="1500" dirty="0"/>
              <a:t>[] </a:t>
            </a:r>
            <a:r>
              <a:rPr lang="ko-KR" altLang="ko-KR" sz="1500" dirty="0" err="1"/>
              <a:t>args</a:t>
            </a:r>
            <a:r>
              <a:rPr lang="ko-KR" altLang="ko-KR" sz="1500" dirty="0"/>
              <a:t>) {</a:t>
            </a:r>
          </a:p>
          <a:p>
            <a:pPr lvl="0">
              <a:defRPr lang="ko-KR" altLang="en-US"/>
            </a:pPr>
            <a:r>
              <a:rPr lang="ko-KR" altLang="ko-KR" sz="1500" dirty="0"/>
              <a:t>		</a:t>
            </a:r>
            <a:r>
              <a:rPr lang="ko-KR" altLang="ko-KR" sz="1500" dirty="0" err="1"/>
              <a:t>System.out.println</a:t>
            </a:r>
            <a:r>
              <a:rPr lang="ko-KR" altLang="ko-KR" sz="1500" dirty="0"/>
              <a:t>("문자열을 입력 하세요");</a:t>
            </a:r>
          </a:p>
          <a:p>
            <a:pPr lvl="0">
              <a:defRPr lang="ko-KR" altLang="en-US"/>
            </a:pPr>
            <a:r>
              <a:rPr lang="ko-KR" altLang="ko-KR" sz="1500" dirty="0"/>
              <a:t>		</a:t>
            </a:r>
          </a:p>
          <a:p>
            <a:pPr lvl="0">
              <a:defRPr lang="ko-KR" altLang="en-US"/>
            </a:pPr>
            <a:r>
              <a:rPr lang="ko-KR" altLang="ko-KR" sz="1500" dirty="0"/>
              <a:t>		</a:t>
            </a:r>
            <a:r>
              <a:rPr lang="ko-KR" altLang="ko-KR" sz="1400" dirty="0" err="1"/>
              <a:t>BufferedReader</a:t>
            </a:r>
            <a:r>
              <a:rPr lang="ko-KR" altLang="ko-KR" sz="1400" dirty="0"/>
              <a:t> </a:t>
            </a:r>
            <a:r>
              <a:rPr lang="ko-KR" altLang="ko-KR" sz="1400" dirty="0" err="1"/>
              <a:t>br</a:t>
            </a:r>
            <a:r>
              <a:rPr lang="ko-KR" altLang="ko-KR" sz="1400" dirty="0"/>
              <a:t> = </a:t>
            </a:r>
            <a:r>
              <a:rPr lang="ko-KR" altLang="ko-KR" sz="1400" dirty="0" err="1"/>
              <a:t>new</a:t>
            </a:r>
            <a:r>
              <a:rPr lang="ko-KR" altLang="ko-KR" sz="1400" dirty="0"/>
              <a:t> </a:t>
            </a:r>
            <a:r>
              <a:rPr lang="ko-KR" altLang="ko-KR" sz="1400" dirty="0" err="1"/>
              <a:t>BufferedReader</a:t>
            </a:r>
            <a:r>
              <a:rPr lang="ko-KR" altLang="ko-KR" sz="1400" dirty="0"/>
              <a:t>(</a:t>
            </a:r>
            <a:r>
              <a:rPr lang="ko-KR" altLang="ko-KR" sz="1400" dirty="0" err="1"/>
              <a:t>new</a:t>
            </a:r>
            <a:r>
              <a:rPr lang="ko-KR" altLang="ko-KR" sz="1400" dirty="0"/>
              <a:t> </a:t>
            </a:r>
            <a:r>
              <a:rPr lang="ko-KR" altLang="ko-KR" sz="1400" dirty="0" err="1"/>
              <a:t>InputStreamReader</a:t>
            </a:r>
            <a:r>
              <a:rPr lang="ko-KR" altLang="ko-KR" sz="1400" dirty="0"/>
              <a:t>(</a:t>
            </a:r>
            <a:r>
              <a:rPr lang="ko-KR" altLang="ko-KR" sz="1400" dirty="0" err="1"/>
              <a:t>System.in</a:t>
            </a:r>
            <a:r>
              <a:rPr lang="ko-KR" altLang="ko-KR" sz="1400" dirty="0"/>
              <a:t>));</a:t>
            </a:r>
            <a:endParaRPr lang="ko-KR" altLang="ko-KR" sz="1500" dirty="0"/>
          </a:p>
          <a:p>
            <a:pPr lvl="0">
              <a:defRPr lang="ko-KR" altLang="en-US"/>
            </a:pPr>
            <a:r>
              <a:rPr lang="ko-KR" altLang="ko-KR" sz="1500" dirty="0"/>
              <a:t>		</a:t>
            </a:r>
          </a:p>
          <a:p>
            <a:pPr lvl="0">
              <a:defRPr lang="ko-KR" altLang="en-US"/>
            </a:pPr>
            <a:r>
              <a:rPr lang="ko-KR" altLang="ko-KR" sz="1500" dirty="0"/>
              <a:t>		</a:t>
            </a:r>
            <a:r>
              <a:rPr lang="ko-KR" altLang="ko-KR" sz="1500" dirty="0" err="1"/>
              <a:t>String</a:t>
            </a:r>
            <a:r>
              <a:rPr lang="ko-KR" altLang="ko-KR" sz="1500" dirty="0"/>
              <a:t> </a:t>
            </a:r>
            <a:r>
              <a:rPr lang="ko-KR" altLang="ko-KR" sz="1500" dirty="0" err="1"/>
              <a:t>str</a:t>
            </a:r>
            <a:r>
              <a:rPr lang="ko-KR" altLang="ko-KR" sz="1500" dirty="0"/>
              <a:t> = "";</a:t>
            </a:r>
          </a:p>
          <a:p>
            <a:pPr lvl="0">
              <a:defRPr lang="ko-KR" altLang="en-US"/>
            </a:pPr>
            <a:r>
              <a:rPr lang="ko-KR" altLang="ko-KR" sz="1500" dirty="0"/>
              <a:t>		</a:t>
            </a:r>
            <a:r>
              <a:rPr lang="ko-KR" altLang="ko-KR" sz="1500" dirty="0" err="1"/>
              <a:t>try</a:t>
            </a:r>
            <a:r>
              <a:rPr lang="ko-KR" altLang="ko-KR" sz="1500" dirty="0"/>
              <a:t> {</a:t>
            </a:r>
          </a:p>
          <a:p>
            <a:pPr lvl="0">
              <a:defRPr lang="ko-KR" altLang="en-US"/>
            </a:pPr>
            <a:r>
              <a:rPr lang="ko-KR" altLang="ko-KR" sz="1500" dirty="0"/>
              <a:t>			</a:t>
            </a:r>
            <a:r>
              <a:rPr lang="ko-KR" altLang="ko-KR" sz="1500" dirty="0" err="1"/>
              <a:t>str</a:t>
            </a:r>
            <a:r>
              <a:rPr lang="ko-KR" altLang="ko-KR" sz="1500" dirty="0"/>
              <a:t> = </a:t>
            </a:r>
            <a:r>
              <a:rPr lang="ko-KR" altLang="ko-KR" sz="1500" dirty="0" err="1"/>
              <a:t>br.readLine</a:t>
            </a:r>
            <a:r>
              <a:rPr lang="ko-KR" altLang="ko-KR" sz="1500" dirty="0"/>
              <a:t>();</a:t>
            </a:r>
          </a:p>
          <a:p>
            <a:pPr lvl="0">
              <a:defRPr lang="ko-KR" altLang="en-US"/>
            </a:pPr>
            <a:r>
              <a:rPr lang="ko-KR" altLang="ko-KR" sz="1500" dirty="0"/>
              <a:t>		} </a:t>
            </a:r>
            <a:r>
              <a:rPr lang="ko-KR" altLang="ko-KR" sz="1500" dirty="0" err="1"/>
              <a:t>catch</a:t>
            </a:r>
            <a:r>
              <a:rPr lang="ko-KR" altLang="ko-KR" sz="1500" dirty="0"/>
              <a:t> (</a:t>
            </a:r>
            <a:r>
              <a:rPr lang="ko-KR" altLang="ko-KR" sz="1500" dirty="0" err="1"/>
              <a:t>IOException</a:t>
            </a:r>
            <a:r>
              <a:rPr lang="ko-KR" altLang="ko-KR" sz="1500" dirty="0"/>
              <a:t> </a:t>
            </a:r>
            <a:r>
              <a:rPr lang="ko-KR" altLang="ko-KR" sz="1500" dirty="0" err="1"/>
              <a:t>e</a:t>
            </a:r>
            <a:r>
              <a:rPr lang="ko-KR" altLang="ko-KR" sz="1500" dirty="0"/>
              <a:t>) {</a:t>
            </a:r>
          </a:p>
          <a:p>
            <a:pPr lvl="0">
              <a:defRPr lang="ko-KR" altLang="en-US"/>
            </a:pPr>
            <a:r>
              <a:rPr lang="ko-KR" altLang="ko-KR" sz="1500" dirty="0"/>
              <a:t>			</a:t>
            </a:r>
            <a:r>
              <a:rPr lang="ko-KR" altLang="ko-KR" sz="1500" dirty="0" err="1"/>
              <a:t>e.printStackTrace</a:t>
            </a:r>
            <a:r>
              <a:rPr lang="ko-KR" altLang="ko-KR" sz="1500" dirty="0"/>
              <a:t>();</a:t>
            </a:r>
          </a:p>
          <a:p>
            <a:pPr lvl="0">
              <a:defRPr lang="ko-KR" altLang="en-US"/>
            </a:pPr>
            <a:r>
              <a:rPr lang="ko-KR" altLang="ko-KR" sz="1500" dirty="0"/>
              <a:t>		}</a:t>
            </a:r>
          </a:p>
          <a:p>
            <a:pPr lvl="0">
              <a:defRPr lang="ko-KR" altLang="en-US"/>
            </a:pPr>
            <a:r>
              <a:rPr lang="ko-KR" altLang="ko-KR" sz="1500" dirty="0"/>
              <a:t>		</a:t>
            </a:r>
            <a:endParaRPr lang="en-US" altLang="ko-KR" sz="1500" dirty="0" smtClean="0"/>
          </a:p>
          <a:p>
            <a:pPr lvl="0">
              <a:defRPr lang="ko-KR" altLang="en-US"/>
            </a:pPr>
            <a:r>
              <a:rPr lang="ko-KR" altLang="ko-KR" sz="1500" dirty="0"/>
              <a:t>		</a:t>
            </a: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number = </a:t>
            </a:r>
            <a:r>
              <a:rPr lang="en-US" altLang="ko-KR" sz="1500" dirty="0" err="1" smtClean="0"/>
              <a:t>Integer.parseInt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str</a:t>
            </a:r>
            <a:r>
              <a:rPr lang="en-US" altLang="ko-KR" sz="1500" dirty="0" smtClean="0"/>
              <a:t>);</a:t>
            </a:r>
          </a:p>
          <a:p>
            <a:pPr lvl="0">
              <a:defRPr lang="ko-KR" altLang="en-US"/>
            </a:pPr>
            <a:endParaRPr lang="ko-KR" altLang="ko-KR" sz="1500" dirty="0"/>
          </a:p>
          <a:p>
            <a:pPr lvl="0">
              <a:defRPr lang="ko-KR" altLang="en-US"/>
            </a:pPr>
            <a:r>
              <a:rPr lang="ko-KR" altLang="ko-KR" sz="1500" dirty="0"/>
              <a:t>		</a:t>
            </a:r>
            <a:r>
              <a:rPr lang="ko-KR" altLang="ko-KR" sz="1500" dirty="0" err="1"/>
              <a:t>System.out.println</a:t>
            </a:r>
            <a:r>
              <a:rPr lang="ko-KR" altLang="ko-KR" sz="1500" dirty="0"/>
              <a:t>(</a:t>
            </a:r>
            <a:r>
              <a:rPr lang="ko-KR" altLang="ko-KR" sz="1500" dirty="0" err="1"/>
              <a:t>number</a:t>
            </a:r>
            <a:r>
              <a:rPr lang="ko-KR" altLang="ko-KR" sz="1500" dirty="0"/>
              <a:t> + " (이)가 입력 되었습니다.");</a:t>
            </a:r>
          </a:p>
          <a:p>
            <a:pPr lvl="0">
              <a:defRPr lang="ko-KR" altLang="en-US"/>
            </a:pPr>
            <a:r>
              <a:rPr lang="ko-KR" altLang="ko-KR" sz="1500" dirty="0"/>
              <a:t>	}</a:t>
            </a:r>
          </a:p>
          <a:p>
            <a:pPr lvl="0">
              <a:defRPr lang="ko-KR" altLang="en-US"/>
            </a:pPr>
            <a:r>
              <a:rPr lang="ko-KR" altLang="ko-KR" sz="1500" dirty="0"/>
              <a:t>}</a:t>
            </a:r>
          </a:p>
          <a:p>
            <a:pPr lvl="0">
              <a:defRPr lang="ko-KR" altLang="en-US"/>
            </a:pPr>
            <a:endParaRPr lang="ko-KR" altLang="ko-KR" sz="1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4800"/>
              <a:t>정 리</a:t>
            </a:r>
          </a:p>
        </p:txBody>
      </p:sp>
      <p:sp>
        <p:nvSpPr>
          <p:cNvPr id="61" name="Line 2"/>
          <p:cNvSpPr>
            <a:spLocks noChangeShapeType="1"/>
          </p:cNvSpPr>
          <p:nvPr/>
        </p:nvSpPr>
        <p:spPr>
          <a:xfrm>
            <a:off x="2336800" y="3355974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2" name="Line 3"/>
          <p:cNvSpPr>
            <a:spLocks noChangeShapeType="1"/>
          </p:cNvSpPr>
          <p:nvPr/>
        </p:nvSpPr>
        <p:spPr>
          <a:xfrm>
            <a:off x="2360613" y="5159375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2" name="그룹 58"/>
          <p:cNvGrpSpPr/>
          <p:nvPr/>
        </p:nvGrpSpPr>
        <p:grpSpPr>
          <a:xfrm>
            <a:off x="2120900" y="2813050"/>
            <a:ext cx="609600" cy="609600"/>
            <a:chOff x="2120900" y="2762250"/>
            <a:chExt cx="609600" cy="609600"/>
          </a:xfrm>
        </p:grpSpPr>
        <p:grpSp>
          <p:nvGrpSpPr>
            <p:cNvPr id="3" name="Group 5"/>
            <p:cNvGrpSpPr/>
            <p:nvPr/>
          </p:nvGrpSpPr>
          <p:grpSpPr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6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5" name="Text Box 15"/>
            <p:cNvSpPr txBox="1">
              <a:spLocks noChangeArrowheads="1"/>
            </p:cNvSpPr>
            <p:nvPr/>
          </p:nvSpPr>
          <p:spPr bwMode="gray">
            <a:xfrm>
              <a:off x="2249488" y="2827338"/>
              <a:ext cx="356552" cy="444182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2</a:t>
              </a:r>
            </a:p>
          </p:txBody>
        </p:sp>
      </p:grpSp>
      <p:grpSp>
        <p:nvGrpSpPr>
          <p:cNvPr id="4" name="그룹 59"/>
          <p:cNvGrpSpPr/>
          <p:nvPr/>
        </p:nvGrpSpPr>
        <p:grpSpPr>
          <a:xfrm>
            <a:off x="2120900" y="4591050"/>
            <a:ext cx="609600" cy="609600"/>
            <a:chOff x="2133600" y="4591050"/>
            <a:chExt cx="609600" cy="609600"/>
          </a:xfrm>
        </p:grpSpPr>
        <p:grpSp>
          <p:nvGrpSpPr>
            <p:cNvPr id="5" name="Group 16"/>
            <p:cNvGrpSpPr/>
            <p:nvPr/>
          </p:nvGrpSpPr>
          <p:grpSpPr>
            <a:xfrm>
              <a:off x="2133600" y="4591050"/>
              <a:ext cx="609600" cy="609600"/>
              <a:chOff x="816" y="1872"/>
              <a:chExt cx="384" cy="384"/>
            </a:xfrm>
          </p:grpSpPr>
          <p:sp>
            <p:nvSpPr>
              <p:cNvPr id="78" name="Oval 1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9" name="Oval 18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80" name="Oval 19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81" name="Oval 20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Oval 21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Oval 22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84" name="Oval 23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85" name="Oval 24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86" name="Oval 25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77" name="Text Box 26"/>
            <p:cNvSpPr txBox="1">
              <a:spLocks noChangeArrowheads="1"/>
            </p:cNvSpPr>
            <p:nvPr/>
          </p:nvSpPr>
          <p:spPr bwMode="gray">
            <a:xfrm>
              <a:off x="2255838" y="4640263"/>
              <a:ext cx="362902" cy="444182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4</a:t>
              </a:r>
            </a:p>
          </p:txBody>
        </p:sp>
      </p:grpSp>
      <p:sp>
        <p:nvSpPr>
          <p:cNvPr id="87" name="Line 27"/>
          <p:cNvSpPr>
            <a:spLocks noChangeShapeType="1"/>
          </p:cNvSpPr>
          <p:nvPr/>
        </p:nvSpPr>
        <p:spPr>
          <a:xfrm>
            <a:off x="2360613" y="2498718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>
          <a:xfrm>
            <a:off x="2811483" y="1905000"/>
            <a:ext cx="4608512" cy="56959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자동형변환</a:t>
            </a:r>
            <a:r>
              <a:rPr lang="en-US" altLang="ko-KR" sz="3200" b="1">
                <a:latin typeface="HY강B"/>
                <a:ea typeface="HY강B"/>
              </a:rPr>
              <a:t>(promotion)</a:t>
            </a:r>
          </a:p>
        </p:txBody>
      </p:sp>
      <p:grpSp>
        <p:nvGrpSpPr>
          <p:cNvPr id="6" name="Group 29"/>
          <p:cNvGrpSpPr/>
          <p:nvPr/>
        </p:nvGrpSpPr>
        <p:grpSpPr>
          <a:xfrm>
            <a:off x="2120900" y="1924050"/>
            <a:ext cx="609600" cy="609600"/>
            <a:chOff x="1248" y="1200"/>
            <a:chExt cx="384" cy="384"/>
          </a:xfrm>
        </p:grpSpPr>
        <p:grpSp>
          <p:nvGrpSpPr>
            <p:cNvPr id="7" name="Group 30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gray">
              <a:xfrm>
                <a:off x="2092" y="948"/>
                <a:ext cx="227" cy="280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91" name="Text Box 41"/>
            <p:cNvSpPr txBox="1">
              <a:spLocks noChangeArrowheads="1"/>
            </p:cNvSpPr>
            <p:nvPr/>
          </p:nvSpPr>
          <p:spPr bwMode="gray">
            <a:xfrm>
              <a:off x="1324" y="1236"/>
              <a:ext cx="228" cy="28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1</a:t>
              </a:r>
            </a:p>
          </p:txBody>
        </p:sp>
      </p:grpSp>
      <p:sp>
        <p:nvSpPr>
          <p:cNvPr id="102" name="Line 42"/>
          <p:cNvSpPr>
            <a:spLocks noChangeShapeType="1"/>
          </p:cNvSpPr>
          <p:nvPr/>
        </p:nvSpPr>
        <p:spPr>
          <a:xfrm>
            <a:off x="2360613" y="4244975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8" name="Group 43"/>
          <p:cNvGrpSpPr/>
          <p:nvPr/>
        </p:nvGrpSpPr>
        <p:grpSpPr>
          <a:xfrm>
            <a:off x="2120900" y="3702050"/>
            <a:ext cx="609600" cy="609600"/>
            <a:chOff x="1248" y="1200"/>
            <a:chExt cx="384" cy="384"/>
          </a:xfrm>
        </p:grpSpPr>
        <p:grpSp>
          <p:nvGrpSpPr>
            <p:cNvPr id="9" name="Group 44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gray">
              <a:xfrm>
                <a:off x="2092" y="948"/>
                <a:ext cx="227" cy="288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107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8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9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0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1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2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3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4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5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1324" y="1236"/>
              <a:ext cx="228" cy="288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3</a:t>
              </a:r>
            </a:p>
          </p:txBody>
        </p:sp>
      </p:grpSp>
      <p:sp>
        <p:nvSpPr>
          <p:cNvPr id="116" name="Text Box 56"/>
          <p:cNvSpPr txBox="1">
            <a:spLocks noChangeArrowheads="1"/>
          </p:cNvSpPr>
          <p:nvPr/>
        </p:nvSpPr>
        <p:spPr>
          <a:xfrm>
            <a:off x="2821008" y="2819400"/>
            <a:ext cx="4679950" cy="56959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문자데이타 타입</a:t>
            </a:r>
            <a:endParaRPr lang="en-US" altLang="ko-KR" sz="3200" b="1">
              <a:latin typeface="HY강B"/>
              <a:ea typeface="HY강B"/>
            </a:endParaRPr>
          </a:p>
        </p:txBody>
      </p:sp>
      <p:sp>
        <p:nvSpPr>
          <p:cNvPr id="117" name="Text Box 57"/>
          <p:cNvSpPr txBox="1">
            <a:spLocks noChangeArrowheads="1"/>
          </p:cNvSpPr>
          <p:nvPr/>
        </p:nvSpPr>
        <p:spPr>
          <a:xfrm>
            <a:off x="2811483" y="3733800"/>
            <a:ext cx="4608512" cy="56959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boolean </a:t>
            </a:r>
            <a:r>
              <a:rPr lang="ko-KR" altLang="en-US" sz="3200" b="1">
                <a:latin typeface="HY강B"/>
                <a:ea typeface="HY강B"/>
              </a:rPr>
              <a:t>데이터 타입</a:t>
            </a:r>
            <a:endParaRPr lang="en-US" altLang="ko-KR" sz="3200" b="1">
              <a:latin typeface="HY강B"/>
              <a:ea typeface="HY강B"/>
            </a:endParaRPr>
          </a:p>
        </p:txBody>
      </p:sp>
      <p:sp>
        <p:nvSpPr>
          <p:cNvPr id="118" name="Text Box 58"/>
          <p:cNvSpPr txBox="1">
            <a:spLocks noChangeArrowheads="1"/>
          </p:cNvSpPr>
          <p:nvPr/>
        </p:nvSpPr>
        <p:spPr>
          <a:xfrm>
            <a:off x="2821008" y="4648200"/>
            <a:ext cx="4608512" cy="56959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reference </a:t>
            </a:r>
            <a:r>
              <a:rPr lang="ko-KR" altLang="en-US" sz="3200" b="1">
                <a:latin typeface="HY강B"/>
                <a:ea typeface="HY강B"/>
              </a:rPr>
              <a:t>데이터 타입</a:t>
            </a:r>
            <a:endParaRPr lang="en-US" altLang="ko-KR" sz="3200" b="1">
              <a:latin typeface="HY강B"/>
              <a:ea typeface="HY강B"/>
            </a:endParaRPr>
          </a:p>
        </p:txBody>
      </p:sp>
      <p:sp>
        <p:nvSpPr>
          <p:cNvPr id="68613" name="Line 3"/>
          <p:cNvSpPr>
            <a:spLocks noChangeShapeType="1"/>
          </p:cNvSpPr>
          <p:nvPr/>
        </p:nvSpPr>
        <p:spPr>
          <a:xfrm>
            <a:off x="2375273" y="5927576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8614" name="그룹 59"/>
          <p:cNvGrpSpPr/>
          <p:nvPr/>
        </p:nvGrpSpPr>
        <p:grpSpPr>
          <a:xfrm>
            <a:off x="2135560" y="5359251"/>
            <a:ext cx="609600" cy="609600"/>
            <a:chOff x="2133600" y="4591050"/>
            <a:chExt cx="609600" cy="609600"/>
          </a:xfrm>
        </p:grpSpPr>
        <p:grpSp>
          <p:nvGrpSpPr>
            <p:cNvPr id="68615" name="Group 16"/>
            <p:cNvGrpSpPr/>
            <p:nvPr/>
          </p:nvGrpSpPr>
          <p:grpSpPr>
            <a:xfrm>
              <a:off x="2133600" y="4591050"/>
              <a:ext cx="609600" cy="609600"/>
              <a:chOff x="816" y="1872"/>
              <a:chExt cx="384" cy="384"/>
            </a:xfrm>
          </p:grpSpPr>
          <p:sp>
            <p:nvSpPr>
              <p:cNvPr id="68616" name="Oval 1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17" name="Oval 18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18" name="Oval 19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19" name="Oval 20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0" name="Oval 21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1" name="Oval 22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2" name="Oval 23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3" name="Oval 24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4" name="Oval 25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8625" name="Text Box 26"/>
            <p:cNvSpPr txBox="1">
              <a:spLocks noChangeArrowheads="1"/>
            </p:cNvSpPr>
            <p:nvPr/>
          </p:nvSpPr>
          <p:spPr bwMode="gray">
            <a:xfrm>
              <a:off x="2255838" y="4640263"/>
              <a:ext cx="362902" cy="452656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ko-KR" altLang="en-US" sz="2400" b="1">
                  <a:solidFill>
                    <a:srgbClr val="000000"/>
                  </a:solidFill>
                  <a:latin typeface="굴림"/>
                  <a:ea typeface="굴림"/>
                </a:rPr>
                <a:t>5</a:t>
              </a:r>
            </a:p>
          </p:txBody>
        </p:sp>
      </p:grpSp>
      <p:sp>
        <p:nvSpPr>
          <p:cNvPr id="68626" name="Text Box 58"/>
          <p:cNvSpPr txBox="1">
            <a:spLocks noChangeArrowheads="1"/>
          </p:cNvSpPr>
          <p:nvPr/>
        </p:nvSpPr>
        <p:spPr>
          <a:xfrm>
            <a:off x="2835668" y="5416401"/>
            <a:ext cx="4608512" cy="577111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키보드로 입력받아 출력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88" grpId="1"/>
      <p:bldP spid="116" grpId="2"/>
      <p:bldP spid="117" grpId="3"/>
      <p:bldP spid="118" grpId="4"/>
      <p:bldP spid="68626" grpId="5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WordArt 3"/>
          <p:cNvSpPr>
            <a:spLocks noChangeArrowheads="1" noChangeShapeType="1"/>
          </p:cNvSpPr>
          <p:nvPr/>
        </p:nvSpPr>
        <p:spPr bwMode="gray">
          <a:xfrm>
            <a:off x="1571604" y="2000240"/>
            <a:ext cx="6396604" cy="2580888"/>
          </a:xfrm>
          <a:prstGeom prst="rect">
            <a:avLst/>
          </a:prstGeom>
        </p:spPr>
        <p:txBody>
          <a:bodyPr wrap="none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 lang="ko-KR" altLang="en-US"/>
            </a:pPr>
            <a:r>
              <a:rPr lang="en-US" altLang="ko-KR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Lesson3 </a:t>
            </a:r>
            <a:r>
              <a:rPr lang="ko-KR" altLang="en-US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연습문제</a:t>
            </a:r>
          </a:p>
          <a:p>
            <a:pPr algn="ctr">
              <a:defRPr lang="ko-KR" altLang="en-US"/>
            </a:pPr>
            <a:r>
              <a:rPr lang="en-US" altLang="ko-KR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3, 4, 5 </a:t>
            </a:r>
            <a:r>
              <a:rPr lang="ko-KR" altLang="en-US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번 실습하기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7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>
                                        <p:cTn id="12" dur="500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500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500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/>
      <p:bldP spid="7782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442913"/>
            <a:ext cx="8643998" cy="700071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/>
              <a:t>1. </a:t>
            </a:r>
            <a:r>
              <a:rPr lang="ko-KR" altLang="en-US"/>
              <a:t>자동형변환</a:t>
            </a:r>
            <a:r>
              <a:rPr lang="en-US" altLang="ko-KR"/>
              <a:t>(promotion)</a:t>
            </a:r>
            <a:endParaRPr lang="ko-KR" altLang="en-US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2800"/>
              <a:t>연산식에 여러가지 데이터 타입이 섞여 있을 경우 프로그래머가 인위적으로 타입을 바꾸지 않아도 프로그램에서 자동적으로 데이터 타입을 맞추어 계산한다</a:t>
            </a:r>
            <a:r>
              <a:rPr lang="en-US" altLang="ko-KR" sz="2800"/>
              <a:t>.</a:t>
            </a:r>
          </a:p>
          <a:p>
            <a:pPr lvl="0">
              <a:defRPr lang="ko-KR" altLang="en-US"/>
            </a:pPr>
            <a:r>
              <a:rPr lang="ko-KR" altLang="en-US" sz="2800"/>
              <a:t>이렇게 자동적으로 데이터 타입을 맞추어 계산하는 것을 프로모션</a:t>
            </a:r>
            <a:r>
              <a:rPr lang="en-US" altLang="ko-KR" sz="2800"/>
              <a:t>(promotion)</a:t>
            </a:r>
            <a:r>
              <a:rPr lang="ko-KR" altLang="en-US" sz="2800"/>
              <a:t>이라고</a:t>
            </a:r>
            <a:r>
              <a:rPr lang="en-US" altLang="ko-KR" sz="2800"/>
              <a:t> </a:t>
            </a:r>
            <a:r>
              <a:rPr lang="ko-KR" altLang="en-US" sz="2800"/>
              <a:t>한다</a:t>
            </a:r>
            <a:r>
              <a:rPr lang="en-US" altLang="ko-KR" sz="2800"/>
              <a:t>.</a:t>
            </a:r>
          </a:p>
          <a:p>
            <a:pPr lvl="0">
              <a:defRPr lang="ko-KR" altLang="en-US"/>
            </a:pPr>
            <a:r>
              <a:rPr lang="ko-KR" altLang="en-US" sz="2800"/>
              <a:t>프로모션</a:t>
            </a:r>
            <a:r>
              <a:rPr lang="en-US" altLang="ko-KR" sz="2800"/>
              <a:t>(promotion)</a:t>
            </a:r>
            <a:r>
              <a:rPr lang="ko-KR" altLang="en-US" sz="2800"/>
              <a:t>할 경우에는 더 큰 데이터 타입으로 통합되어 연산식이 수행된다</a:t>
            </a:r>
            <a:r>
              <a:rPr lang="en-US" altLang="ko-KR" sz="2800"/>
              <a:t>. </a:t>
            </a:r>
            <a:r>
              <a:rPr lang="ko-KR" altLang="en-US" sz="2800"/>
              <a:t>예를</a:t>
            </a:r>
            <a:r>
              <a:rPr lang="en-US" altLang="ko-KR" sz="2800"/>
              <a:t> </a:t>
            </a:r>
            <a:r>
              <a:rPr lang="ko-KR" altLang="en-US" sz="2800"/>
              <a:t>들어 </a:t>
            </a:r>
            <a:r>
              <a:rPr lang="en-US" altLang="ko-KR" sz="2800"/>
              <a:t>1.0 + 2</a:t>
            </a:r>
            <a:r>
              <a:rPr lang="ko-KR" altLang="en-US" sz="2800"/>
              <a:t>는 </a:t>
            </a:r>
            <a:r>
              <a:rPr lang="en-US" altLang="ko-KR" sz="2800"/>
              <a:t>1.0 + 2.0</a:t>
            </a:r>
            <a:r>
              <a:rPr lang="ko-KR" altLang="en-US" sz="2800"/>
              <a:t>으로 계산되어진다</a:t>
            </a:r>
            <a:r>
              <a:rPr lang="en-US" altLang="ko-KR" sz="2800"/>
              <a:t>.</a:t>
            </a:r>
          </a:p>
          <a:p>
            <a:pPr lvl="0">
              <a:defRPr lang="ko-KR" altLang="en-US"/>
            </a:pPr>
            <a:r>
              <a:rPr lang="ko-KR" altLang="en-US" sz="2800"/>
              <a:t>자동 형변환 예제를 이클립스에서 수행해보자</a:t>
            </a:r>
            <a:r>
              <a:rPr lang="en-US" altLang="ko-KR" sz="2800"/>
              <a:t>.</a:t>
            </a:r>
            <a:endParaRPr lang="ko-KR" altLang="en-US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501122" cy="49292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/>
              <a:t>package pk04_1;</a:t>
            </a:r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public class ProTest {</a:t>
            </a:r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	public static void main(String[] args) {</a:t>
            </a:r>
          </a:p>
          <a:p>
            <a:pPr lvl="0">
              <a:defRPr lang="ko-KR" altLang="en-US"/>
            </a:pPr>
            <a:r>
              <a:rPr lang="en-US" altLang="ko-KR"/>
              <a:t>		// TODO Auto-generated method stub</a:t>
            </a:r>
          </a:p>
          <a:p>
            <a:pPr lvl="0">
              <a:defRPr lang="ko-KR" altLang="en-US"/>
            </a:pPr>
            <a:r>
              <a:rPr lang="en-US" altLang="ko-KR"/>
              <a:t>		int aVar=10;</a:t>
            </a:r>
          </a:p>
          <a:p>
            <a:pPr lvl="0">
              <a:defRPr lang="ko-KR" altLang="en-US"/>
            </a:pPr>
            <a:r>
              <a:rPr lang="en-US" altLang="ko-KR"/>
              <a:t>		float bVar=10.5f;</a:t>
            </a:r>
          </a:p>
          <a:p>
            <a:pPr lvl="0">
              <a:defRPr lang="ko-KR" altLang="en-US"/>
            </a:pPr>
            <a:r>
              <a:rPr lang="en-US" altLang="ko-KR"/>
              <a:t>		</a:t>
            </a:r>
          </a:p>
          <a:p>
            <a:pPr lvl="0">
              <a:defRPr lang="ko-KR" altLang="en-US"/>
            </a:pPr>
            <a:r>
              <a:rPr lang="en-US" altLang="ko-KR"/>
              <a:t>		System.out.println("aVar * bVar</a:t>
            </a:r>
            <a:r>
              <a:rPr lang="ko-KR" altLang="en-US"/>
              <a:t>의 연산결과  </a:t>
            </a:r>
            <a:r>
              <a:rPr lang="en-US" altLang="ko-KR"/>
              <a:t>: "+ aVar*bVar);</a:t>
            </a:r>
          </a:p>
          <a:p>
            <a:pPr lvl="0">
              <a:defRPr lang="ko-KR" altLang="en-US"/>
            </a:pPr>
            <a:r>
              <a:rPr lang="en-US" altLang="ko-KR"/>
              <a:t>	}</a:t>
            </a:r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4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-1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0034" y="2357430"/>
            <a:ext cx="7834313" cy="41021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1428728" y="714356"/>
            <a:ext cx="6143668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>
                <a:latin typeface="HY강B"/>
                <a:ea typeface="HY강B"/>
              </a:rPr>
              <a:t>[ExJava4-1]</a:t>
            </a:r>
            <a:r>
              <a:rPr lang="ko-KR" altLang="en-US">
                <a:latin typeface="HY강B"/>
                <a:ea typeface="HY강B"/>
              </a:rPr>
              <a:t>프로젝트 내에 자바클래스를 작성하기위해 마우스 오른쪽버튼을 누르고 </a:t>
            </a:r>
            <a:r>
              <a:rPr lang="en-US" altLang="ko-KR">
                <a:latin typeface="HY강B"/>
                <a:ea typeface="HY강B"/>
              </a:rPr>
              <a:t>[New]-[Class]</a:t>
            </a:r>
            <a:r>
              <a:rPr lang="ko-KR" altLang="en-US">
                <a:latin typeface="HY강B"/>
                <a:ea typeface="HY강B"/>
              </a:rPr>
              <a:t>를 누른다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lang="ko-KR" altLang="en-US"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071538" y="3714752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00232" y="3857628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786446" y="4786322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2844" y="500042"/>
            <a:ext cx="5314948" cy="609230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5357818" y="64291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</a:t>
            </a:r>
            <a:r>
              <a:rPr lang="en-US" altLang="ko-KR" sz="1600">
                <a:latin typeface="HY강B"/>
                <a:ea typeface="HY강B"/>
              </a:rPr>
              <a:t>package]</a:t>
            </a:r>
            <a:r>
              <a:rPr lang="ko-KR" altLang="en-US" sz="1600">
                <a:latin typeface="HY강B"/>
                <a:ea typeface="HY강B"/>
              </a:rPr>
              <a:t>에 패키지명을 입력한다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57818" y="164305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[Name]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에 클래스명을 입력한다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57818" y="385762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[public static void main(String[] args)]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항목은 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main()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메소드가 있는 클래스의 경우 반드시 체크해야한다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7818" y="485776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[inherited abstract methods]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는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상속의 관계</a:t>
            </a:r>
            <a:r>
              <a:rPr lang="ko-KR" altLang="en-US" sz="1600">
                <a:latin typeface="HY강B"/>
                <a:ea typeface="HY강B"/>
              </a:rPr>
              <a:t>가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존재할 때 체크하는 곳이다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</a:p>
          <a:p>
            <a:pPr lvl="0">
              <a:defRPr lang="ko-KR" altLang="en-US"/>
            </a:pPr>
            <a:r>
              <a:rPr lang="ko-KR" altLang="en-US" sz="1600">
                <a:latin typeface="HY강B"/>
                <a:ea typeface="HY강B"/>
              </a:rPr>
              <a:t>기본적으로 체크되어 있다</a:t>
            </a:r>
            <a:r>
              <a:rPr lang="en-US" altLang="ko-KR" sz="1600"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85852" y="1785926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85852" y="2500306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357290" y="4429132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57290" y="4857760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500430" y="6143644"/>
            <a:ext cx="85725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57818" y="6072206"/>
            <a:ext cx="3571900" cy="50006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[Finish]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버튼을 누른다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0034" y="571480"/>
            <a:ext cx="4429156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lang="en-US" altLang="ko-KR">
                <a:latin typeface="HY강B"/>
                <a:ea typeface="HY강B"/>
              </a:rPr>
              <a:t>Eclipse </a:t>
            </a:r>
            <a:r>
              <a:rPr lang="ko-KR" altLang="en-US">
                <a:latin typeface="HY강B"/>
                <a:ea typeface="HY강B"/>
              </a:rPr>
              <a:t>창에서 다음과 같이 입력한다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71472" y="1500174"/>
            <a:ext cx="7545409" cy="4837915"/>
            <a:chOff x="571472" y="1500174"/>
            <a:chExt cx="7545409" cy="4837915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71472" y="1500174"/>
              <a:ext cx="7545409" cy="4837915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/>
            </a:ln>
            <a:effectLst/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1785918" y="3429000"/>
              <a:ext cx="5214974" cy="928694"/>
            </a:xfrm>
            <a:prstGeom prst="roundRect">
              <a:avLst>
                <a:gd name="adj" fmla="val 16667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8596" y="2357430"/>
            <a:ext cx="8520113" cy="33020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857224" y="928670"/>
            <a:ext cx="4500594" cy="642942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아래 그림과 같이 차례대로 누른다</a:t>
            </a:r>
            <a:r>
              <a:rPr kumimoji="0" lang="en-US" altLang="ko-KR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0166" y="2571744"/>
            <a:ext cx="714380" cy="357190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928794" y="3857628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929322" y="3857628"/>
            <a:ext cx="2714644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미래">
  <a:themeElements>
    <a:clrScheme name="미래">
      <a:dk1>
        <a:srgbClr val="777777"/>
      </a:dk1>
      <a:lt1>
        <a:srgbClr val="FFFFFF"/>
      </a:lt1>
      <a:dk2>
        <a:srgbClr val="AF0948"/>
      </a:dk2>
      <a:lt2>
        <a:srgbClr val="C9C9C9"/>
      </a:lt2>
      <a:accent1>
        <a:srgbClr val="3B3B3B"/>
      </a:accent1>
      <a:accent2>
        <a:srgbClr val="00B0F0"/>
      </a:accent2>
      <a:accent3>
        <a:srgbClr val="FBC0D7"/>
      </a:accent3>
      <a:accent4>
        <a:srgbClr val="6E426E"/>
      </a:accent4>
      <a:accent5>
        <a:srgbClr val="42D0D0"/>
      </a:accent5>
      <a:accent6>
        <a:srgbClr val="800000"/>
      </a:accent6>
      <a:hlink>
        <a:srgbClr val="FFCC00"/>
      </a:hlink>
      <a:folHlink>
        <a:srgbClr val="FF3300"/>
      </a:folHlink>
    </a:clrScheme>
    <a:fontScheme name="미래">
      <a:majorFont>
        <a:latin typeface="Tahoma"/>
        <a:ea typeface=""/>
        <a:cs typeface=""/>
        <a:font script="Jpan" typeface="MS PGothic"/>
        <a:font script="Hang" typeface="HY울릉도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미래">
      <a:fillStyleLst>
        <a:solidFill>
          <a:schemeClr val="phClr">
            <a:shade val="95000"/>
          </a:schemeClr>
        </a:solidFill>
        <a:gradFill rotWithShape="1">
          <a:gsLst>
            <a:gs pos="0">
              <a:schemeClr val="phClr">
                <a:tint val="100000"/>
                <a:satMod val="200000"/>
              </a:schemeClr>
            </a:gs>
            <a:gs pos="66000">
              <a:schemeClr val="phClr">
                <a:tint val="5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5400000" scaled="0"/>
        </a:gra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>
              <a:shade val="50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40000">
              <a:schemeClr val="phClr">
                <a:tint val="60000"/>
                <a:shade val="100000"/>
                <a:alpha val="100000"/>
                <a:satMod val="100000"/>
              </a:schemeClr>
            </a:gs>
            <a:gs pos="100000">
              <a:schemeClr val="phClr">
                <a:tint val="20000"/>
                <a:shade val="100000"/>
                <a:alpha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853</Words>
  <Application>Microsoft Office PowerPoint</Application>
  <PresentationFormat>화면 슬라이드 쇼(4:3)</PresentationFormat>
  <Paragraphs>197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8" baseType="lpstr">
      <vt:lpstr>Adobe Fan Heiti Std B</vt:lpstr>
      <vt:lpstr>HY강B</vt:lpstr>
      <vt:lpstr>HY울릉도B</vt:lpstr>
      <vt:lpstr>HY중고딕</vt:lpstr>
      <vt:lpstr>HY헤드라인M</vt:lpstr>
      <vt:lpstr>굴림</vt:lpstr>
      <vt:lpstr>돋움</vt:lpstr>
      <vt:lpstr>함초롬돋움</vt:lpstr>
      <vt:lpstr>Arial</vt:lpstr>
      <vt:lpstr>Tahoma</vt:lpstr>
      <vt:lpstr>Wingdings</vt:lpstr>
      <vt:lpstr>미래</vt:lpstr>
      <vt:lpstr>Java Programming</vt:lpstr>
      <vt:lpstr>4장. 자바의 데이터 타입2</vt:lpstr>
      <vt:lpstr>목  차</vt:lpstr>
      <vt:lpstr>1. 자동형변환(promotion)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문자데이타 타입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boolean 타입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reference 데이터 타입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정 리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hye</dc:creator>
  <cp:lastModifiedBy>hg lee</cp:lastModifiedBy>
  <cp:revision>224</cp:revision>
  <dcterms:created xsi:type="dcterms:W3CDTF">2013-12-31T15:36:04Z</dcterms:created>
  <dcterms:modified xsi:type="dcterms:W3CDTF">2017-07-20T12:05:36Z</dcterms:modified>
  <cp:version>0906.0100.01</cp:version>
</cp:coreProperties>
</file>