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E1AC179A-AAE8-4965-B83C-04088BF44C00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2"/>
              </a:solidFill>
            </a:ln>
          </a:top>
          <a:bottom>
            <a:ln w="2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2"/>
              </a:solidFill>
            </a:ln>
          </a:top>
          <a:bottom>
            <a:ln w="10000" cmpd="sng">
              <a:solidFill>
                <a:schemeClr val="accent2"/>
              </a:solidFill>
            </a:ln>
          </a:bottom>
        </a:tcBdr>
        <a:fill>
          <a:solidFill>
            <a:schemeClr val="accent2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/>
    <p:restoredTop sz="94761"/>
  </p:normalViewPr>
  <p:slideViewPr>
    <p:cSldViewPr>
      <p:cViewPr varScale="1">
        <p:scale>
          <a:sx n="69" d="100"/>
          <a:sy n="69" d="100"/>
        </p:scale>
        <p:origin x="654" y="6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09-14T10:54:43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10432 4893 0,'0'24'141,"0"48"-126,0 0-15,0-1 16,24 1-16,-24-24 16,0 47-16,0-47 15,0 0-15,0-1 16,0-23-16,0 0 16,0 0-1,0 0-15,0 0 16,0-1-16,0 1 15,0 0-15,0 24 16,0 0 0,0-24-16,0 47 15,0-47-15,0 0 16,0 0-16,0 0 16</inkml:trace>
  <inkml:trace contextRef="#ctx0" brushRef="#br0" timeOffset="1547.0386">10504 4464 0,'-24'0'250,"0"0"-250,0 0 15,0 0-15,0 0 31,0 0-15</inkml:trace>
  <inkml:trace contextRef="#ctx0" brushRef="#br0" timeOffset="3297.3299">10910 4870 0,'0'47'109,"0"25"-109,0 0 16,0-1-16,23 25 15,-23-49-15,0 1 16,24 0-16,-24 24 16,0-1-16,0-23 15,0-24-15,0 0 16,0-1-16,0 1 16,0 0-1,0 24 1,0-24-1,0 0-15,0-96 250,0 0-250,24-47 16,0 48-16,24-49 16,-48 72-16,0 25 15,0-1-15,24 0 16,-24 0-16,0 0 16,23 0-16,1 24 15,-24-48-15,24 25 16,0-1-16,0 0 15,0-24-15,0 24 16,0 0 0,-24 0-1,23 24 1,1 0-16,-24-23 31,24 23-15,-24-24-16,24 24 62,0 24-62,-24 23 16,24-23-16,-24 24 16,24 47-16,-24-47 15,0 0-15,0-24 16,0 24-16,0-25 15,0 1-15,0 24 16,0-24 0,0 0-16,0 24 15,0-25-15,0 25 16,0-24-16,0 24 16,0-24-1,0-1-15,0 49 16,0-48-16,0 0 15,0 0-15,0 0 16</inkml:trace>
  <inkml:trace contextRef="#ctx0" brushRef="#br0" timeOffset="4594.3908">12318 4177 0,'0'24'31,"0"24"-15,0 71-16,0-47 15,0 47-15,0-47 16,0 47-16,0 1 15,-24-1-15,24-24 16,0 1-16,-24-1 16,24 1-16,0-48 15,0 23-15,-24-23 16,24 24-16,0-1 16,0-47-16,0 0 15,0 0-15,0 0 16,0 0 15,0-1-15,48-23 62,24 0-63,47-23-15,-23 23 16,-25-48-16,-23 24 16,-24 24-16,0 0 15</inkml:trace>
  <inkml:trace contextRef="#ctx0" brushRef="#br0" timeOffset="5657.0393">11984 5013 0,'48'-24'78,"-1"0"-78,-23 0 16,0 0-16,0 24 16,0 0-16,23 0 15,1 0-15,48 0 16,-49 0-16,-23 0 16,48 0-16,-48 0 15,24 0-15,-25 0 16,1 0 93,48 0-109</inkml:trace>
  <inkml:trace contextRef="#ctx0" brushRef="#br0" timeOffset="7844.7383">14848 4917 0,'0'-24'0,"-23"24"156,-1 0-140,24-23-16,-24 23 16,0-24-16,0 24 15,0 0-15,0 0 16,0 0-1,1 24 17,-1-24-17,24 23 1,-24-23-16,0 24 16,24 0-1,-24-24 1,24 24-16,-24-24 15,24 24 17,-24-24-32,0 24 15,1-24-15,23 24 16,-24 0-16,24-1 78,24 25-78,71-24 16,-23-24-16,-1 0 15,1 0-15,-24 0 16,23 0-16,-47 0 16,0 0-1,0 0-15,0 24 31,0 0-15,0 0-16,-1-24 16,25 47-16,-24-47 15,0 24-15,0 0 16,0-24-16,-24 24 62,0 0-46,24 0-16,-24 0 16,0 23-16,0-23 15,0 0-15,0 24 16,-48-24 0,24 0-16,0-1 15,0 1-15,24 0 16,-24 0-16,0-24 15,1 24 1,23 0 0,-24-24-1,0 24 1,0 0 0,0-1-16,0 1 15,0 0-15,-23-24 16,-25 0-1,48 0-15,0 0 16,0 0-16,0 0 16,1 0-16,-1-24 15,0-23-15,0 23 16,0 0 0,0 0-16,0 0 15,0 0 32,1 0-31,-1 0-16,24 1 15,-24-1-15,0 0 16,24 0 0,0 0-16,-24 24 0</inkml:trace>
  <inkml:trace contextRef="#ctx0" brushRef="#br0" timeOffset="9532.4561">15445 4750 0,'0'0'0,"0"24"16,0 0 46,0 0-62,0 0 16,0 23-16,0 25 15,0-24-15,0 23 16,0-23-16,0 48 16,0-49-16,0-23 15,0 0-15,0 0 16,0 0-16,0 0 16,0 0-1,24 0-15,-24-1 16,24 1-16,0 24 15,-24 0-15,24-24 16,-24-1-16,24 1 16,-24 24-1,23-24-15,1 0 16,-24 0-16,24 0 16,0-24-1,0 0 1,0 0-16,0 0 15,23-48-15,1 24 16,-24-24-16,0 24 16,0 24-16,-24-24 15,24 1-15,0-1 16,-1 0-16,1 0 16,0 0-16,0-24 15,-24-23-15,24 23 16,0 24-16,-24-24 15,24 25-15,-24-25 16,24 0-16,-24 24 16,23-24-16,1 1 15,-24 23 1,0 0-16,0-24 16,24 24-16,-24 0 15,0 1 1,24-1-1,-24 71 173,0 1-188,0 24 16,0-1-16,0-47 15,0 24-15,0-24 16,0 0-1,0 0-15,0 0 16,0-1 0,0 1-16,0 0 15,0 0-15,0 0 16,0 0-16,0 0 16,0 0-1,24-24 32,-24 23-47,24-23 47</inkml:trace>
  <inkml:trace contextRef="#ctx0" brushRef="#br0" timeOffset="11360.7389">16615 4870 0,'0'95'110,"0"48"-110,0-23 15,0 23-15,0-24 16,0-47-16,0 23 16,0-71-16,0 0 15,0 0-15,0 0 16,0 0 15,24-24-31,-24 24 16,0-120 77,0-47-77,24 0-16,0 47 16,-24 25-16,23-25 15,-23 48-15,0 1 16,24 23-16,0-24 16,-24 0-16,24 24 15,0 24-15,-24-24 16,24 1-16,0 23 31,-24 47 63,0 49-79,24-25-15,-24 1 16,0 24-16,0-25 16,0 25-16,0-72 15,23 23-15,-23 1 16,0 0-16,0-24 16,0-1-1,0 1-15,0 0 16,0 0-16,48 24 15,-48 0-15,0-25 16,24-23-16,-24-23 109,0-25-93,0-24-16,0 1 16,0-1-16,0 0 15,0 25-15,0-49 16,0 25-16,24-25 16,-24 48-16,24 1 15,-24-1-15,24 24 16,-24 0-16,24 24 15,-24-24-15,23 24 32,1 0 93,0 48-125,-24 24 15,0-1-15,0-23 16,0 0-16,0-24 16,0 23-16,0-23 15,0 0-15,24 0 16,-24 0-1,0 0 1,0 0-16,0-1 16,0 1-1,0 0-15,0 24 16,0-24-16,0 0 16,0-1 140</inkml:trace>
  <inkml:trace contextRef="#ctx0" brushRef="#br0" timeOffset="12314.1441">17546 5275 0,'24'0'94,"95"0"-78,24-23-16,1-25 15,-1 24-15,-24-72 16,-23 73-16,-72-1 16,-24 0-16,24 24 93</inkml:trace>
  <inkml:trace contextRef="#ctx0" brushRef="#br0" timeOffset="13142.3554">17546 5777 0,'24'0'63,"47"-24"-48,-23-24-15,72 24 16,-1 0-16,24-23 15,-71 23-15,23 0 16,-23 24-16,23 0 16,-71-24-16,0 24 15,24 0-15,0 0 16,-1 0 0,-23 0-16,0 0 15,0 0-15,0 0 16</inkml:trace>
  <inkml:trace contextRef="#ctx0" brushRef="#br0" timeOffset="16080.228">19336 4631 0,'-23'0'94,"23"71"-79,-24 97-15,0-25 16,24 0-16,-48 0 16,48 24-16,-24-71 15,24 23-15,0-47 16,-24-48-16,24 0 15,0-1 1</inkml:trace>
  <inkml:trace contextRef="#ctx0" brushRef="#br0" timeOffset="17377.2418">19838 4917 0,'0'-24'93,"24"1"-77,-1 23-16,1 0 16,24 0-16,0 0 15,0 0-15,-1 0 16,25 71-16,-24-47 15,-1 24-15,-23-24 16,0 23-16,0-23 16,0 24-16,0-24 15,-24 0-15,24 0 16,0 0-16,-24-1 16,0 1-16,0 0 15,0 24-15,0 24 16,0-25-16,0 25 15,0-24-15,-48-1 16,-24 25-16,48-24 16,0-24-16,-23-1 15,47 1 1,-24-24-16,24 24 16,-24-24-1,0 0 1,24 24-16,-24-24 15,0 0-15,-23 0 16,23 0-16,0 0 16,0 0-1,96 0 188,-1 0-187,49 0-16,-73 0 16,1 0-16,0 0 15,-24 0-15,0 0 16,-1 0 0,1 0-1,0 0-15</inkml:trace>
  <inkml:trace contextRef="#ctx0" brushRef="#br0" timeOffset="18408.6082">21557 5419 0,'0'-24'94,"0"0"-79,71-24-15,25 24 16,-1 0-16,24 24 16,-47 0-16,24 0 15,47 0-15,-95 0 16,-1 0-16,1 0 16,24 0-16,-48 0 31,-1 0 0,-23-23-15,24 23 15</inkml:trace>
  <inkml:trace contextRef="#ctx0" brushRef="#br0" timeOffset="19408.8136">22034 4702 0,'0'48'94,"0"48"-94,0-49 15,0 1-15,0 0 16,0 0-16,0-24 15,0-1-15,0 1 16,0 24 0,0-24-1,0 0-15,0 47 16,0-23-16,0-24 16,0 0-16,0 24 15,0-24-15,0 23 16,-24-23-16,24 0 15,0 0-15,0 0 16,0 0 0,0-1-16,0 1 15,0 0 1,0 0-16,0 24 16,0 0-1,0-1 1,0-23-1</inkml:trace>
  <inkml:trace contextRef="#ctx0" brushRef="#br0" timeOffset="21581.0302">23466 4679 0,'0'23'78,"0"1"-62,-47 24-16,23 0 16,24-24-16,-72 23 15,48 1-15,24-24 16,0 0-16,0 0 16,-24 0-1,24 0 1,-24-1-16,24 1 31,-23 0-15,23 0-1,-24 0-15,0 24 16,24-24-16,-24-1 16,24 1-16,24-24 156,24 0-141,71 0-15,-71 0 16,47 0 0,-47 0-16,0 0 0,-1 0 15,-23 0 1,0 0 0,-24 24-16,24 0 15,0 0 1,-24 0-16,24 0 15,0 0-15,-24 47 16,23-23-16,-23-24 16,0 0-16,0 23 15,0-23-15,0 0 16,0 0 0,0 0-1,0 0-15,-23 0 16,23-1-1,-24-23-15,-24 24 16,24 0-16,0 0 16,24 0-1,-24-24-15,-23 24 16,23-24-16,-24 0 16,24 0-1,-24 0-15,25-24 16,-1 0-16,0 0 15,0-24-15,0 25 16,0-1-16,24 0 16,-24 24-16,0 0 31,1 0 0,23-24-31,-48 24 16,48-24-16,-24 0 15,0 0 1,24 0-16</inkml:trace>
  <inkml:trace contextRef="#ctx0" brushRef="#br0" timeOffset="22487.3397">23132 4989 0,'48'0'93,"-24"0"-77,23 0-16,25 0 16,-24-24-16,47 24 15,-47 0 1,0 0-16,0-24 15,-25 0 1,1 24 203</inkml:trace>
  <inkml:trace contextRef="#ctx0" brushRef="#br0" timeOffset="23128.1182">24373 4822 0</inkml:trace>
  <inkml:trace contextRef="#ctx0" brushRef="#br0" timeOffset="24378.2512">24469 5562 0,'0'24'140,"0"0"-124,0 23-16,0-23 16,0 0-1,0 24-15,0-24 16,-24 0 15,24-1-15,-24-23-1,24 24-15,-24 0 16,-23 24-16,47 0 16,-24-24-16,0 23 15,0-23-15,24 0 47,-24-24-31,24 24-1,-24 0 1,0-24-16,0 24 16,1-24-1,23 24-15</inkml:trace>
  <inkml:trace contextRef="#ctx0" brushRef="#br0" timeOffset="26128.4805">24373 4798 0,'0'24'157,"0"0"-157,24-48 453,0 24-438,-24-24 32,24 24 188,-24 24-110,0 0-125,0 0 15,0-1 1,0 1-16,0 0 62</inkml:trace>
  <inkml:trace contextRef="#ctx0" brushRef="#br0" timeOffset="28738.2573">19074 6445 0,'0'24'16,"0"0"-16,48-48 109,47-24-109,-23 1 16,-1-25-16,49 24 16,-25 0-16,-23 25 15,-25-25 1,1 24-16,0 24 15,0 0-15,47 0 16,-23 0-16,23 24 16,-23-24-16,0 24 15,23 23-15,-71-23 16,24 24-16,-1-24 16,-23 24-16,0-24 15,0-1-15,0 25 16,0 24-16,0-72 15,-24 24-15,23-24 16,1 0 0,0 0-1,0 24 1,0-1-16,24-23 16,23 0-16,-23 0 15,0 0-15,23-47 16,25-25-1,-24-23-15,47-1 16,-47 24-16,-25 25 16,1-1-16,-24 24 15,0 0-15,-24 0 32,24 24-32,-24-24 15,24 24-15,-1-23 16,1 23 15,0 0-31,0 0 16,24 0-16,-1 47 15,25 25-15,-24 23 16,-24-47-16,23 0 16,1 0-16,24-24 15,-24-24-15,-25 23 16,1-23-16,24 0 15,-24 0-15,0 24 16,24-24-16,-25 0 16,25 0-16,0 0 15,0-47-15,23-1 16,-47 24-16,24-24 16,23-23-1,1 23-15,-48 24 16,0 0-16,24-24 15,-25 48-15,-23-24 16,24 24-16,0-23 16,-24-1-1,24 24-15,0 0 16,24 0 0,-24 0-1,23 0-15,-23 0 16,24 24-16,-24 23 15,0 1-15,23 48 16,-23-73-16,0 25 16,0-24-16,0-24 15,0 0 1,0 24 0,0 0-16,-1-24 15,1 24-15,0-24 16,0 24-16,0-24 15,-24 23-15,24-23 16,0 0-16,0 0 16,-1 0-16,1 0 15,0 0 1,0 0 140</inkml:trace>
  <inkml:trace contextRef="#ctx0" brushRef="#br0" timeOffset="30785.3111">21533 6206 0,'-24'96'110,"0"47"-110,24-47 15,-24 23-15,0-24 16,-24 1-16,25-48 16,23-24-16,-24 23 15,0-23-15,0 0 16,0 24-16,0-24 16,-24 23-16,1-23 15,-1 48-15,-24-24 16,1 23-16,-25 1 15,25 0-15,-25-25 16,24 25-16,1-24 16,-1-1-16,48-23 15,1-24-15,-1 24 16,0-24-16,0 0 16,-24 0-16,0 0 15,1 0 1,-1 0-16,0 0 15,-47 24-15,47-24 16,-48 0-16,1 24 16,47 24-16,-23-48 15,-25 23-15,48-23 16,1 0-16,23 0 16,0 0-1,0 0 1,-24 0-16,1 0 15,-25 0-15,0 0 16,1 0-16,23 0 16,-24 0-16,1 0 15,47 0-15,-24 0 16,0 0 0,1-23-16,-1-1 15,-24-24 1,-71 24-16,0 0 0,71-23 15,-47-25-15,23 24 16,25 24 0,23 0-16,0 1 15,24 23-15,0-24 16,-47 24-16,47-24 16,24 0-16,-24 24 15,0 0-15,0-24 16,0 24-16,-23-48 15,23 24-15,-48 1 16,24-1-16,-47-24 16,47 24-16,1 0 15,-1 0-15,24 24 16,-24-24-16,24 1 16,0 23-16,1-24 15,-25 0-15,0 0 16,24-24-16,-71 0 15,71 25-15,-48-25 16,48 0-16,-23 24 16,23 0-16,-24 0 15,24 1-15,24-1 16,-24 0 0,-47 0-16,47 0 15,0-24-15,-24 25 16,24-25-16,-24-24 15,25 48-15</inkml:trace>
  <inkml:trace contextRef="#ctx0" brushRef="#br0" timeOffset="31472.8994">16305 6302 0,'0'95'94,"0"25"-79,0-25-15,0 72 0,0-71 16,0 23-1,0-23-15,0-72 16,0-1-16,0-214 188,0 48-173</inkml:trace>
  <inkml:trace contextRef="#ctx0" brushRef="#br0" timeOffset="32176.1628">16376 6183 0,'120'0'140,"-1"0"-124,24 0-16,-71 0 16,23 47-16,-23-23 15,-24 0-15,-1 0 16,-23-24-16,24 24 16,-24-24-16,0 0 15,0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364379"/>
            <a:ext cx="64007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E02C27B-40D8-4AC0-9FDF-220086C0EF57}" type="datetime1">
              <a:rPr lang="ko-KR" altLang="en-US"/>
              <a:pPr>
                <a:defRPr lang="ko-KR" altLang="en-US"/>
              </a:pPr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685799" y="2285992"/>
            <a:ext cx="7772399" cy="1058299"/>
          </a:xfrm>
        </p:spPr>
        <p:txBody>
          <a:bodyPr>
            <a:noAutofit/>
          </a:bodyPr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FE1EB696-345C-4F33-80F8-0A0058096010}" type="datetime1">
              <a:rPr lang="ko-KR" altLang="en-US"/>
              <a:pPr>
                <a:defRPr lang="ko-KR" altLang="en-US"/>
              </a:pPr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247649" y="2673355"/>
            <a:ext cx="8648699" cy="1470025"/>
          </a:xfrm>
        </p:spPr>
        <p:txBody>
          <a:bodyPr/>
          <a:lstStyle>
            <a:lvl1pPr algn="ctr">
              <a:defRPr sz="6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928661" y="816429"/>
            <a:ext cx="7215238" cy="938870"/>
          </a:xfrm>
        </p:spPr>
        <p:txBody>
          <a:bodyPr/>
          <a:lstStyle>
            <a:lvl1pPr algn="ctr">
              <a:defRPr sz="5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2214545" y="2571750"/>
            <a:ext cx="4643437" cy="32146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D8A4A0-6513-4D62-A1AB-EE53BE0EFD8B}" type="datetime1">
              <a:rPr lang="ko-KR" altLang="en-US"/>
              <a:pPr>
                <a:defRPr lang="ko-KR" altLang="en-US"/>
              </a:pPr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313999" y="1714488"/>
            <a:ext cx="6515999" cy="158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2359" y="274638"/>
            <a:ext cx="1234439" cy="5851525"/>
          </a:xfrm>
        </p:spPr>
        <p:txBody>
          <a:bodyPr vert="eaVert"/>
          <a:lstStyle>
            <a:lvl1pPr algn="ctr">
              <a:defRPr sz="3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839711" cy="6081712"/>
          </a:xfrm>
        </p:spPr>
        <p:txBody>
          <a:bodyPr vert="eaVert"/>
          <a:lstStyle>
            <a:lvl1pPr>
              <a:defRPr sz="27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E7E89A5-F746-44D0-B41C-01BD80143229}" type="datetime1">
              <a:rPr lang="ko-KR" altLang="en-US"/>
              <a:pPr>
                <a:defRPr lang="ko-KR" altLang="en-US"/>
              </a:pPr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000372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fld id="{DD805A6F-313D-437C-AA7E-E9AD155725EA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44FABA53-56B5-46B3-889E-4279D63938CD}" type="datetime1">
              <a:rPr lang="ko-KR" altLang="en-US"/>
              <a:pPr>
                <a:defRPr lang="ko-KR" altLang="en-US"/>
              </a:pPr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5F5F5F">
                    <a:lumMod val="50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4A8C0DB-B4D8-47F8-B317-86BF70370830}" type="datetime1">
              <a:rPr lang="ko-KR" altLang="en-US"/>
              <a:pPr>
                <a:defRPr lang="ko-KR" altLang="en-US"/>
              </a:pPr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D6107D8-59E3-4994-94B9-05B832CBF410}" type="datetime1">
              <a:rPr lang="ko-KR" altLang="en-US"/>
              <a:pPr>
                <a:defRPr lang="ko-KR" altLang="en-US"/>
              </a:pPr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722312" y="3714741"/>
            <a:ext cx="7772399" cy="928705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722312" y="3286124"/>
            <a:ext cx="77723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691" y="272025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2D9CBEA-F114-4C92-B641-EBAB58013FF2}" type="datetime1">
              <a:rPr lang="ko-KR" altLang="en-US"/>
              <a:pPr>
                <a:defRPr lang="ko-KR" altLang="en-US"/>
              </a:pPr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1057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3" y="319084"/>
            <a:ext cx="8229599" cy="808438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67FC934-F182-49C1-8FAE-5632765B0982}" type="datetime1">
              <a:rPr lang="ko-KR" altLang="en-US"/>
              <a:pPr>
                <a:defRPr lang="ko-KR" altLang="en-US"/>
              </a:pPr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027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428737"/>
            <a:ext cx="8229599" cy="473952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22A6CE7C-9F02-4DF3-993B-A37F2CE625D1}" type="datetime1">
              <a:rPr lang="ko-KR" altLang="en-US"/>
              <a:pPr>
                <a:defRPr lang="ko-KR" altLang="en-US"/>
              </a:pPr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439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1594720B-7C46-453B-BE80-41EA7DEC0D37}" type="datetime1">
              <a:rPr lang="ko-KR" altLang="en-US"/>
              <a:pPr>
                <a:defRPr lang="ko-KR" altLang="en-US"/>
              </a:pPr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477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  <a:solidFill>
            <a:schemeClr val="bg1">
              <a:alpha val="9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7B6ABD20-F4D9-44EB-A008-8D9D8D427593}" type="datetime1">
              <a:rPr lang="ko-KR" altLang="en-US"/>
              <a:pPr>
                <a:defRPr lang="ko-KR" altLang="en-US"/>
              </a:pPr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미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357298"/>
            <a:ext cx="82295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03DDB201-6CB0-4609-9CA9-E4B7B04360EB}" type="datetime1">
              <a:rPr lang="ko-KR" altLang="en-US"/>
              <a:pPr>
                <a:defRPr lang="ko-KR" altLang="en-US"/>
              </a:pPr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함초롬돋움"/>
                <a:ea typeface="함초롬돋움"/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3400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04863" indent="-271463" algn="l" defTabSz="914400" rtl="0" eaLnBrk="1" latinLnBrk="1" hangingPunct="1">
        <a:spcBef>
          <a:spcPct val="20000"/>
        </a:spcBef>
        <a:buClr>
          <a:schemeClr val="tx2"/>
        </a:buClr>
        <a:buFont typeface="Wingdings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77913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493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827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16175" indent="-2603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857232"/>
            <a:ext cx="8429684" cy="107793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6600">
                <a:latin typeface="Adobe Fan Heiti Std B"/>
                <a:ea typeface="Adobe Fan Heiti Std B"/>
              </a:rPr>
              <a:t>Java Programming</a:t>
            </a:r>
            <a:endParaRPr lang="ko-KR" altLang="en-US" sz="6600">
              <a:latin typeface="Adobe Fan Heiti Std B"/>
              <a:ea typeface="HY중고딕"/>
            </a:endParaRPr>
          </a:p>
        </p:txBody>
      </p:sp>
      <p:sp>
        <p:nvSpPr>
          <p:cNvPr id="67588" name="부제목 6758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4348" y="1643050"/>
            <a:ext cx="6759593" cy="4352739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7158" y="642918"/>
            <a:ext cx="6096000" cy="57531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143504" y="428604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결과값들이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0034" y="4786322"/>
            <a:ext cx="1438304" cy="121444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2. </a:t>
            </a:r>
            <a:r>
              <a:rPr lang="ko-KR" altLang="en-US"/>
              <a:t>대입연산자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155733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프로그래밍 코드에서 의미하는 대입이라는 것은 </a:t>
            </a:r>
            <a:r>
              <a:rPr lang="en-US" altLang="ko-KR"/>
              <a:t>=</a:t>
            </a:r>
            <a:r>
              <a:rPr lang="ko-KR" altLang="en-US"/>
              <a:t>기호를 기준으로 오른쪽의 값을 왼쪽의 기억공간에 저장하라는 의미이다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71604" y="3214686"/>
            <a:ext cx="5786478" cy="292895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92D050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914400" indent="-91440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 lang="ko-KR" altLang="en-US"/>
            </a:pPr>
            <a:r>
              <a:rPr lang="ko-KR" altLang="en-US" sz="5400">
                <a:latin typeface="HY강B"/>
                <a:ea typeface="HY강B"/>
              </a:rPr>
              <a:t>변수  </a:t>
            </a:r>
            <a:r>
              <a:rPr lang="en-US" altLang="ko-KR" sz="5400">
                <a:latin typeface="HY강B"/>
                <a:ea typeface="HY강B"/>
              </a:rPr>
              <a:t>=   </a:t>
            </a:r>
            <a:r>
              <a:rPr lang="ko-KR" altLang="en-US" sz="5400">
                <a:latin typeface="HY강B"/>
                <a:ea typeface="HY강B"/>
              </a:rPr>
              <a:t>값</a:t>
            </a:r>
          </a:p>
          <a:p>
            <a:pPr marL="914400" indent="-91440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 lang="ko-KR" altLang="en-US"/>
            </a:pPr>
            <a:endParaRPr kumimoji="0" lang="ko-KR" altLang="en-US" sz="10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9256" y="5143512"/>
            <a:ext cx="8659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rgbClr val="FF0000"/>
                </a:solidFill>
                <a:latin typeface="HY강B"/>
                <a:ea typeface="HY강B"/>
              </a:rPr>
              <a:t>r-value</a:t>
            </a:r>
            <a:endParaRPr lang="ko-KR" altLang="en-US">
              <a:solidFill>
                <a:srgbClr val="FF0000"/>
              </a:solidFill>
              <a:latin typeface="HY강B"/>
              <a:ea typeface="HY강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5131370"/>
            <a:ext cx="84392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rgbClr val="FF0000"/>
                </a:solidFill>
                <a:latin typeface="HY강B"/>
                <a:ea typeface="HY강B"/>
              </a:rPr>
              <a:t>l-value</a:t>
            </a:r>
            <a:endParaRPr lang="ko-KR" altLang="en-US">
              <a:solidFill>
                <a:srgbClr val="FF0000"/>
              </a:solidFill>
              <a:latin typeface="HY강B"/>
              <a:ea typeface="HY강B"/>
            </a:endParaRPr>
          </a:p>
        </p:txBody>
      </p:sp>
      <p:sp>
        <p:nvSpPr>
          <p:cNvPr id="10" name="원호 9"/>
          <p:cNvSpPr/>
          <p:nvPr/>
        </p:nvSpPr>
        <p:spPr>
          <a:xfrm rot="18604000">
            <a:off x="3560401" y="3605782"/>
            <a:ext cx="2286016" cy="2714644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triangle"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3286124"/>
            <a:ext cx="13099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rgbClr val="FF0000"/>
                </a:solidFill>
                <a:latin typeface="HY강B"/>
                <a:ea typeface="HY강B"/>
              </a:rPr>
              <a:t>assignment</a:t>
            </a:r>
            <a:endParaRPr lang="ko-KR" altLang="en-US">
              <a:solidFill>
                <a:srgbClr val="FF0000"/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/>
          <p:nvPr/>
        </p:nvGraphicFramePr>
        <p:xfrm>
          <a:off x="642910" y="2071678"/>
          <a:ext cx="7715305" cy="3929092"/>
        </p:xfrm>
        <a:graphic>
          <a:graphicData uri="http://schemas.openxmlformats.org/drawingml/2006/table">
            <a:tbl>
              <a:tblPr>
                <a:tableStyleId>{E1AC179A-AAE8-4965-B83C-04088BF44C00}</a:tableStyleId>
              </a:tblPr>
              <a:tblGrid>
                <a:gridCol w="1911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102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2000">
                          <a:latin typeface="HY강B"/>
                          <a:ea typeface="HY강B"/>
                        </a:rPr>
                        <a:t>연 산 자</a:t>
                      </a:r>
                      <a:endParaRPr lang="ko-KR" alt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2000">
                          <a:latin typeface="HY강B"/>
                          <a:ea typeface="HY강B"/>
                        </a:rPr>
                        <a:t>예</a:t>
                      </a:r>
                      <a:endParaRPr lang="ko-KR" alt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2000">
                          <a:latin typeface="HY강B"/>
                          <a:ea typeface="HY강B"/>
                        </a:rPr>
                        <a:t>의 미</a:t>
                      </a:r>
                      <a:endParaRPr lang="ko-KR" alt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998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+=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x += 10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x = x + 10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998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-=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x -= 10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x = x - 10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998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*=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x *= 10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x = x * 10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998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/=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x /= 10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x = x / 10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4998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%=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x %= 10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000">
                          <a:latin typeface="HY강B"/>
                          <a:ea typeface="HY강B"/>
                        </a:rPr>
                        <a:t>x = x % 10</a:t>
                      </a:r>
                      <a:endParaRPr lang="en-US" sz="20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1655" marR="51655" marT="25827" marB="258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28662" y="785794"/>
            <a:ext cx="7143832" cy="785818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ko-KR" altLang="en-US" sz="2400">
                <a:latin typeface="HY강B"/>
                <a:ea typeface="HY강B"/>
              </a:rPr>
              <a:t>대입연산자의</a:t>
            </a:r>
            <a:r>
              <a:rPr lang="en-US" altLang="ko-KR" sz="2400">
                <a:latin typeface="HY강B"/>
                <a:ea typeface="HY강B"/>
              </a:rPr>
              <a:t> </a:t>
            </a:r>
            <a:r>
              <a:rPr lang="ko-KR" altLang="en-US" sz="2400">
                <a:latin typeface="HY강B"/>
                <a:ea typeface="HY강B"/>
              </a:rPr>
              <a:t>종류와 의미는  다음표와 같다</a:t>
            </a:r>
            <a:r>
              <a:rPr lang="en-US" altLang="ko-KR" sz="2400">
                <a:latin typeface="HY강B"/>
                <a:ea typeface="HY강B"/>
              </a:rPr>
              <a:t>.</a:t>
            </a:r>
            <a:r>
              <a:rPr lang="ko-KR" altLang="en-US" sz="2400">
                <a:latin typeface="HY강B"/>
                <a:ea typeface="HY강B"/>
              </a:rPr>
              <a:t> </a:t>
            </a:r>
            <a:endParaRPr lang="en-US" altLang="ko-KR" sz="2400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package pk05;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public class AssignTest {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public static void main(String[] args) {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	// TODO Auto-generated method stub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	int aVar=20;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	System.out.println("aVar+=10 -&gt; " + (aVar+=10));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	System.out.println("aVar-=10 -&gt; " + (aVar-=10));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	System.out.println("aVar*=10 -&gt; " + (aVar*=10));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	System.out.println("aVar/=10 -&gt; " + (aVar/=10));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	System.out.println("aVar%=10 -&gt; " + (aVar%=10));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}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5-2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728" y="714356"/>
            <a:ext cx="6143668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[ExJava5-2]</a:t>
            </a:r>
            <a:r>
              <a:rPr lang="ko-KR" altLang="en-US">
                <a:latin typeface="HY강B"/>
                <a:ea typeface="HY강B"/>
              </a:rPr>
              <a:t>프로젝트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57224" y="1928802"/>
            <a:ext cx="7161213" cy="4714884"/>
            <a:chOff x="785786" y="1571612"/>
            <a:chExt cx="7161213" cy="471488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85786" y="1571612"/>
              <a:ext cx="7161213" cy="4714884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1142976" y="3000372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43108" y="3071810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15008" y="4214818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844" y="428604"/>
            <a:ext cx="5386386" cy="6174191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357818" y="64291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</a:t>
            </a:r>
            <a:r>
              <a:rPr lang="en-US" altLang="ko-KR" sz="1600">
                <a:latin typeface="HY강B"/>
                <a:ea typeface="HY강B"/>
              </a:rPr>
              <a:t>package]</a:t>
            </a:r>
            <a:r>
              <a:rPr lang="ko-KR" altLang="en-US" sz="1600">
                <a:latin typeface="HY강B"/>
                <a:ea typeface="HY강B"/>
              </a:rPr>
              <a:t>에 패키지명을 입력한다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85852" y="171448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50030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57290" y="4429132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7290" y="4857760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71868" y="6143644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57224" y="1500174"/>
            <a:ext cx="6888183" cy="48932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4400"/>
              <a:t>5</a:t>
            </a:r>
            <a:r>
              <a:rPr lang="ko-KR" altLang="en-US" sz="4400"/>
              <a:t>장</a:t>
            </a:r>
            <a:r>
              <a:rPr lang="en-US" altLang="ko-KR" sz="4400"/>
              <a:t>. </a:t>
            </a:r>
            <a:r>
              <a:rPr lang="ko-KR" altLang="en-US" sz="4400"/>
              <a:t>자바의 연산자</a:t>
            </a:r>
            <a:r>
              <a:rPr lang="en-US" altLang="ko-KR" sz="440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5720" y="785794"/>
            <a:ext cx="5648325" cy="5686425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결과값들이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0034" y="4786322"/>
            <a:ext cx="2428892" cy="121444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3. </a:t>
            </a:r>
            <a:r>
              <a:rPr lang="ko-KR" altLang="en-US"/>
              <a:t>증감연산자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120014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어떤 변수에 대해 </a:t>
            </a:r>
            <a:r>
              <a:rPr lang="en-US" altLang="ko-KR"/>
              <a:t>1</a:t>
            </a:r>
            <a:r>
              <a:rPr lang="ko-KR" altLang="en-US"/>
              <a:t>증가하고 </a:t>
            </a:r>
            <a:r>
              <a:rPr lang="en-US" altLang="ko-KR"/>
              <a:t>1</a:t>
            </a:r>
            <a:r>
              <a:rPr lang="ko-KR" altLang="en-US"/>
              <a:t>감소하는 표현으로 다음 표의 내용처럼 전위형과 후위형이 있다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0001" y="2928934"/>
          <a:ext cx="8072527" cy="3349280"/>
        </p:xfrm>
        <a:graphic>
          <a:graphicData uri="http://schemas.openxmlformats.org/drawingml/2006/table">
            <a:tbl>
              <a:tblPr>
                <a:tableStyleId>{729D6073-5DEC-478E-BFBB-120F47F47B7E}</a:tableStyleId>
              </a:tblPr>
              <a:tblGrid>
                <a:gridCol w="192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349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2400">
                          <a:latin typeface="HY강B"/>
                          <a:ea typeface="HY강B"/>
                        </a:rPr>
                        <a:t>종류</a:t>
                      </a:r>
                      <a:endParaRPr lang="ko-KR" alt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2400">
                          <a:latin typeface="HY강B"/>
                          <a:ea typeface="HY강B"/>
                        </a:rPr>
                        <a:t>예</a:t>
                      </a:r>
                      <a:endParaRPr lang="ko-KR" alt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2400">
                          <a:latin typeface="HY강B"/>
                          <a:ea typeface="HY강B"/>
                        </a:rPr>
                        <a:t>의 미</a:t>
                      </a:r>
                      <a:endParaRPr lang="ko-KR" alt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49"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2400">
                          <a:latin typeface="HY강B"/>
                          <a:ea typeface="HY강B"/>
                        </a:rPr>
                        <a:t>전위형</a:t>
                      </a:r>
                      <a:endParaRPr lang="ko-KR" alt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400">
                          <a:latin typeface="HY강B"/>
                          <a:ea typeface="HY강B"/>
                        </a:rPr>
                        <a:t>++a</a:t>
                      </a:r>
                      <a:endParaRPr 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400">
                          <a:latin typeface="HY강B"/>
                          <a:ea typeface="HY강B"/>
                        </a:rPr>
                        <a:t>a = a+1 </a:t>
                      </a:r>
                      <a:r>
                        <a:rPr lang="ko-KR" altLang="en-US" sz="2400">
                          <a:latin typeface="HY강B"/>
                          <a:ea typeface="HY강B"/>
                        </a:rPr>
                        <a:t>또는 </a:t>
                      </a:r>
                      <a:r>
                        <a:rPr lang="en-US" sz="2400">
                          <a:latin typeface="HY강B"/>
                          <a:ea typeface="HY강B"/>
                        </a:rPr>
                        <a:t>a += 1 </a:t>
                      </a:r>
                      <a:endParaRPr 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49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400">
                          <a:latin typeface="HY강B"/>
                          <a:ea typeface="HY강B"/>
                        </a:rPr>
                        <a:t>--a</a:t>
                      </a:r>
                      <a:endParaRPr 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400">
                          <a:latin typeface="HY강B"/>
                          <a:ea typeface="HY강B"/>
                        </a:rPr>
                        <a:t>a = a-1 </a:t>
                      </a:r>
                      <a:r>
                        <a:rPr lang="ko-KR" altLang="en-US" sz="2400">
                          <a:latin typeface="HY강B"/>
                          <a:ea typeface="HY강B"/>
                        </a:rPr>
                        <a:t>또는 </a:t>
                      </a:r>
                      <a:r>
                        <a:rPr lang="en-US" sz="2400">
                          <a:latin typeface="HY강B"/>
                          <a:ea typeface="HY강B"/>
                        </a:rPr>
                        <a:t>a -= 1 </a:t>
                      </a:r>
                      <a:endParaRPr 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349"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2400">
                          <a:latin typeface="HY강B"/>
                          <a:ea typeface="HY강B"/>
                        </a:rPr>
                        <a:t>후위형</a:t>
                      </a:r>
                      <a:endParaRPr lang="ko-KR" alt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400">
                          <a:latin typeface="HY강B"/>
                          <a:ea typeface="HY강B"/>
                        </a:rPr>
                        <a:t>a++</a:t>
                      </a:r>
                      <a:endParaRPr 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400">
                          <a:latin typeface="HY강B"/>
                          <a:ea typeface="HY강B"/>
                        </a:rPr>
                        <a:t>a = a+1 </a:t>
                      </a:r>
                      <a:r>
                        <a:rPr lang="ko-KR" altLang="en-US" sz="2400">
                          <a:latin typeface="HY강B"/>
                          <a:ea typeface="HY강B"/>
                        </a:rPr>
                        <a:t>또는 </a:t>
                      </a:r>
                      <a:r>
                        <a:rPr lang="en-US" sz="2400">
                          <a:latin typeface="HY강B"/>
                          <a:ea typeface="HY강B"/>
                        </a:rPr>
                        <a:t>a += 1 </a:t>
                      </a:r>
                      <a:endParaRPr 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49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400">
                          <a:latin typeface="HY강B"/>
                          <a:ea typeface="HY강B"/>
                        </a:rPr>
                        <a:t>a--</a:t>
                      </a:r>
                      <a:endParaRPr 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2400">
                          <a:latin typeface="HY강B"/>
                          <a:ea typeface="HY강B"/>
                        </a:rPr>
                        <a:t>a = a-1 </a:t>
                      </a:r>
                      <a:r>
                        <a:rPr lang="ko-KR" altLang="en-US" sz="2400">
                          <a:latin typeface="HY강B"/>
                          <a:ea typeface="HY강B"/>
                        </a:rPr>
                        <a:t>또는 </a:t>
                      </a:r>
                      <a:r>
                        <a:rPr lang="en-US" sz="2400">
                          <a:latin typeface="HY강B"/>
                          <a:ea typeface="HY강B"/>
                        </a:rPr>
                        <a:t>a -= 1 </a:t>
                      </a:r>
                      <a:endParaRPr lang="en-US" sz="2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84641" marR="84641" marT="42320" marB="423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4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/>
              <a:t>package pk05;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public class IncDecTest {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	public static void main(String[] args) {</a:t>
            </a:r>
          </a:p>
          <a:p>
            <a:pPr lvl="0">
              <a:defRPr lang="ko-KR" altLang="en-US"/>
            </a:pPr>
            <a:r>
              <a:rPr lang="en-US" altLang="ko-KR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/>
              <a:t>		int a, b, c;</a:t>
            </a:r>
          </a:p>
          <a:p>
            <a:pPr lvl="0">
              <a:defRPr lang="ko-KR" altLang="en-US"/>
            </a:pPr>
            <a:r>
              <a:rPr lang="en-US" altLang="ko-KR"/>
              <a:t>	    a = 10;</a:t>
            </a:r>
          </a:p>
          <a:p>
            <a:pPr lvl="0">
              <a:defRPr lang="ko-KR" altLang="en-US"/>
            </a:pPr>
            <a:r>
              <a:rPr lang="en-US" altLang="ko-KR"/>
              <a:t>	    b = 20;</a:t>
            </a:r>
          </a:p>
          <a:p>
            <a:pPr lvl="0">
              <a:defRPr lang="ko-KR" altLang="en-US"/>
            </a:pPr>
            <a:r>
              <a:rPr lang="en-US" altLang="ko-KR"/>
              <a:t>	    c = 3;</a:t>
            </a:r>
          </a:p>
          <a:p>
            <a:pPr lvl="0">
              <a:defRPr lang="ko-KR" altLang="en-US"/>
            </a:pPr>
            <a:r>
              <a:rPr lang="en-US" altLang="ko-KR"/>
              <a:t>	    System.out.println("++a -&gt; " + (++a));</a:t>
            </a:r>
          </a:p>
          <a:p>
            <a:pPr lvl="0">
              <a:defRPr lang="ko-KR" altLang="en-US"/>
            </a:pPr>
            <a:r>
              <a:rPr lang="en-US" altLang="ko-KR"/>
              <a:t>	    System.out.println("a++ -&gt; " + (a++));</a:t>
            </a:r>
          </a:p>
          <a:p>
            <a:pPr lvl="0">
              <a:defRPr lang="ko-KR" altLang="en-US"/>
            </a:pPr>
            <a:r>
              <a:rPr lang="en-US" altLang="ko-KR"/>
              <a:t>	    System.out.println("c++ -&gt; " + (c++));</a:t>
            </a:r>
          </a:p>
          <a:p>
            <a:pPr lvl="0">
              <a:defRPr lang="ko-KR" altLang="en-US"/>
            </a:pPr>
            <a:r>
              <a:rPr lang="en-US" altLang="ko-KR"/>
              <a:t>	    System.out.println("++a + b++ - &gt; " + (++a + b++));</a:t>
            </a:r>
          </a:p>
          <a:p>
            <a:pPr lvl="0">
              <a:defRPr lang="ko-KR" altLang="en-US"/>
            </a:pPr>
            <a:r>
              <a:rPr lang="en-US" altLang="ko-KR"/>
              <a:t>	}</a:t>
            </a:r>
          </a:p>
          <a:p>
            <a:pPr lvl="0">
              <a:defRPr lang="ko-KR" altLang="en-US"/>
            </a:pPr>
            <a:r>
              <a:rPr lang="en-US" altLang="ko-KR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5-3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85852" y="500042"/>
            <a:ext cx="6143668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[ExJava5-3]</a:t>
            </a:r>
            <a:r>
              <a:rPr lang="ko-KR" altLang="en-US">
                <a:latin typeface="HY강B"/>
                <a:ea typeface="HY강B"/>
              </a:rPr>
              <a:t>프로젝트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85786" y="1571612"/>
            <a:ext cx="7161213" cy="4714884"/>
            <a:chOff x="785786" y="1571612"/>
            <a:chExt cx="7161213" cy="471488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85786" y="1571612"/>
              <a:ext cx="7161213" cy="4714884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1142976" y="3000372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43108" y="3071810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15008" y="4214818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844" y="428604"/>
            <a:ext cx="5386386" cy="6174191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357818" y="64291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</a:t>
            </a:r>
            <a:r>
              <a:rPr lang="en-US" altLang="ko-KR" sz="1600">
                <a:latin typeface="HY강B"/>
                <a:ea typeface="HY강B"/>
              </a:rPr>
              <a:t>package]</a:t>
            </a:r>
            <a:r>
              <a:rPr lang="ko-KR" altLang="en-US" sz="1600">
                <a:latin typeface="HY강B"/>
                <a:ea typeface="HY강B"/>
              </a:rPr>
              <a:t>에 패키지명을 입력한다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85852" y="178592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50030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57290" y="4429132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7290" y="4857760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00430" y="6143644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0034" y="1500174"/>
            <a:ext cx="7706108" cy="4932358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4282" y="571480"/>
            <a:ext cx="6191250" cy="5629275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결과값들이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0034" y="4572008"/>
            <a:ext cx="2500330" cy="121444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4. </a:t>
            </a:r>
            <a:r>
              <a:rPr lang="ko-KR" altLang="en-US"/>
              <a:t>관계연산자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조건을 비교할 때 많이 쓰이는 연산자로서 결과는 참</a:t>
            </a:r>
            <a:r>
              <a:rPr lang="en-US" altLang="ko-KR"/>
              <a:t>(True : 1), </a:t>
            </a:r>
            <a:r>
              <a:rPr lang="ko-KR" altLang="en-US"/>
              <a:t>거짓</a:t>
            </a:r>
            <a:r>
              <a:rPr lang="en-US" altLang="ko-KR"/>
              <a:t>(False : 0)</a:t>
            </a:r>
            <a:r>
              <a:rPr lang="ko-KR" altLang="en-US"/>
              <a:t>으로 나타난다</a:t>
            </a:r>
            <a:r>
              <a:rPr lang="en-US" altLang="ko-KR"/>
              <a:t>. 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2428868"/>
          <a:ext cx="8215369" cy="4168152"/>
        </p:xfrm>
        <a:graphic>
          <a:graphicData uri="http://schemas.openxmlformats.org/drawingml/2006/table">
            <a:tbl>
              <a:tblPr>
                <a:tableStyleId>{729D6073-5DEC-478E-BFBB-120F47F47B7E}</a:tableStyleId>
              </a:tblPr>
              <a:tblGrid>
                <a:gridCol w="13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7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629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연산자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예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의미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결과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29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>
                          <a:latin typeface="HY강B"/>
                          <a:ea typeface="HY강B"/>
                        </a:rPr>
                        <a:t>==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>
                          <a:latin typeface="HY강B"/>
                          <a:ea typeface="HY강B"/>
                        </a:rPr>
                        <a:t>a == b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a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와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b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가 같다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같으면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1 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다르면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0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29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>
                          <a:latin typeface="HY강B"/>
                          <a:ea typeface="HY강B"/>
                        </a:rPr>
                        <a:t>!=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>
                          <a:latin typeface="HY강B"/>
                          <a:ea typeface="HY강B"/>
                        </a:rPr>
                        <a:t>a != b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a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와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b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가 같지 않다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같지않으면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1 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같으면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0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29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>
                          <a:latin typeface="HY강B"/>
                          <a:ea typeface="HY강B"/>
                        </a:rPr>
                        <a:t>&gt;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>
                          <a:latin typeface="HY강B"/>
                          <a:ea typeface="HY강B"/>
                        </a:rPr>
                        <a:t>a &gt; b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a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가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b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보다 크다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a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가 더크면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1 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아니면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0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296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>
                          <a:latin typeface="HY강B"/>
                          <a:ea typeface="HY강B"/>
                        </a:rPr>
                        <a:t>&gt;=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>
                          <a:latin typeface="HY강B"/>
                          <a:ea typeface="HY강B"/>
                        </a:rPr>
                        <a:t>a &gt;= b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a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가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b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보다 크거나 같다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a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가 크거나 같으면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1 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아니면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0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296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>
                          <a:latin typeface="HY강B"/>
                          <a:ea typeface="HY강B"/>
                        </a:rPr>
                        <a:t>&lt;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>
                          <a:latin typeface="HY강B"/>
                          <a:ea typeface="HY강B"/>
                        </a:rPr>
                        <a:t>a &lt; b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a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가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b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보다 작다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a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가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b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보다 작으면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1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아니면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0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2296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>
                          <a:latin typeface="HY강B"/>
                          <a:ea typeface="HY강B"/>
                        </a:rPr>
                        <a:t>&lt;=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>
                          <a:latin typeface="HY강B"/>
                          <a:ea typeface="HY강B"/>
                        </a:rPr>
                        <a:t>a &lt;= b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a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가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b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보다 작거나 같다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>
                          <a:latin typeface="HY강B"/>
                          <a:ea typeface="HY강B"/>
                        </a:rPr>
                        <a:t>a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가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b</a:t>
                      </a:r>
                      <a:r>
                        <a:rPr lang="ko-KR" altLang="en-US" sz="1400">
                          <a:latin typeface="HY강B"/>
                          <a:ea typeface="HY강B"/>
                        </a:rPr>
                        <a:t>와 같거나 작으면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1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>
                          <a:latin typeface="HY강B"/>
                          <a:ea typeface="HY강B"/>
                        </a:rPr>
                        <a:t>아니면 </a:t>
                      </a:r>
                      <a:r>
                        <a:rPr lang="en-US" altLang="ko-KR" sz="1400">
                          <a:latin typeface="HY강B"/>
                          <a:ea typeface="HY강B"/>
                        </a:rPr>
                        <a:t>0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93" name="Rectangle 1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35771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/>
              <a:t>package pk05;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public class RelaTest {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	public static void main(String[] args) {</a:t>
            </a:r>
          </a:p>
          <a:p>
            <a:pPr lvl="0">
              <a:defRPr lang="ko-KR" altLang="en-US"/>
            </a:pPr>
            <a:r>
              <a:rPr lang="en-US" altLang="ko-KR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/>
              <a:t>	    char a,b;	    </a:t>
            </a:r>
          </a:p>
          <a:p>
            <a:pPr lvl="0">
              <a:defRPr lang="ko-KR" altLang="en-US"/>
            </a:pPr>
            <a:r>
              <a:rPr lang="en-US" altLang="ko-KR"/>
              <a:t>	    a = 'A';</a:t>
            </a:r>
          </a:p>
          <a:p>
            <a:pPr lvl="0">
              <a:defRPr lang="ko-KR" altLang="en-US"/>
            </a:pPr>
            <a:r>
              <a:rPr lang="en-US" altLang="ko-KR"/>
              <a:t>	    b = 'B';</a:t>
            </a:r>
          </a:p>
          <a:p>
            <a:pPr lvl="0">
              <a:defRPr lang="ko-KR" altLang="en-US"/>
            </a:pPr>
            <a:r>
              <a:rPr lang="en-US" altLang="ko-KR"/>
              <a:t>	    System.out.println("a&gt;b -&gt; " + (a&gt;b));</a:t>
            </a:r>
          </a:p>
          <a:p>
            <a:pPr lvl="0">
              <a:defRPr lang="ko-KR" altLang="en-US"/>
            </a:pPr>
            <a:r>
              <a:rPr lang="en-US" altLang="ko-KR"/>
              <a:t>	    System.out.println("a&lt;b -&gt; " + (a&lt;b));</a:t>
            </a:r>
          </a:p>
          <a:p>
            <a:pPr lvl="0">
              <a:defRPr lang="ko-KR" altLang="en-US"/>
            </a:pPr>
            <a:r>
              <a:rPr lang="en-US" altLang="ko-KR"/>
              <a:t>	    System.out.println("a==b -&gt; " + (a==b));</a:t>
            </a:r>
          </a:p>
          <a:p>
            <a:pPr lvl="0">
              <a:defRPr lang="ko-KR" altLang="en-US"/>
            </a:pPr>
            <a:r>
              <a:rPr lang="en-US" altLang="ko-KR"/>
              <a:t>	    System.out.println("a!=b -&gt; " + (a!=b));	</a:t>
            </a:r>
          </a:p>
          <a:p>
            <a:pPr lvl="0">
              <a:defRPr lang="ko-KR" altLang="en-US"/>
            </a:pPr>
            <a:r>
              <a:rPr lang="en-US" altLang="ko-KR"/>
              <a:t>	}</a:t>
            </a:r>
          </a:p>
          <a:p>
            <a:pPr lvl="0">
              <a:defRPr lang="ko-KR" altLang="en-US"/>
            </a:pPr>
            <a:r>
              <a:rPr lang="en-US" altLang="ko-KR"/>
              <a:t>}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5-4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목  차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336800" y="3452237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3" name="그룹 58"/>
          <p:cNvGrpSpPr/>
          <p:nvPr/>
        </p:nvGrpSpPr>
        <p:grpSpPr>
          <a:xfrm>
            <a:off x="2120900" y="2902292"/>
            <a:ext cx="609600" cy="609600"/>
            <a:chOff x="2120900" y="2762250"/>
            <a:chExt cx="609600" cy="609600"/>
          </a:xfrm>
        </p:grpSpPr>
        <p:grpSp>
          <p:nvGrpSpPr>
            <p:cNvPr id="64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6552" cy="45720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360613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811483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산술연산자</a:t>
            </a:r>
            <a:endParaRPr lang="en-US" altLang="ko-KR" sz="3200" b="1">
              <a:latin typeface="HY강B"/>
              <a:ea typeface="HY강B"/>
            </a:endParaRPr>
          </a:p>
        </p:txBody>
      </p:sp>
      <p:grpSp>
        <p:nvGrpSpPr>
          <p:cNvPr id="89" name="Group 29"/>
          <p:cNvGrpSpPr/>
          <p:nvPr/>
        </p:nvGrpSpPr>
        <p:grpSpPr>
          <a:xfrm>
            <a:off x="2120900" y="1924050"/>
            <a:ext cx="609600" cy="609600"/>
            <a:chOff x="1248" y="1200"/>
            <a:chExt cx="384" cy="384"/>
          </a:xfrm>
        </p:grpSpPr>
        <p:grpSp>
          <p:nvGrpSpPr>
            <p:cNvPr id="90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3" y="948"/>
                <a:ext cx="227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360613" y="4440241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3" name="Group 43"/>
          <p:cNvGrpSpPr/>
          <p:nvPr/>
        </p:nvGrpSpPr>
        <p:grpSpPr>
          <a:xfrm>
            <a:off x="2120900" y="3880534"/>
            <a:ext cx="609600" cy="609600"/>
            <a:chOff x="1248" y="1200"/>
            <a:chExt cx="384" cy="384"/>
          </a:xfrm>
        </p:grpSpPr>
        <p:grpSp>
          <p:nvGrpSpPr>
            <p:cNvPr id="104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3" y="948"/>
                <a:ext cx="227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821008" y="2915663"/>
            <a:ext cx="4679950" cy="56858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대입연산자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811483" y="3929066"/>
            <a:ext cx="4608512" cy="57435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증감연산자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47" name="Line 3"/>
          <p:cNvSpPr>
            <a:spLocks noChangeShapeType="1"/>
          </p:cNvSpPr>
          <p:nvPr/>
        </p:nvSpPr>
        <p:spPr>
          <a:xfrm>
            <a:off x="2360613" y="5427102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48" name="그룹 59"/>
          <p:cNvGrpSpPr/>
          <p:nvPr/>
        </p:nvGrpSpPr>
        <p:grpSpPr>
          <a:xfrm>
            <a:off x="2120900" y="4858777"/>
            <a:ext cx="609600" cy="609600"/>
            <a:chOff x="2133600" y="4591050"/>
            <a:chExt cx="609600" cy="609600"/>
          </a:xfrm>
        </p:grpSpPr>
        <p:grpSp>
          <p:nvGrpSpPr>
            <p:cNvPr id="49" name="Group 16"/>
            <p:cNvGrpSpPr/>
            <p:nvPr/>
          </p:nvGrpSpPr>
          <p:grpSpPr>
            <a:xfrm>
              <a:off x="2133600" y="4591050"/>
              <a:ext cx="609600" cy="609600"/>
              <a:chOff x="816" y="1872"/>
              <a:chExt cx="384" cy="384"/>
            </a:xfrm>
          </p:grpSpPr>
          <p:sp>
            <p:nvSpPr>
              <p:cNvPr id="51" name="Oval 1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Oval 18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Oval 19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4" name="Oval 20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5" name="Oval 21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6" name="Oval 22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7" name="Oval 23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8" name="Oval 24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9" name="Oval 25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50" name="Text Box 26"/>
            <p:cNvSpPr txBox="1">
              <a:spLocks noChangeArrowheads="1"/>
            </p:cNvSpPr>
            <p:nvPr/>
          </p:nvSpPr>
          <p:spPr bwMode="gray">
            <a:xfrm>
              <a:off x="2255838" y="4640263"/>
              <a:ext cx="362902" cy="45720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4</a:t>
              </a:r>
            </a:p>
          </p:txBody>
        </p:sp>
      </p:grpSp>
      <p:sp>
        <p:nvSpPr>
          <p:cNvPr id="60" name="Text Box 58"/>
          <p:cNvSpPr txBox="1">
            <a:spLocks noChangeArrowheads="1"/>
          </p:cNvSpPr>
          <p:nvPr/>
        </p:nvSpPr>
        <p:spPr>
          <a:xfrm>
            <a:off x="2821008" y="4915927"/>
            <a:ext cx="4608512" cy="568568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관계연산자</a:t>
            </a:r>
            <a:endParaRPr lang="en-US" altLang="ko-KR" sz="3200" b="1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  <p:bldP spid="60" grpId="4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728" y="714356"/>
            <a:ext cx="6143668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[ExJava5-4]</a:t>
            </a:r>
            <a:r>
              <a:rPr lang="ko-KR" altLang="en-US">
                <a:latin typeface="HY강B"/>
                <a:ea typeface="HY강B"/>
              </a:rPr>
              <a:t>프로젝트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00100" y="1857364"/>
            <a:ext cx="7161213" cy="4714884"/>
            <a:chOff x="785786" y="1571612"/>
            <a:chExt cx="7161213" cy="471488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85786" y="1571612"/>
              <a:ext cx="7161213" cy="4714884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1142976" y="3000372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43108" y="3071810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15008" y="4214818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844" y="428604"/>
            <a:ext cx="5386386" cy="6174191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357818" y="64291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</a:t>
            </a:r>
            <a:r>
              <a:rPr lang="en-US" altLang="ko-KR" sz="1600">
                <a:latin typeface="HY강B"/>
                <a:ea typeface="HY강B"/>
              </a:rPr>
              <a:t>package]</a:t>
            </a:r>
            <a:r>
              <a:rPr lang="ko-KR" altLang="en-US" sz="1600">
                <a:latin typeface="HY강B"/>
                <a:ea typeface="HY강B"/>
              </a:rPr>
              <a:t>에 패키지명을 입력한다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85852" y="178592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50030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57290" y="4429132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7290" y="4857760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00430" y="6143644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0034" y="1643050"/>
            <a:ext cx="7616847" cy="4202765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642918"/>
            <a:ext cx="5448300" cy="527685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결과값들이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0034" y="4643446"/>
            <a:ext cx="1643074" cy="107157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정 리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336800" y="3452237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2" name="그룹 58"/>
          <p:cNvGrpSpPr/>
          <p:nvPr/>
        </p:nvGrpSpPr>
        <p:grpSpPr>
          <a:xfrm>
            <a:off x="2120900" y="2902292"/>
            <a:ext cx="609600" cy="609600"/>
            <a:chOff x="2120900" y="2762250"/>
            <a:chExt cx="609600" cy="609600"/>
          </a:xfrm>
        </p:grpSpPr>
        <p:grpSp>
          <p:nvGrpSpPr>
            <p:cNvPr id="3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6552" cy="45720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360613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811483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산술연산자</a:t>
            </a:r>
            <a:endParaRPr lang="en-US" altLang="ko-KR" sz="3200" b="1">
              <a:latin typeface="HY강B"/>
              <a:ea typeface="HY강B"/>
            </a:endParaRPr>
          </a:p>
        </p:txBody>
      </p:sp>
      <p:grpSp>
        <p:nvGrpSpPr>
          <p:cNvPr id="4" name="Group 29"/>
          <p:cNvGrpSpPr/>
          <p:nvPr/>
        </p:nvGrpSpPr>
        <p:grpSpPr>
          <a:xfrm>
            <a:off x="2120900" y="1924050"/>
            <a:ext cx="609600" cy="609600"/>
            <a:chOff x="1248" y="1200"/>
            <a:chExt cx="384" cy="384"/>
          </a:xfrm>
        </p:grpSpPr>
        <p:grpSp>
          <p:nvGrpSpPr>
            <p:cNvPr id="5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360613" y="4440241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" name="Group 43"/>
          <p:cNvGrpSpPr/>
          <p:nvPr/>
        </p:nvGrpSpPr>
        <p:grpSpPr>
          <a:xfrm>
            <a:off x="2120900" y="3880534"/>
            <a:ext cx="609600" cy="609600"/>
            <a:chOff x="1248" y="1200"/>
            <a:chExt cx="384" cy="384"/>
          </a:xfrm>
        </p:grpSpPr>
        <p:grpSp>
          <p:nvGrpSpPr>
            <p:cNvPr id="7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821008" y="2915663"/>
            <a:ext cx="4679950" cy="56858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대입연산자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811483" y="3929066"/>
            <a:ext cx="4608512" cy="57435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증감연산자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47" name="Line 3"/>
          <p:cNvSpPr>
            <a:spLocks noChangeShapeType="1"/>
          </p:cNvSpPr>
          <p:nvPr/>
        </p:nvSpPr>
        <p:spPr>
          <a:xfrm>
            <a:off x="2360613" y="5427102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8" name="그룹 59"/>
          <p:cNvGrpSpPr/>
          <p:nvPr/>
        </p:nvGrpSpPr>
        <p:grpSpPr>
          <a:xfrm>
            <a:off x="2120900" y="4858777"/>
            <a:ext cx="609600" cy="609600"/>
            <a:chOff x="2133600" y="4591050"/>
            <a:chExt cx="609600" cy="609600"/>
          </a:xfrm>
        </p:grpSpPr>
        <p:grpSp>
          <p:nvGrpSpPr>
            <p:cNvPr id="9" name="Group 16"/>
            <p:cNvGrpSpPr/>
            <p:nvPr/>
          </p:nvGrpSpPr>
          <p:grpSpPr>
            <a:xfrm>
              <a:off x="2133600" y="4591050"/>
              <a:ext cx="609600" cy="609600"/>
              <a:chOff x="816" y="1872"/>
              <a:chExt cx="384" cy="384"/>
            </a:xfrm>
          </p:grpSpPr>
          <p:sp>
            <p:nvSpPr>
              <p:cNvPr id="51" name="Oval 1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Oval 18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Oval 19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4" name="Oval 20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5" name="Oval 21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6" name="Oval 22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7" name="Oval 23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8" name="Oval 24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59" name="Oval 25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50" name="Text Box 26"/>
            <p:cNvSpPr txBox="1">
              <a:spLocks noChangeArrowheads="1"/>
            </p:cNvSpPr>
            <p:nvPr/>
          </p:nvSpPr>
          <p:spPr bwMode="gray">
            <a:xfrm>
              <a:off x="2255838" y="4640263"/>
              <a:ext cx="362902" cy="45720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4</a:t>
              </a:r>
            </a:p>
          </p:txBody>
        </p:sp>
      </p:grpSp>
      <p:sp>
        <p:nvSpPr>
          <p:cNvPr id="60" name="Text Box 58"/>
          <p:cNvSpPr txBox="1">
            <a:spLocks noChangeArrowheads="1"/>
          </p:cNvSpPr>
          <p:nvPr/>
        </p:nvSpPr>
        <p:spPr>
          <a:xfrm>
            <a:off x="2821008" y="4915927"/>
            <a:ext cx="4608512" cy="568568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관계연산자</a:t>
            </a:r>
            <a:endParaRPr lang="en-US" altLang="ko-KR" sz="3200" b="1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  <p:bldP spid="60" grpId="4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WordArt 3"/>
          <p:cNvSpPr>
            <a:spLocks noChangeArrowheads="1" noChangeShapeType="1"/>
          </p:cNvSpPr>
          <p:nvPr/>
        </p:nvSpPr>
        <p:spPr bwMode="gray">
          <a:xfrm>
            <a:off x="1571604" y="2000240"/>
            <a:ext cx="6456780" cy="1644784"/>
          </a:xfrm>
          <a:prstGeom prst="rect">
            <a:avLst/>
          </a:prstGeom>
        </p:spPr>
        <p:txBody>
          <a:bodyPr wrap="none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 lang="ko-KR" altLang="en-US"/>
            </a:pPr>
            <a:r>
              <a:rPr lang="en-US" altLang="ko-KR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Lesson</a:t>
            </a: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4</a:t>
            </a:r>
            <a:r>
              <a:rPr lang="en-US" altLang="ko-KR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</a:t>
            </a: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연습문제</a:t>
            </a:r>
          </a:p>
          <a:p>
            <a:pPr algn="ctr">
              <a:defRPr lang="ko-KR" altLang="en-US"/>
            </a:pPr>
            <a:r>
              <a:rPr lang="en-US" altLang="ko-KR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3, 4, 5 </a:t>
            </a: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번 실습하기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12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intro.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291465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연산자</a:t>
            </a:r>
            <a:r>
              <a:rPr lang="en-US" altLang="ko-KR"/>
              <a:t>(operator)</a:t>
            </a:r>
            <a:r>
              <a:rPr lang="ko-KR" altLang="en-US"/>
              <a:t>란 피연산자</a:t>
            </a:r>
            <a:r>
              <a:rPr lang="en-US" altLang="ko-KR"/>
              <a:t>(operand)</a:t>
            </a:r>
            <a:r>
              <a:rPr lang="ko-KR" altLang="en-US"/>
              <a:t>를 가지고 연산식을 수행하는 개념으로 대부분이 피연산자</a:t>
            </a:r>
            <a:r>
              <a:rPr lang="en-US" altLang="ko-KR"/>
              <a:t>(operand)</a:t>
            </a:r>
            <a:r>
              <a:rPr lang="ko-KR" altLang="en-US"/>
              <a:t>가 </a:t>
            </a:r>
            <a:r>
              <a:rPr lang="en-US" altLang="ko-KR"/>
              <a:t>2</a:t>
            </a:r>
            <a:r>
              <a:rPr lang="ko-KR" altLang="en-US"/>
              <a:t>개를 가지고 연산을 수행하는 이항연산자이며</a:t>
            </a:r>
            <a:r>
              <a:rPr lang="en-US" altLang="ko-KR"/>
              <a:t>, </a:t>
            </a:r>
            <a:r>
              <a:rPr lang="ko-KR" altLang="en-US"/>
              <a:t>단항연산자와 피연산자</a:t>
            </a:r>
            <a:r>
              <a:rPr lang="en-US" altLang="ko-KR"/>
              <a:t>(operand)</a:t>
            </a:r>
            <a:r>
              <a:rPr lang="ko-KR" altLang="en-US"/>
              <a:t>가 </a:t>
            </a:r>
            <a:r>
              <a:rPr lang="en-US" altLang="ko-KR"/>
              <a:t>3</a:t>
            </a:r>
            <a:r>
              <a:rPr lang="ko-KR" altLang="en-US"/>
              <a:t>개 있는 </a:t>
            </a:r>
            <a:r>
              <a:rPr lang="en-US" altLang="ko-KR"/>
              <a:t>3</a:t>
            </a:r>
            <a:r>
              <a:rPr lang="ko-KR" altLang="en-US"/>
              <a:t>항연산자도 존재한다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000232" y="4071942"/>
            <a:ext cx="4786346" cy="192882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92D050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914400" indent="-91440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AutoNum type="arabicPlain" startAt="10"/>
              <a:defRPr lang="ko-KR" altLang="en-US"/>
            </a:pPr>
            <a:r>
              <a:rPr kumimoji="0" lang="en-US" altLang="ko-KR" sz="5400" b="0" i="0" u="none" strike="noStrike" cap="none" normalizeH="0">
                <a:solidFill>
                  <a:schemeClr val="tx1"/>
                </a:solidFill>
                <a:effectLst/>
                <a:latin typeface="Arial"/>
              </a:rPr>
              <a:t>  +   20</a:t>
            </a:r>
          </a:p>
          <a:p>
            <a:pPr marL="914400" indent="-91440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defRPr lang="ko-KR" altLang="en-US"/>
            </a:pPr>
            <a:endParaRPr kumimoji="0" lang="ko-KR" altLang="en-US" sz="10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2066" y="5345684"/>
            <a:ext cx="115929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rgbClr val="FF0000"/>
                </a:solidFill>
              </a:rPr>
              <a:t>operand 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6569" y="5345684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rgbClr val="FF0000"/>
                </a:solidFill>
              </a:rPr>
              <a:t>operand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9058" y="5345684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rgbClr val="0000FF"/>
                </a:solidFill>
              </a:rPr>
              <a:t>operator</a:t>
            </a:r>
            <a:endParaRPr lang="ko-KR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71472" y="214290"/>
            <a:ext cx="7643866" cy="100013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자바의 연산자는 산술연산자</a:t>
            </a:r>
            <a:r>
              <a:rPr lang="en-US" altLang="ko-KR" sz="1600">
                <a:latin typeface="HY강B"/>
                <a:ea typeface="HY강B"/>
              </a:rPr>
              <a:t>, </a:t>
            </a:r>
            <a:r>
              <a:rPr lang="ko-KR" altLang="en-US" sz="1600">
                <a:latin typeface="HY강B"/>
                <a:ea typeface="HY강B"/>
              </a:rPr>
              <a:t>대입연산자</a:t>
            </a:r>
            <a:r>
              <a:rPr lang="en-US" altLang="ko-KR" sz="1600">
                <a:latin typeface="HY강B"/>
                <a:ea typeface="HY강B"/>
              </a:rPr>
              <a:t>, </a:t>
            </a:r>
            <a:r>
              <a:rPr lang="ko-KR" altLang="en-US" sz="1600">
                <a:latin typeface="HY강B"/>
                <a:ea typeface="HY강B"/>
              </a:rPr>
              <a:t>증감연산자</a:t>
            </a:r>
            <a:r>
              <a:rPr lang="en-US" altLang="ko-KR" sz="1600">
                <a:latin typeface="HY강B"/>
                <a:ea typeface="HY강B"/>
              </a:rPr>
              <a:t>, </a:t>
            </a:r>
            <a:r>
              <a:rPr lang="ko-KR" altLang="en-US" sz="1600">
                <a:latin typeface="HY강B"/>
                <a:ea typeface="HY강B"/>
              </a:rPr>
              <a:t>관계연산자</a:t>
            </a:r>
            <a:r>
              <a:rPr lang="en-US" altLang="ko-KR" sz="1600">
                <a:latin typeface="HY강B"/>
                <a:ea typeface="HY강B"/>
              </a:rPr>
              <a:t>, </a:t>
            </a:r>
            <a:r>
              <a:rPr lang="ko-KR" altLang="en-US" sz="1600">
                <a:latin typeface="HY강B"/>
                <a:ea typeface="HY강B"/>
              </a:rPr>
              <a:t>논리연산자</a:t>
            </a:r>
            <a:r>
              <a:rPr lang="en-US" altLang="ko-KR" sz="1600">
                <a:latin typeface="HY강B"/>
                <a:ea typeface="HY강B"/>
              </a:rPr>
              <a:t>, </a:t>
            </a:r>
            <a:r>
              <a:rPr lang="ko-KR" altLang="en-US" sz="1600">
                <a:latin typeface="HY강B"/>
                <a:ea typeface="HY강B"/>
              </a:rPr>
              <a:t>비트연산자</a:t>
            </a:r>
            <a:r>
              <a:rPr lang="en-US" altLang="ko-KR" sz="1600">
                <a:latin typeface="HY강B"/>
                <a:ea typeface="HY강B"/>
              </a:rPr>
              <a:t>, shift</a:t>
            </a:r>
            <a:r>
              <a:rPr lang="ko-KR" altLang="en-US" sz="1600">
                <a:latin typeface="HY강B"/>
                <a:ea typeface="HY강B"/>
              </a:rPr>
              <a:t>연산자</a:t>
            </a:r>
            <a:r>
              <a:rPr lang="en-US" altLang="ko-KR" sz="1600">
                <a:latin typeface="HY강B"/>
                <a:ea typeface="HY강B"/>
              </a:rPr>
              <a:t>,  </a:t>
            </a:r>
            <a:r>
              <a:rPr lang="ko-KR" altLang="en-US" sz="1600">
                <a:latin typeface="HY강B"/>
                <a:ea typeface="HY강B"/>
              </a:rPr>
              <a:t>대입연산자 등 많은 연산자들이 존재하며</a:t>
            </a:r>
            <a:r>
              <a:rPr lang="en-US" altLang="ko-KR" sz="1600">
                <a:latin typeface="HY강B"/>
                <a:ea typeface="HY강B"/>
              </a:rPr>
              <a:t>, </a:t>
            </a:r>
            <a:r>
              <a:rPr lang="ko-KR" altLang="en-US" sz="1600">
                <a:latin typeface="HY강B"/>
                <a:ea typeface="HY강B"/>
              </a:rPr>
              <a:t>이들 간에는 </a:t>
            </a:r>
            <a:r>
              <a:rPr lang="ko-KR" altLang="en-US" sz="1600">
                <a:solidFill>
                  <a:srgbClr val="FF0000"/>
                </a:solidFill>
                <a:latin typeface="HY강B"/>
                <a:ea typeface="HY강B"/>
              </a:rPr>
              <a:t>우선순위</a:t>
            </a:r>
            <a:r>
              <a:rPr lang="ko-KR" altLang="en-US" sz="1600">
                <a:latin typeface="HY강B"/>
                <a:ea typeface="HY강B"/>
              </a:rPr>
              <a:t>가 존재한다</a:t>
            </a:r>
            <a:r>
              <a:rPr lang="en-US" altLang="ko-KR" sz="1600">
                <a:latin typeface="HY강B"/>
                <a:ea typeface="HY강B"/>
              </a:rPr>
              <a:t>.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00100" y="1428736"/>
            <a:ext cx="7091385" cy="522268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442913"/>
            <a:ext cx="8643998" cy="70007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1. </a:t>
            </a:r>
            <a:r>
              <a:rPr lang="ko-KR" altLang="en-US"/>
              <a:t>산술연산자</a:t>
            </a:r>
            <a:endParaRPr lang="ko-KR" altLang="en-US">
              <a:solidFill>
                <a:schemeClr val="tx1"/>
              </a:solidFill>
              <a:latin typeface="HY강B"/>
              <a:ea typeface="HY강B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214282" y="3143248"/>
          <a:ext cx="8715436" cy="3080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2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160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2000" b="1">
                          <a:latin typeface="HY강B"/>
                          <a:ea typeface="HY강B"/>
                        </a:rPr>
                        <a:t>연산자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2000" b="1">
                          <a:latin typeface="HY강B"/>
                          <a:ea typeface="HY강B"/>
                        </a:rPr>
                        <a:t>연산식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2000" b="1">
                          <a:latin typeface="HY강B"/>
                          <a:ea typeface="HY강B"/>
                        </a:rPr>
                        <a:t>의미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160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2000" b="1">
                          <a:latin typeface="HY강B"/>
                          <a:ea typeface="HY강B"/>
                        </a:rPr>
                        <a:t>+</a:t>
                      </a:r>
                      <a:endParaRPr lang="ko-KR" altLang="en-US" sz="2000" b="1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2000" b="1">
                          <a:latin typeface="HY강B"/>
                          <a:ea typeface="HY강B"/>
                        </a:rPr>
                        <a:t>10+5</a:t>
                      </a:r>
                      <a:endParaRPr lang="ko-KR" altLang="en-US" sz="2000" b="1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800" b="1">
                          <a:latin typeface="HY강B"/>
                          <a:ea typeface="HY강B"/>
                        </a:rPr>
                        <a:t>10+5</a:t>
                      </a:r>
                      <a:r>
                        <a:rPr lang="ko-KR" altLang="en-US" sz="1800" b="1">
                          <a:latin typeface="HY강B"/>
                          <a:ea typeface="HY강B"/>
                        </a:rPr>
                        <a:t>는 두 피연산자의 덧셈이므로 </a:t>
                      </a:r>
                      <a:r>
                        <a:rPr lang="en-US" altLang="ko-KR" sz="1800" b="1">
                          <a:latin typeface="HY강B"/>
                          <a:ea typeface="HY강B"/>
                        </a:rPr>
                        <a:t>15</a:t>
                      </a:r>
                      <a:r>
                        <a:rPr lang="ko-KR" altLang="en-US" sz="1800" b="1">
                          <a:latin typeface="HY강B"/>
                          <a:ea typeface="HY강B"/>
                        </a:rPr>
                        <a:t>가 답이다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160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2000" b="1">
                          <a:latin typeface="HY강B"/>
                          <a:ea typeface="HY강B"/>
                        </a:rPr>
                        <a:t>-</a:t>
                      </a:r>
                      <a:endParaRPr lang="ko-KR" altLang="en-US" sz="2000" b="1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2000" b="1">
                          <a:latin typeface="HY강B"/>
                          <a:ea typeface="HY강B"/>
                        </a:rPr>
                        <a:t>10-5</a:t>
                      </a:r>
                      <a:endParaRPr lang="ko-KR" altLang="en-US" sz="2000" b="1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800" b="1">
                          <a:latin typeface="HY강B"/>
                          <a:ea typeface="HY강B"/>
                        </a:rPr>
                        <a:t>10-5</a:t>
                      </a:r>
                      <a:r>
                        <a:rPr lang="ko-KR" altLang="en-US" sz="1800" b="1">
                          <a:latin typeface="HY강B"/>
                          <a:ea typeface="HY강B"/>
                        </a:rPr>
                        <a:t>는 두 피연산자의 뺄셈이므로 </a:t>
                      </a:r>
                      <a:r>
                        <a:rPr lang="en-US" altLang="ko-KR" sz="1800" b="1">
                          <a:latin typeface="HY강B"/>
                          <a:ea typeface="HY강B"/>
                        </a:rPr>
                        <a:t>5</a:t>
                      </a:r>
                      <a:r>
                        <a:rPr lang="ko-KR" altLang="en-US" sz="1800" b="1">
                          <a:latin typeface="HY강B"/>
                          <a:ea typeface="HY강B"/>
                        </a:rPr>
                        <a:t>가 답이다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160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2000" b="1">
                          <a:latin typeface="HY강B"/>
                          <a:ea typeface="HY강B"/>
                        </a:rPr>
                        <a:t>*</a:t>
                      </a:r>
                      <a:endParaRPr lang="ko-KR" altLang="en-US" sz="2000" b="1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2000" b="1">
                          <a:latin typeface="HY강B"/>
                          <a:ea typeface="HY강B"/>
                        </a:rPr>
                        <a:t>10*5</a:t>
                      </a:r>
                      <a:endParaRPr lang="ko-KR" altLang="en-US" sz="2000" b="1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800" b="1">
                          <a:latin typeface="HY강B"/>
                          <a:ea typeface="HY강B"/>
                        </a:rPr>
                        <a:t>10*5</a:t>
                      </a:r>
                      <a:r>
                        <a:rPr lang="ko-KR" altLang="en-US" sz="1800" b="1">
                          <a:latin typeface="HY강B"/>
                          <a:ea typeface="HY강B"/>
                        </a:rPr>
                        <a:t>는 두 피연산자의 곱셈이므로 </a:t>
                      </a:r>
                      <a:r>
                        <a:rPr lang="en-US" altLang="ko-KR" sz="1800" b="1">
                          <a:latin typeface="HY강B"/>
                          <a:ea typeface="HY강B"/>
                        </a:rPr>
                        <a:t>50</a:t>
                      </a:r>
                      <a:r>
                        <a:rPr lang="ko-KR" altLang="en-US" sz="1800" b="1">
                          <a:latin typeface="HY강B"/>
                          <a:ea typeface="HY강B"/>
                        </a:rPr>
                        <a:t>이 답이다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160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2000" b="1">
                          <a:latin typeface="HY강B"/>
                          <a:ea typeface="HY강B"/>
                        </a:rPr>
                        <a:t>/</a:t>
                      </a:r>
                      <a:endParaRPr lang="ko-KR" altLang="en-US" sz="2000" b="1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2000" b="1">
                          <a:latin typeface="HY강B"/>
                          <a:ea typeface="HY강B"/>
                        </a:rPr>
                        <a:t>10/5</a:t>
                      </a:r>
                      <a:endParaRPr lang="ko-KR" altLang="en-US" sz="2000" b="1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800" b="1">
                          <a:latin typeface="HY강B"/>
                          <a:ea typeface="HY강B"/>
                        </a:rPr>
                        <a:t>10/5</a:t>
                      </a:r>
                      <a:r>
                        <a:rPr lang="ko-KR" altLang="en-US" sz="1800" b="1">
                          <a:latin typeface="HY강B"/>
                          <a:ea typeface="HY강B"/>
                        </a:rPr>
                        <a:t>는 두 피연산자의 나눗셈이므로 </a:t>
                      </a:r>
                      <a:r>
                        <a:rPr lang="en-US" altLang="ko-KR" sz="1800" b="1">
                          <a:latin typeface="HY강B"/>
                          <a:ea typeface="HY강B"/>
                        </a:rPr>
                        <a:t>2</a:t>
                      </a:r>
                      <a:r>
                        <a:rPr lang="ko-KR" altLang="en-US" sz="1800" b="1">
                          <a:latin typeface="HY강B"/>
                          <a:ea typeface="HY강B"/>
                        </a:rPr>
                        <a:t>가 답이다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160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2000" b="1">
                          <a:latin typeface="HY강B"/>
                          <a:ea typeface="HY강B"/>
                        </a:rPr>
                        <a:t>%</a:t>
                      </a:r>
                      <a:endParaRPr lang="ko-KR" altLang="en-US" sz="2000" b="1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2000" b="1">
                          <a:latin typeface="HY강B"/>
                          <a:ea typeface="HY강B"/>
                        </a:rPr>
                        <a:t>10%5</a:t>
                      </a:r>
                      <a:endParaRPr lang="ko-KR" altLang="en-US" sz="2000" b="1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800" b="1">
                          <a:latin typeface="HY강B"/>
                          <a:ea typeface="HY강B"/>
                        </a:rPr>
                        <a:t>10%5</a:t>
                      </a:r>
                      <a:r>
                        <a:rPr lang="ko-KR" altLang="en-US" sz="1800" b="1">
                          <a:latin typeface="HY강B"/>
                          <a:ea typeface="HY강B"/>
                        </a:rPr>
                        <a:t>는 </a:t>
                      </a:r>
                      <a:r>
                        <a:rPr lang="en-US" altLang="ko-KR" sz="1800" b="1">
                          <a:latin typeface="HY강B"/>
                          <a:ea typeface="HY강B"/>
                        </a:rPr>
                        <a:t>10</a:t>
                      </a:r>
                      <a:r>
                        <a:rPr lang="ko-KR" altLang="en-US" sz="1800" b="1">
                          <a:latin typeface="HY강B"/>
                          <a:ea typeface="HY강B"/>
                        </a:rPr>
                        <a:t>을 </a:t>
                      </a:r>
                      <a:r>
                        <a:rPr lang="en-US" altLang="ko-KR" sz="1800" b="1">
                          <a:latin typeface="HY강B"/>
                          <a:ea typeface="HY강B"/>
                        </a:rPr>
                        <a:t>5</a:t>
                      </a:r>
                      <a:r>
                        <a:rPr lang="ko-KR" altLang="en-US" sz="1800" b="1">
                          <a:latin typeface="HY강B"/>
                          <a:ea typeface="HY강B"/>
                        </a:rPr>
                        <a:t>로나눈 몫이아닌 나머지이므로 </a:t>
                      </a:r>
                      <a:r>
                        <a:rPr lang="en-US" altLang="ko-KR" sz="1800" b="1">
                          <a:latin typeface="HY강B"/>
                          <a:ea typeface="HY강B"/>
                        </a:rPr>
                        <a:t>0</a:t>
                      </a:r>
                      <a:r>
                        <a:rPr lang="ko-KR" altLang="en-US" sz="1800" b="1">
                          <a:latin typeface="HY강B"/>
                          <a:ea typeface="HY강B"/>
                        </a:rPr>
                        <a:t>이 답이다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158" y="1214422"/>
            <a:ext cx="7929618" cy="155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ko-KR" altLang="en-US" sz="2400">
                <a:latin typeface="HY강B"/>
                <a:ea typeface="HY강B"/>
              </a:rPr>
              <a:t>우리가</a:t>
            </a:r>
            <a:r>
              <a:rPr lang="en-US" altLang="ko-KR" sz="2400">
                <a:latin typeface="HY강B"/>
                <a:ea typeface="HY강B"/>
              </a:rPr>
              <a:t> </a:t>
            </a:r>
            <a:r>
              <a:rPr lang="ko-KR" altLang="en-US" sz="2400">
                <a:latin typeface="HY강B"/>
                <a:ea typeface="HY강B"/>
              </a:rPr>
              <a:t>흔히 말하는 가감승제의 의미이다</a:t>
            </a:r>
            <a:r>
              <a:rPr lang="en-US" altLang="ko-KR" sz="2400">
                <a:latin typeface="HY강B"/>
                <a:ea typeface="HY강B"/>
              </a:rPr>
              <a:t>. </a:t>
            </a:r>
            <a:r>
              <a:rPr lang="ko-KR" altLang="en-US" sz="2400">
                <a:latin typeface="HY강B"/>
                <a:ea typeface="HY강B"/>
              </a:rPr>
              <a:t>여기에 나누기의 나머지를 구하는 연산자까지 크게 </a:t>
            </a:r>
            <a:r>
              <a:rPr lang="en-US" altLang="ko-KR" sz="2400">
                <a:latin typeface="HY강B"/>
                <a:ea typeface="HY강B"/>
              </a:rPr>
              <a:t>5</a:t>
            </a:r>
            <a:r>
              <a:rPr lang="ko-KR" altLang="en-US" sz="2400">
                <a:latin typeface="HY강B"/>
                <a:ea typeface="HY강B"/>
              </a:rPr>
              <a:t>가지의 산술연산자가 존재한다</a:t>
            </a:r>
            <a:r>
              <a:rPr lang="en-US" altLang="ko-KR" sz="2400">
                <a:latin typeface="HY강B"/>
                <a:ea typeface="HY강B"/>
              </a:rPr>
              <a:t>.</a:t>
            </a:r>
          </a:p>
          <a:p>
            <a:pPr>
              <a:buFont typeface="Arial"/>
              <a:buChar char="•"/>
              <a:defRPr lang="ko-KR" altLang="en-US"/>
            </a:pPr>
            <a:r>
              <a:rPr lang="ko-KR" altLang="en-US" sz="2400">
                <a:latin typeface="HY강B"/>
                <a:ea typeface="HY강B"/>
              </a:rPr>
              <a:t>산술연산자는 이항연산자이다</a:t>
            </a:r>
            <a:r>
              <a:rPr lang="en-US" altLang="ko-KR" sz="2400">
                <a:latin typeface="HY강B"/>
                <a:ea typeface="HY강B"/>
              </a:rPr>
              <a:t>.</a:t>
            </a:r>
            <a:endParaRPr lang="ko-KR" altLang="en-US" sz="2400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package pk05;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public class ArithTest {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public static void main(String[] args) {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	// TODO Auto-generated method stub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	System.out.println("</a:t>
            </a:r>
            <a:r>
              <a:rPr lang="ko-KR" altLang="en-US"/>
              <a:t>더하기</a:t>
            </a:r>
            <a:r>
              <a:rPr lang="en-US" altLang="ko-KR"/>
              <a:t>" + (12+5));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	System.out.println("</a:t>
            </a:r>
            <a:r>
              <a:rPr lang="ko-KR" altLang="en-US"/>
              <a:t>빼 기 </a:t>
            </a:r>
            <a:r>
              <a:rPr lang="en-US" altLang="ko-KR"/>
              <a:t>" + (12-5));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	System.out.println("</a:t>
            </a:r>
            <a:r>
              <a:rPr lang="ko-KR" altLang="en-US"/>
              <a:t>곱하기</a:t>
            </a:r>
            <a:r>
              <a:rPr lang="en-US" altLang="ko-KR"/>
              <a:t>" + 12*5);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	System.out.println("</a:t>
            </a:r>
            <a:r>
              <a:rPr lang="ko-KR" altLang="en-US"/>
              <a:t>나누기</a:t>
            </a:r>
            <a:r>
              <a:rPr lang="en-US" altLang="ko-KR"/>
              <a:t>" + 12/5);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	System.out.println("</a:t>
            </a:r>
            <a:r>
              <a:rPr lang="ko-KR" altLang="en-US"/>
              <a:t>나머지</a:t>
            </a:r>
            <a:r>
              <a:rPr lang="en-US" altLang="ko-KR"/>
              <a:t>" + 12%5);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	}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5-1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3729600" y="1503720"/>
              <a:ext cx="5079600" cy="13323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0240" y="1494360"/>
                <a:ext cx="5098320" cy="135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728" y="571480"/>
            <a:ext cx="6143668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[ExJava5-1]</a:t>
            </a:r>
            <a:r>
              <a:rPr lang="ko-KR" altLang="en-US">
                <a:latin typeface="HY강B"/>
                <a:ea typeface="HY강B"/>
              </a:rPr>
              <a:t>프로젝트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85786" y="1571612"/>
            <a:ext cx="7161213" cy="4714884"/>
            <a:chOff x="785786" y="1571612"/>
            <a:chExt cx="7161213" cy="4714884"/>
          </a:xfrm>
        </p:grpSpPr>
        <p:pic>
          <p:nvPicPr>
            <p:cNvPr id="36866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85786" y="1571612"/>
              <a:ext cx="7161213" cy="4714884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/>
            </a:ln>
            <a:effectLst/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1142976" y="3000372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43108" y="3071810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715008" y="4214818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844" y="500042"/>
            <a:ext cx="5314948" cy="609230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357818" y="64291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</a:t>
            </a:r>
            <a:r>
              <a:rPr lang="en-US" altLang="ko-KR" sz="1600">
                <a:latin typeface="HY강B"/>
                <a:ea typeface="HY강B"/>
              </a:rPr>
              <a:t>package]</a:t>
            </a:r>
            <a:r>
              <a:rPr lang="ko-KR" altLang="en-US" sz="1600">
                <a:latin typeface="HY강B"/>
                <a:ea typeface="HY강B"/>
              </a:rPr>
              <a:t>에 패키지명을 입력한다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85852" y="178592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50030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57290" y="4429132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7290" y="4857760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00430" y="6143644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미래">
  <a:themeElements>
    <a:clrScheme name="미래">
      <a:dk1>
        <a:srgbClr val="777777"/>
      </a:dk1>
      <a:lt1>
        <a:srgbClr val="FFFFFF"/>
      </a:lt1>
      <a:dk2>
        <a:srgbClr val="AF0948"/>
      </a:dk2>
      <a:lt2>
        <a:srgbClr val="C9C9C9"/>
      </a:lt2>
      <a:accent1>
        <a:srgbClr val="3B3B3B"/>
      </a:accent1>
      <a:accent2>
        <a:srgbClr val="00B0F0"/>
      </a:accent2>
      <a:accent3>
        <a:srgbClr val="FBC0D7"/>
      </a:accent3>
      <a:accent4>
        <a:srgbClr val="6E426E"/>
      </a:accent4>
      <a:accent5>
        <a:srgbClr val="42D0D0"/>
      </a:accent5>
      <a:accent6>
        <a:srgbClr val="800000"/>
      </a:accent6>
      <a:hlink>
        <a:srgbClr val="FFCC00"/>
      </a:hlink>
      <a:folHlink>
        <a:srgbClr val="FF3300"/>
      </a:folHlink>
    </a:clrScheme>
    <a:fontScheme name="미래">
      <a:majorFont>
        <a:latin typeface="Tahom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미래">
      <a:fillStyleLst>
        <a:solidFill>
          <a:schemeClr val="phClr">
            <a:shade val="95000"/>
          </a:schemeClr>
        </a:solidFill>
        <a:gradFill rotWithShape="1">
          <a:gsLst>
            <a:gs pos="0">
              <a:schemeClr val="phClr">
                <a:tint val="100000"/>
                <a:satMod val="200000"/>
              </a:schemeClr>
            </a:gs>
            <a:gs pos="66000">
              <a:schemeClr val="phClr">
                <a:tint val="5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54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>
              <a:shade val="50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40000">
              <a:schemeClr val="phClr">
                <a:tint val="60000"/>
                <a:shade val="100000"/>
                <a:alpha val="100000"/>
                <a:sat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869</Words>
  <Application>Microsoft Office PowerPoint</Application>
  <PresentationFormat>화면 슬라이드 쇼(4:3)</PresentationFormat>
  <Paragraphs>224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8" baseType="lpstr">
      <vt:lpstr>Adobe Fan Heiti Std B</vt:lpstr>
      <vt:lpstr>HY강B</vt:lpstr>
      <vt:lpstr>HY울릉도B</vt:lpstr>
      <vt:lpstr>HY중고딕</vt:lpstr>
      <vt:lpstr>HY헤드라인M</vt:lpstr>
      <vt:lpstr>굴림</vt:lpstr>
      <vt:lpstr>돋움</vt:lpstr>
      <vt:lpstr>함초롬돋움</vt:lpstr>
      <vt:lpstr>Arial</vt:lpstr>
      <vt:lpstr>Tahoma</vt:lpstr>
      <vt:lpstr>Wingdings</vt:lpstr>
      <vt:lpstr>미래</vt:lpstr>
      <vt:lpstr>Java Programming</vt:lpstr>
      <vt:lpstr>5장. 자바의 연산자1</vt:lpstr>
      <vt:lpstr>목  차</vt:lpstr>
      <vt:lpstr>intro.</vt:lpstr>
      <vt:lpstr>PowerPoint 프레젠테이션</vt:lpstr>
      <vt:lpstr>1. 산술연산자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대입연산자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증감연산자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관계연산자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 리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hye</dc:creator>
  <cp:lastModifiedBy>hg lee</cp:lastModifiedBy>
  <cp:revision>256</cp:revision>
  <dcterms:created xsi:type="dcterms:W3CDTF">2013-12-31T15:36:04Z</dcterms:created>
  <dcterms:modified xsi:type="dcterms:W3CDTF">2017-09-15T15:07:18Z</dcterms:modified>
  <cp:version>0906.0100.01</cp:version>
</cp:coreProperties>
</file>