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8" r:id="rId9"/>
    <p:sldId id="271" r:id="rId10"/>
    <p:sldId id="266" r:id="rId11"/>
    <p:sldId id="269" r:id="rId12"/>
    <p:sldId id="272" r:id="rId13"/>
    <p:sldId id="273" r:id="rId14"/>
    <p:sldId id="274" r:id="rId15"/>
    <p:sldId id="275" r:id="rId16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5111" autoAdjust="0"/>
  </p:normalViewPr>
  <p:slideViewPr>
    <p:cSldViewPr snapToGrid="0">
      <p:cViewPr varScale="1">
        <p:scale>
          <a:sx n="35" d="100"/>
          <a:sy n="35" d="100"/>
        </p:scale>
        <p:origin x="23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7-10-31T12:28:59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2544 11715 0,'-57'0'109,"1"0"-93,-1 0 0,0 56-1,1-56 1,-1 57 0,57 0-16,-56-57 15,56 56 1,0 1-1,-57-57 17,57 56-17,0 1 1,-56-57-16,56 57 16,0-1 46,0 1-46,0-1 15,0 1-15,0 0-1,0-1 16,0 1-31,0-1 32,0 1-32,0 0 15,0-1 1,0 1 0,0-1-1,0 1-15,0-1 31,0 1 1,56-57-17,-56 113 17,57-113-17,-57 57-15,56-1 16,-56 1-16,0 0 31,0-1-31,57-56 16,-1 0 15,-56 57-15,57-57-16,-57 56 15</inkml:trace>
  <inkml:trace contextRef="#ctx0" brushRef="#br0" timeOffset="3903.3661">16339 11602 0,'0'113'1125,"57"-57"-1110,-1 1 1,-56 0-16,0-1 47,0 1-32,0-1 1,0 1-16,57 0 16,-57-1-1,0 1-15,0-1 31,0 1-15,0 0 0,56-1-16,-56 1 15,0 56 1,0 0 0,0-56-16,0-1 15,0 1-15,0-1 16,0 1-1,0 0 1,0-1 0,0 1-1,0-1 1,0 1-16,0 0 16,0-1-1,0 1 1,0-1-16,0 1 15,0 0 1,-56-57 0,56 56-1,-113 1 298,56-1-298,1-56-15</inkml:trace>
  <inkml:trace contextRef="#ctx0" brushRef="#br0" timeOffset="6567.4456">2261 13979 0,'-57'0'188,"57"56"-157,-56-56-31,56 57 16,0-1-1,0 1 17,0 0-17,0-1 17,0 1-17,-57-57 1,57 56-16,0 1 15,0 0-15,-56-57 79,56 56-64,0 1-15,0-1 16,0 1-1,0 0 1,0-1 0,0 1-1,0-1 1,0 1 0,0 0 15,0-1-31,0 1 78,0-1-62,56-56-16,-56 57 15,57-57 32,-57 57-47</inkml:trace>
  <inkml:trace contextRef="#ctx0" brushRef="#br0" timeOffset="8686.078">16113 14092 0,'0'56'141,"0"1"-125,0 0-1,56-57 17,1 0-1,-57 56 0,0 1-31,57-57 16,-57 56-1,56 58-15,-56-58 16,57 1-16,-1-1 16,-56 1-1,57-57 16,-1 57-15,-56-1 0,0 1-16,57-57 15,-57 56-15,0 1 32,0 0 14,0-1-30,0 1 31,-113 56 0,56-113-32,1 0 1,-1 0 31,1 0-31,-1 0-1</inkml:trace>
  <inkml:trace contextRef="#ctx0" brushRef="#br0" timeOffset="10723.494">2544 15733 0,'-57'0'47,"1"0"-16,-58 0-15,58 0-16,-1 0 15,1 0-15,-1 0 16,1 57-16,-1-57 31,1 56 1,-1-56-17,1 0 16,-1 0-15,57 57 0,-56 0-1,-1-57 1,57 56 0,-57 57-1,1-113 1,56 57-1,0 0 1,0-1 31,0 1-47,0-1 16,0 1-1,0 0 1,0-1 46,56 1-46,1-57 0,-57 56-1,57-56 1,-57 57-1,56-57 1,1 0-16,-1 56 31,1-56-15,-1 0-16,-56 57 16,57-57-16,-1 0 15,-56 57-15,57-57 16,-1 56-1,-56 1 1,113-57-16,-56 0 16,-57 56-1</inkml:trace>
  <inkml:trace contextRef="#ctx0" brushRef="#br0" timeOffset="12511.9273">15661 15903 0,'56'0'110,"57"0"-110,-56 0 15,56 0 1,-57 0-16,1 0 31,-1 0-15,1 0-1,-57 57 17,57-57 30,-57 56-62,0 1 16,0-1-16,56-56 15,-56 57-15,0 0 16,0-1 0,0 1-1,0-1 17,0 1-17,0 0 1,0-1-1,0 1 1,0-1 0,0 1-16,0-1 15,0 1-15,0 0 47,-56-1-16,56 1-31,-57-57 16,0 0 0,57 56-16,-56-56 15,56 57 1,-57-57-16,1 0 16,-1 0 15,1 0-31,-1 0 31,1 0-31,-1 0 16,1 0 15</inkml:trace>
  <inkml:trace contextRef="#ctx0" brushRef="#br0" timeOffset="14656.0519">2996 17544 0,'-57'0'125,"1"0"-93,-1 0 14,1 0-14,-1 0-17,1 0 1,-1 0 31,1 0-32,56 57 17,-57-57-32,1 0 15,56 56 1,-57-56 0,0 0-16,1 0 46,56 57 1,-57-57-15,1 0-17,-1 57 1,1-57-16,56 56 15,-57-56-15,1 57 16,-1-57 0,57 56-1,-56-56 1,-1 57 0,57 0-16,0-1 31,-56-56-16,56 57 1,0-1 0,0 1 15,0 0-31,0 56 31,0-57-31,0 1 16,0 0-16,0-1 62,56 1-46,-56 56-16,57-113 16,-57 57-16,56-57 15,1 56 1,-1-56-16,57 0 15,0 0 1,-56 0 0,-1 0-16,-56 57 218,57-57-218</inkml:trace>
  <inkml:trace contextRef="#ctx0" brushRef="#br0" timeOffset="17334.168">15887 17601 0,'56'0'204,"1"0"-173,-1 0 0,1 0 94,-1 0-109,1 0-16,0 0 31,-1 56-31,-56 1 16,57-57-1,-1 0-15,1 0 47,-1 0-47,1 57 47,-57-1-31,56-56 15,-56 57 0,57-1-15,-1 1 15,-56 0-15,57-1-16,-57 1 15,0-1-15,0 1 47,0 0-31,0-1-1,56-56-15,-56 57 16,0-1 0,0 1-16,0 0 15,0-1 1,0 1-1,0-1 32,0 1-31,0 0-16,0-1 16,0 1-1,-56-57-15,-1 0 16,57 56 15,-56-56-31,-1 0 16,-56 0-1,57 0-15,-57 0 16,56 57-16,1-57 16,-58 0-16,58 0 15,56 57 1,-57-57 140</inkml:trace>
  <inkml:trace contextRef="#ctx0" brushRef="#br0" timeOffset="19715.9617">3222 19469 0,'-56'0'125,"-1"0"-125,-56 0 16,56 0-1,1 0 1,-1 0-16,57 56 16,-56-56-1,-1 0-15,1 0 16,-1 0 15,1 0-15,-57 0 46,56 57-46,0-57-16,1 56 15,56 1-15,-57-57 16,1 0 15,56 57 16,0-1-31,0 1 15,0-1 0,-57-56-15,57 57 0,0 0-1,0-1-15,0 1 16,-56-1-1,56 1 32,0 0 0,0-1-47,0 1 16,0-1-1,0 1 17,0-1-17,56-56 1,1 0 15,-1 0-15,1 0 15,-57 57-15,56-57-16,-56 57 15,57-57-15,0 56 32,-1 1 46,-56-1-78,57-56 31,-57 57-31</inkml:trace>
  <inkml:trace contextRef="#ctx0" brushRef="#br0" timeOffset="21771.4449">15717 19582 0,'57'0'93,"-1"0"-77,57 0 0,-56 0-1,-1 0-15,57 0 31,-56 0-31,-57 56 16,57-56-16,-1 0 16,-56 57-16,57-57 15,-1 0 1,1 57 0,-1-57-1,-56 56-15,57-56 16,-57 57-1,0-1 1,56-56 0,-56 57-16,0 0 15,57-57-15,-57 56 16,0 57 0,0-56-16,0 0 15,0-1 1,0 1-16,-57-1 15,57 1-15,-56-1 16,-1-56-16,1 0 16,56 57-1,0 0 1,-57-1 15,1-56-15,56 57-16,-57-1 15,1-56-15,-1 0 16,0 0-16,1 0 16,-1 0 77,57 57-93</inkml:trace>
  <inkml:trace contextRef="#ctx0" brushRef="#br0" timeOffset="23754.7081">2883 21563 0,'-57'0'94,"1"0"-78,-1 0-1,1 0-15,-1 0 16,1 0 0,-1 0-1,1 0 1,-1 0 0,0 0-1,1 0 1,-1 0-1,1 0-15,-57 56 16,56 1 0,1-57-16,-1 0 15,1 0 1,-1 56 0,1 1-1,-1-57 1,0 0 15,57 113-31,-56-113 16,-1 57-16,57-1 15,0 1-15,0 0 16,0-1 0,0 1-1,0-1 1,0 1-1,0 0 1,0-1 0,0 1-1,0-1 1,0 1 0,57 0 15,-1-57-16,1 56 1,0 1-16,-57-1 16,56-56-16,1 0 15,-1 57 1,1-57 0,-1 57-16,1-57 15,-1 0-15,1 0 16,-1 0-1,1 0 1,-1 0 0,1 0-16,-57 56 31,57-56-31,-57 57 16,56-57-1</inkml:trace>
  <inkml:trace contextRef="#ctx0" brushRef="#br0" timeOffset="25877.3497">14869 21506 0,'57'0'78,"-1"0"-63,57 0 1,-56 0-16,-1 0 16,1 0-1,-57-57 1,56 57 0,1 0-16,-1 0 31,1 0 16,0 0-32,-1 0 17,1 0-32,-1 0 31,1 0-31,-57 57 31,56-57 0,-56 57-15,0-1 0,57-56-1,-57 57-15,56-57 16,-56 56-1,0 1-15,0 0 16,57-1 0,-1 57-1,-56-56-15,0 0 16,0-1 0,113 1-16,-56-1 15,-57 1 1,0 0 15,0-1-31,0 1 16,0-1-1,0 1 17,0 0-17,-57-57 1,1 56-16,-1 1 15,1-57 1,56 56-16,-57-56 16,1 0-16,56 57 15,-57-57-15,1 57 16,-1-57 0,1 0 15,-1 0-16,1 0 1,-1 0-16,0 0 16,1 0-1,-1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CCB87-112C-4339-A878-D34B411BAC67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818A5-4C5E-4942-AA64-36E397359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59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I &lt; 100 </a:t>
            </a:r>
            <a:r>
              <a:rPr lang="ko-KR" altLang="en-US" dirty="0" smtClean="0"/>
              <a:t>일 동안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I &lt;= 99 </a:t>
            </a:r>
            <a:r>
              <a:rPr lang="ko-KR" altLang="en-US" dirty="0" smtClean="0"/>
              <a:t>일 동안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I != 100 </a:t>
            </a:r>
            <a:r>
              <a:rPr lang="ko-KR" altLang="en-US" dirty="0" smtClean="0"/>
              <a:t>일 동안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818A5-4C5E-4942-AA64-36E3973599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3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818A5-4C5E-4942-AA64-36E3973599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3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1053-E0DA-4695-A5CB-4E734F4D43E2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B2B-C602-45A2-95AD-7CBA365CA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1053-E0DA-4695-A5CB-4E734F4D43E2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B2B-C602-45A2-95AD-7CBA365CA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1053-E0DA-4695-A5CB-4E734F4D43E2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B2B-C602-45A2-95AD-7CBA365CA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1053-E0DA-4695-A5CB-4E734F4D43E2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B2B-C602-45A2-95AD-7CBA365CA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43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1053-E0DA-4695-A5CB-4E734F4D43E2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B2B-C602-45A2-95AD-7CBA365CA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7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1053-E0DA-4695-A5CB-4E734F4D43E2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B2B-C602-45A2-95AD-7CBA365CA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46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1053-E0DA-4695-A5CB-4E734F4D43E2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B2B-C602-45A2-95AD-7CBA365CA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4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1053-E0DA-4695-A5CB-4E734F4D43E2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B2B-C602-45A2-95AD-7CBA365CA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5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1053-E0DA-4695-A5CB-4E734F4D43E2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B2B-C602-45A2-95AD-7CBA365CA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1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1053-E0DA-4695-A5CB-4E734F4D43E2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B2B-C602-45A2-95AD-7CBA365CA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3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1053-E0DA-4695-A5CB-4E734F4D43E2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9B2B-C602-45A2-95AD-7CBA365CA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01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21053-E0DA-4695-A5CB-4E734F4D43E2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19B2B-C602-45A2-95AD-7CBA365CA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알고리즘 순서도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4</a:t>
            </a:r>
            <a:r>
              <a:rPr lang="en-US" altLang="ko-KR" sz="5400" dirty="0" smtClean="0"/>
              <a:t>. </a:t>
            </a:r>
            <a:r>
              <a:rPr lang="ko-KR" altLang="en-US" sz="5400" dirty="0" err="1" smtClean="0"/>
              <a:t>입력받은</a:t>
            </a:r>
            <a:r>
              <a:rPr lang="ko-KR" altLang="en-US" sz="5400" dirty="0" smtClean="0"/>
              <a:t> </a:t>
            </a:r>
            <a:r>
              <a:rPr lang="ko-KR" altLang="en-US" sz="5400" dirty="0" err="1" smtClean="0"/>
              <a:t>모든수의</a:t>
            </a:r>
            <a:r>
              <a:rPr lang="ko-KR" altLang="en-US" sz="5400" dirty="0" smtClean="0"/>
              <a:t> </a:t>
            </a:r>
            <a:r>
              <a:rPr lang="ko-KR" altLang="en-US" sz="5400" dirty="0" err="1" smtClean="0"/>
              <a:t>평균구하기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(0</a:t>
            </a:r>
            <a:r>
              <a:rPr lang="ko-KR" altLang="en-US" sz="5400" dirty="0" smtClean="0"/>
              <a:t>이 입력 되면 평균을 구하고 종료</a:t>
            </a:r>
            <a:r>
              <a:rPr lang="en-US" altLang="ko-KR" sz="5400" dirty="0" smtClean="0"/>
              <a:t>)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수를 입력하세요</a:t>
            </a:r>
            <a:r>
              <a:rPr lang="en-US" altLang="ko-KR" dirty="0"/>
              <a:t>: 10.5 </a:t>
            </a:r>
            <a:endParaRPr lang="en-US" altLang="ko-KR" dirty="0" smtClean="0"/>
          </a:p>
          <a:p>
            <a:r>
              <a:rPr lang="ko-KR" altLang="en-US" dirty="0" smtClean="0"/>
              <a:t>수를 </a:t>
            </a:r>
            <a:r>
              <a:rPr lang="ko-KR" altLang="en-US" dirty="0"/>
              <a:t>입력하세요</a:t>
            </a:r>
            <a:r>
              <a:rPr lang="en-US" altLang="ko-KR" dirty="0"/>
              <a:t>: 6.2 </a:t>
            </a:r>
            <a:endParaRPr lang="en-US" altLang="ko-KR" dirty="0" smtClean="0"/>
          </a:p>
          <a:p>
            <a:r>
              <a:rPr lang="ko-KR" altLang="en-US" dirty="0" smtClean="0"/>
              <a:t>수를 </a:t>
            </a:r>
            <a:r>
              <a:rPr lang="ko-KR" altLang="en-US" dirty="0"/>
              <a:t>입력하세요</a:t>
            </a:r>
            <a:r>
              <a:rPr lang="en-US" altLang="ko-KR" dirty="0"/>
              <a:t>: 3.4 </a:t>
            </a:r>
            <a:endParaRPr lang="en-US" altLang="ko-KR" dirty="0" smtClean="0"/>
          </a:p>
          <a:p>
            <a:r>
              <a:rPr lang="ko-KR" altLang="en-US" dirty="0" smtClean="0"/>
              <a:t>수를 </a:t>
            </a:r>
            <a:r>
              <a:rPr lang="ko-KR" altLang="en-US" dirty="0"/>
              <a:t>입력하세요</a:t>
            </a:r>
            <a:r>
              <a:rPr lang="en-US" altLang="ko-KR" dirty="0"/>
              <a:t>: </a:t>
            </a:r>
            <a:r>
              <a:rPr lang="en-US" altLang="ko-KR" dirty="0" smtClean="0"/>
              <a:t>31.8 </a:t>
            </a:r>
          </a:p>
          <a:p>
            <a:r>
              <a:rPr lang="ko-KR" altLang="en-US" dirty="0" smtClean="0"/>
              <a:t>수를 </a:t>
            </a:r>
            <a:r>
              <a:rPr lang="ko-KR" altLang="en-US" dirty="0"/>
              <a:t>입력하세요</a:t>
            </a:r>
            <a:r>
              <a:rPr lang="en-US" altLang="ko-KR" dirty="0"/>
              <a:t>: 85.7 </a:t>
            </a:r>
            <a:endParaRPr lang="en-US" altLang="ko-KR" dirty="0" smtClean="0"/>
          </a:p>
          <a:p>
            <a:r>
              <a:rPr lang="ko-KR" altLang="en-US" dirty="0" smtClean="0"/>
              <a:t>수를 </a:t>
            </a:r>
            <a:r>
              <a:rPr lang="ko-KR" altLang="en-US" dirty="0"/>
              <a:t>입력하세요</a:t>
            </a:r>
            <a:r>
              <a:rPr lang="en-US" altLang="ko-KR" dirty="0"/>
              <a:t>: 0 </a:t>
            </a:r>
            <a:endParaRPr lang="en-US" altLang="ko-KR" dirty="0" smtClean="0"/>
          </a:p>
          <a:p>
            <a:r>
              <a:rPr lang="ko-KR" altLang="en-US" dirty="0" smtClean="0"/>
              <a:t>평균은 </a:t>
            </a:r>
            <a:r>
              <a:rPr lang="en-US" altLang="ko-KR" dirty="0" smtClean="0"/>
              <a:t>27.52</a:t>
            </a:r>
            <a:r>
              <a:rPr lang="ko-KR" altLang="en-US" dirty="0" smtClean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528840" y="4176720"/>
              <a:ext cx="5556960" cy="41364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480" y="4167360"/>
                <a:ext cx="5575680" cy="41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4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45030" y="119872"/>
            <a:ext cx="2452659" cy="113100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81177" y="1818226"/>
            <a:ext cx="4286649" cy="11689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2525215" y="8261381"/>
            <a:ext cx="5948225" cy="1210030"/>
          </a:xfrm>
          <a:prstGeom prst="diamon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문서 12"/>
          <p:cNvSpPr/>
          <p:nvPr/>
        </p:nvSpPr>
        <p:spPr>
          <a:xfrm>
            <a:off x="3283965" y="3803065"/>
            <a:ext cx="4466144" cy="1351149"/>
          </a:xfrm>
          <a:prstGeom prst="flowChartDocumen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문서 13"/>
          <p:cNvSpPr/>
          <p:nvPr/>
        </p:nvSpPr>
        <p:spPr>
          <a:xfrm>
            <a:off x="3283965" y="12686770"/>
            <a:ext cx="4420176" cy="1142807"/>
          </a:xfrm>
          <a:prstGeom prst="flowChartDocumen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12105" y="14436209"/>
            <a:ext cx="2227902" cy="105779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8" idx="0"/>
          </p:cNvCxnSpPr>
          <p:nvPr/>
        </p:nvCxnSpPr>
        <p:spPr>
          <a:xfrm flipH="1">
            <a:off x="5562334" y="1250878"/>
            <a:ext cx="13372" cy="567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2"/>
            <a:endCxn id="13" idx="0"/>
          </p:cNvCxnSpPr>
          <p:nvPr/>
        </p:nvCxnSpPr>
        <p:spPr>
          <a:xfrm flipH="1">
            <a:off x="5517037" y="2987175"/>
            <a:ext cx="7465" cy="8158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3" idx="2"/>
            <a:endCxn id="34" idx="0"/>
          </p:cNvCxnSpPr>
          <p:nvPr/>
        </p:nvCxnSpPr>
        <p:spPr>
          <a:xfrm flipH="1">
            <a:off x="5509262" y="5064888"/>
            <a:ext cx="7775" cy="756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4" idx="2"/>
            <a:endCxn id="10" idx="0"/>
          </p:cNvCxnSpPr>
          <p:nvPr/>
        </p:nvCxnSpPr>
        <p:spPr>
          <a:xfrm flipH="1">
            <a:off x="5499328" y="6991476"/>
            <a:ext cx="9934" cy="12699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2"/>
            <a:endCxn id="46" idx="0"/>
          </p:cNvCxnSpPr>
          <p:nvPr/>
        </p:nvCxnSpPr>
        <p:spPr>
          <a:xfrm>
            <a:off x="5499328" y="9471411"/>
            <a:ext cx="40414" cy="11659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4" idx="2"/>
          </p:cNvCxnSpPr>
          <p:nvPr/>
        </p:nvCxnSpPr>
        <p:spPr>
          <a:xfrm>
            <a:off x="5493167" y="13754025"/>
            <a:ext cx="82537" cy="770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0" idx="3"/>
            <a:endCxn id="22" idx="3"/>
          </p:cNvCxnSpPr>
          <p:nvPr/>
        </p:nvCxnSpPr>
        <p:spPr>
          <a:xfrm flipH="1" flipV="1">
            <a:off x="7750108" y="4414303"/>
            <a:ext cx="723332" cy="4452093"/>
          </a:xfrm>
          <a:prstGeom prst="bentConnector3">
            <a:avLst>
              <a:gd name="adj1" fmla="val -3160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82977" y="119872"/>
            <a:ext cx="1914643" cy="110799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+mj-ea"/>
                <a:ea typeface="+mj-ea"/>
              </a:rPr>
              <a:t>start</a:t>
            </a:r>
            <a:endParaRPr lang="ko-KR" altLang="en-US" sz="6600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672" y="1753013"/>
            <a:ext cx="3582833" cy="1200329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+mj-ea"/>
                <a:ea typeface="+mj-ea"/>
              </a:rPr>
              <a:t>int</a:t>
            </a:r>
            <a:r>
              <a:rPr lang="en-US" altLang="ko-KR" sz="3600" dirty="0" smtClean="0">
                <a:latin typeface="+mj-ea"/>
                <a:ea typeface="+mj-ea"/>
              </a:rPr>
              <a:t> sum, count;</a:t>
            </a:r>
          </a:p>
          <a:p>
            <a:r>
              <a:rPr lang="en-US" altLang="ko-KR" sz="3600" dirty="0" smtClean="0">
                <a:latin typeface="+mj-ea"/>
                <a:ea typeface="+mj-ea"/>
              </a:rPr>
              <a:t>double </a:t>
            </a:r>
            <a:r>
              <a:rPr lang="en-US" altLang="ko-KR" sz="3600" dirty="0" err="1" smtClean="0">
                <a:latin typeface="+mj-ea"/>
                <a:ea typeface="+mj-ea"/>
              </a:rPr>
              <a:t>avg</a:t>
            </a:r>
            <a:r>
              <a:rPr lang="en-US" altLang="ko-KR" sz="3600" dirty="0" smtClean="0">
                <a:latin typeface="+mj-ea"/>
                <a:ea typeface="+mj-ea"/>
              </a:rPr>
              <a:t>;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83965" y="4114221"/>
            <a:ext cx="44661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300" dirty="0"/>
              <a:t>수</a:t>
            </a:r>
            <a:r>
              <a:rPr lang="ko-KR" altLang="en-US" sz="3300" dirty="0" smtClean="0"/>
              <a:t>를 </a:t>
            </a:r>
            <a:r>
              <a:rPr lang="ko-KR" altLang="en-US" sz="3300" dirty="0"/>
              <a:t>입력하세요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59119" y="8474987"/>
            <a:ext cx="3847614" cy="70788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input == 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46266" y="12953257"/>
            <a:ext cx="446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+mj-ea"/>
              </a:rPr>
              <a:t>평균은 </a:t>
            </a:r>
            <a:r>
              <a:rPr lang="en-US" altLang="ko-KR" sz="2800" dirty="0">
                <a:latin typeface="+mj-ea"/>
              </a:rPr>
              <a:t>%f </a:t>
            </a:r>
            <a:r>
              <a:rPr lang="ko-KR" altLang="en-US" sz="2800" dirty="0">
                <a:latin typeface="+mj-ea"/>
              </a:rPr>
              <a:t>입니다</a:t>
            </a:r>
            <a:r>
              <a:rPr lang="en-US" altLang="ko-KR" sz="2800" dirty="0">
                <a:latin typeface="+mj-ea"/>
              </a:rPr>
              <a:t>.</a:t>
            </a:r>
            <a:endParaRPr lang="ko-KR" altLang="en-US" sz="2800" dirty="0">
              <a:latin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7113" y="14325538"/>
            <a:ext cx="1914643" cy="110799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+mj-ea"/>
                <a:ea typeface="+mj-ea"/>
              </a:rPr>
              <a:t>stop</a:t>
            </a:r>
            <a:endParaRPr lang="ko-KR" altLang="en-US" sz="6600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38799" y="9845041"/>
            <a:ext cx="78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yes</a:t>
            </a:r>
            <a:endParaRPr lang="ko-KR" alt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8839979" y="6223225"/>
            <a:ext cx="939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no</a:t>
            </a:r>
            <a:endParaRPr lang="ko-KR" altLang="en-US" sz="3200" dirty="0"/>
          </a:p>
        </p:txBody>
      </p:sp>
      <p:sp>
        <p:nvSpPr>
          <p:cNvPr id="34" name="직사각형 33"/>
          <p:cNvSpPr/>
          <p:nvPr/>
        </p:nvSpPr>
        <p:spPr>
          <a:xfrm>
            <a:off x="3350697" y="5821546"/>
            <a:ext cx="4317129" cy="11699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44058" y="5735545"/>
            <a:ext cx="435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ea"/>
                <a:ea typeface="+mj-ea"/>
              </a:rPr>
              <a:t>sum = sum + input</a:t>
            </a:r>
          </a:p>
          <a:p>
            <a:r>
              <a:rPr lang="en-US" altLang="ko-KR" sz="3600" dirty="0" smtClean="0">
                <a:latin typeface="+mj-ea"/>
                <a:ea typeface="+mj-ea"/>
              </a:rPr>
              <a:t>count = count + 1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81177" y="10637386"/>
            <a:ext cx="4317129" cy="11699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4538" y="10886665"/>
            <a:ext cx="435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+mj-ea"/>
                <a:ea typeface="+mj-ea"/>
              </a:rPr>
              <a:t>avg</a:t>
            </a:r>
            <a:r>
              <a:rPr lang="en-US" altLang="ko-KR" sz="3600" dirty="0" smtClean="0">
                <a:latin typeface="+mj-ea"/>
                <a:ea typeface="+mj-ea"/>
              </a:rPr>
              <a:t> = sum / count</a:t>
            </a:r>
            <a:endParaRPr lang="ko-KR" altLang="en-US" sz="2400" dirty="0">
              <a:latin typeface="+mj-ea"/>
              <a:ea typeface="+mj-ea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493167" y="11807316"/>
            <a:ext cx="0" cy="879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/>
      <p:bldP spid="22" grpId="0"/>
      <p:bldP spid="40" grpId="0"/>
      <p:bldP spid="53" grpId="0"/>
      <p:bldP spid="54" grpId="0"/>
      <p:bldP spid="37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011898"/>
              </p:ext>
            </p:extLst>
          </p:nvPr>
        </p:nvGraphicFramePr>
        <p:xfrm>
          <a:off x="838200" y="420916"/>
          <a:ext cx="10515600" cy="12917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998078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69829528"/>
                    </a:ext>
                  </a:extLst>
                </a:gridCol>
              </a:tblGrid>
              <a:tr h="1174337"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한 개 </a:t>
                      </a:r>
                      <a:r>
                        <a:rPr lang="ko-KR" altLang="en-US" sz="2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입력받아</a:t>
                      </a:r>
                      <a:r>
                        <a:rPr lang="ko-KR" altLang="en-US" sz="2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카운트다운 출력하기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73819"/>
                  </a:ext>
                </a:extLst>
              </a:tr>
              <a:tr h="1174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35585"/>
                  </a:ext>
                </a:extLst>
              </a:tr>
              <a:tr h="2113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한 개가 입력된다</a:t>
                      </a: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2800" dirty="0" smtClean="0"/>
                        <a:t/>
                      </a:r>
                      <a:br>
                        <a:rPr lang="ko-KR" altLang="en-US" sz="2800" dirty="0" smtClean="0"/>
                      </a:b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~ 100)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만큼 씩 줄여 한 줄에 하나씩 </a:t>
                      </a: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될 때까지 출력한다</a:t>
                      </a: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01951"/>
                  </a:ext>
                </a:extLst>
              </a:tr>
              <a:tr h="11743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예시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896"/>
                  </a:ext>
                </a:extLst>
              </a:tr>
              <a:tr h="11743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37999"/>
                  </a:ext>
                </a:extLst>
              </a:tr>
              <a:tr h="11743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예시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70121"/>
                  </a:ext>
                </a:extLst>
              </a:tr>
              <a:tr h="49322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7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8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42917"/>
              </p:ext>
            </p:extLst>
          </p:nvPr>
        </p:nvGraphicFramePr>
        <p:xfrm>
          <a:off x="838200" y="420916"/>
          <a:ext cx="10515600" cy="12917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998078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69829528"/>
                    </a:ext>
                  </a:extLst>
                </a:gridCol>
              </a:tblGrid>
              <a:tr h="1174337"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짝수 합 구하기</a:t>
                      </a:r>
                      <a:endParaRPr lang="ko-KR" alt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73819"/>
                  </a:ext>
                </a:extLst>
              </a:tr>
              <a:tr h="1174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35585"/>
                  </a:ext>
                </a:extLst>
              </a:tr>
              <a:tr h="2113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한 개가 입력된다</a:t>
                      </a: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2800" dirty="0" smtClean="0"/>
                        <a:t/>
                      </a:r>
                      <a:br>
                        <a:rPr lang="ko-KR" altLang="en-US" sz="2800" dirty="0" smtClean="0"/>
                      </a:b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~ 100)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입력된 수까지 짝수의 합을 출력한다</a:t>
                      </a:r>
                      <a:r>
                        <a:rPr lang="en-US" altLang="ko-K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01951"/>
                  </a:ext>
                </a:extLst>
              </a:tr>
              <a:tr h="11743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예시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896"/>
                  </a:ext>
                </a:extLst>
              </a:tr>
              <a:tr h="11743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37999"/>
                  </a:ext>
                </a:extLst>
              </a:tr>
              <a:tr h="11743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예시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70121"/>
                  </a:ext>
                </a:extLst>
              </a:tr>
              <a:tr h="49322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2+4+=6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7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4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295535"/>
              </p:ext>
            </p:extLst>
          </p:nvPr>
        </p:nvGraphicFramePr>
        <p:xfrm>
          <a:off x="838200" y="420916"/>
          <a:ext cx="10515600" cy="1302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998078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69829528"/>
                    </a:ext>
                  </a:extLst>
                </a:gridCol>
              </a:tblGrid>
              <a:tr h="1174337">
                <a:tc gridSpan="2">
                  <a:txBody>
                    <a:bodyPr/>
                    <a:lstStyle/>
                    <a:p>
                      <a:endParaRPr lang="en-US" altLang="ko-KR" sz="2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2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3 6 9 </a:t>
                      </a:r>
                      <a:r>
                        <a:rPr lang="ko-KR" altLang="en-US" sz="2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게임의 왕이 되자</a:t>
                      </a:r>
                      <a:r>
                        <a:rPr lang="en-US" altLang="ko-KR" sz="2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73819"/>
                  </a:ext>
                </a:extLst>
              </a:tr>
              <a:tr h="1174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35585"/>
                  </a:ext>
                </a:extLst>
              </a:tr>
              <a:tr h="2113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작은 정수 한 개가 입력된다</a:t>
                      </a: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2800" dirty="0" smtClean="0"/>
                        <a:t/>
                      </a:r>
                      <a:br>
                        <a:rPr lang="ko-KR" altLang="en-US" sz="2800" dirty="0" smtClean="0"/>
                      </a:b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~ 10)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그 수까지 순서대로 공백을 두고 수를 출력하는데</a:t>
                      </a: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2800" dirty="0" smtClean="0"/>
                        <a:t/>
                      </a:r>
                      <a:br>
                        <a:rPr lang="ko-KR" altLang="en-US" sz="2800" dirty="0" smtClean="0"/>
                      </a:br>
                      <a:r>
                        <a:rPr lang="ko-KR" altLang="en-US" sz="2800" dirty="0" smtClean="0"/>
                        <a:t/>
                      </a:r>
                      <a:br>
                        <a:rPr lang="ko-KR" altLang="en-US" sz="2800" dirty="0" smtClean="0"/>
                      </a:b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ko-KR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ko-KR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 그 수 대신 영문 대문자 </a:t>
                      </a: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ko-KR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출력한다</a:t>
                      </a: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01951"/>
                  </a:ext>
                </a:extLst>
              </a:tr>
              <a:tr h="11743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예시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896"/>
                  </a:ext>
                </a:extLst>
              </a:tr>
              <a:tr h="11743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37999"/>
                  </a:ext>
                </a:extLst>
              </a:tr>
              <a:tr h="11743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예시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70121"/>
                  </a:ext>
                </a:extLst>
              </a:tr>
              <a:tr h="49322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X 4 5 X 7 8 X 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7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8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194024"/>
              </p:ext>
            </p:extLst>
          </p:nvPr>
        </p:nvGraphicFramePr>
        <p:xfrm>
          <a:off x="838200" y="420916"/>
          <a:ext cx="10515600" cy="12917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998078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69829528"/>
                    </a:ext>
                  </a:extLst>
                </a:gridCol>
              </a:tblGrid>
              <a:tr h="1174337">
                <a:tc gridSpan="2">
                  <a:txBody>
                    <a:bodyPr/>
                    <a:lstStyle/>
                    <a:p>
                      <a:pPr algn="ctr"/>
                      <a:endParaRPr lang="en-US" altLang="ko-KR" sz="2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2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2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수 중 짝수의 개수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73819"/>
                  </a:ext>
                </a:extLst>
              </a:tr>
              <a:tr h="1174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35585"/>
                  </a:ext>
                </a:extLst>
              </a:tr>
              <a:tr h="2113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자연수</a:t>
                      </a: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다음 줄에 </a:t>
                      </a: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자연수들이 입력으로 들어온다</a:t>
                      </a: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자연수들 중 짝수의 개수를 출력한다</a:t>
                      </a:r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01951"/>
                  </a:ext>
                </a:extLst>
              </a:tr>
              <a:tr h="11743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예시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896"/>
                  </a:ext>
                </a:extLst>
              </a:tr>
              <a:tr h="11743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</a:p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3 5 7 15 2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37999"/>
                  </a:ext>
                </a:extLst>
              </a:tr>
              <a:tr h="11743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예시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70121"/>
                  </a:ext>
                </a:extLst>
              </a:tr>
              <a:tr h="49322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74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순서도 기호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15" y="3762994"/>
            <a:ext cx="8871625" cy="10294975"/>
          </a:xfrm>
        </p:spPr>
      </p:pic>
    </p:spTree>
    <p:extLst>
      <p:ext uri="{BB962C8B-B14F-4D97-AF65-F5344CB8AC3E}">
        <p14:creationId xmlns:p14="http://schemas.microsoft.com/office/powerpoint/2010/main" val="39488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순서도 예제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(0~99 </a:t>
            </a:r>
            <a:r>
              <a:rPr lang="ko-KR" altLang="en-US" dirty="0" smtClean="0"/>
              <a:t>까지의 합을 구하자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7"/>
          <a:stretch/>
        </p:blipFill>
        <p:spPr>
          <a:xfrm>
            <a:off x="1345381" y="3797796"/>
            <a:ext cx="2586539" cy="11416264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46"/>
          <a:stretch/>
        </p:blipFill>
        <p:spPr>
          <a:xfrm>
            <a:off x="1345381" y="3797796"/>
            <a:ext cx="5655940" cy="11416264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81" y="3797796"/>
            <a:ext cx="8460100" cy="114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1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알고리즘 순서도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입력 받은 </a:t>
            </a:r>
            <a:r>
              <a:rPr lang="ko-KR" altLang="en-US" dirty="0"/>
              <a:t>두</a:t>
            </a:r>
            <a:r>
              <a:rPr lang="ko-KR" altLang="en-US" dirty="0" smtClean="0"/>
              <a:t> </a:t>
            </a:r>
            <a:r>
              <a:rPr lang="ko-KR" altLang="en-US" dirty="0"/>
              <a:t>정수 중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/>
              <a:t>가장 </a:t>
            </a:r>
            <a:r>
              <a:rPr lang="ko-KR" altLang="en-US" b="1" u="sng" dirty="0"/>
              <a:t>큰 수</a:t>
            </a:r>
            <a:r>
              <a:rPr lang="ko-KR" altLang="en-US" dirty="0"/>
              <a:t>와 </a:t>
            </a:r>
            <a:r>
              <a:rPr lang="ko-KR" altLang="en-US" b="1" u="sng" dirty="0"/>
              <a:t>가장 작은 </a:t>
            </a:r>
            <a:r>
              <a:rPr lang="ko-KR" altLang="en-US" b="1" u="sng" dirty="0" smtClean="0"/>
              <a:t>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를 </a:t>
            </a:r>
            <a:r>
              <a:rPr lang="ko-KR" altLang="en-US" dirty="0"/>
              <a:t>출력하세요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</a:t>
            </a:r>
            <a:r>
              <a:rPr lang="ko-KR" altLang="en-US" dirty="0"/>
              <a:t>입력하세요</a:t>
            </a:r>
            <a:r>
              <a:rPr lang="en-US" altLang="ko-KR" dirty="0"/>
              <a:t>: 10 </a:t>
            </a:r>
            <a:r>
              <a:rPr lang="en-US" altLang="ko-KR" dirty="0" smtClean="0"/>
              <a:t>30 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이 가장 작고 </a:t>
            </a:r>
            <a:r>
              <a:rPr lang="en-US" altLang="ko-KR" dirty="0"/>
              <a:t>30</a:t>
            </a:r>
            <a:r>
              <a:rPr lang="ko-KR" altLang="en-US" dirty="0"/>
              <a:t>이 가장 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78680" y="5899643"/>
            <a:ext cx="1419054" cy="720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>
            <a:off x="4711835" y="9319110"/>
            <a:ext cx="1279220" cy="7279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>
            <a:off x="4713642" y="10502985"/>
            <a:ext cx="1279220" cy="72794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78679" y="7050567"/>
            <a:ext cx="1289015" cy="744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4221803" y="11717573"/>
            <a:ext cx="2345237" cy="7707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21147" y="12976882"/>
            <a:ext cx="1346548" cy="744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90925" y="12976881"/>
            <a:ext cx="1346548" cy="744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문서 12"/>
          <p:cNvSpPr/>
          <p:nvPr/>
        </p:nvSpPr>
        <p:spPr>
          <a:xfrm>
            <a:off x="4711835" y="8217590"/>
            <a:ext cx="1346548" cy="72794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문서 13"/>
          <p:cNvSpPr/>
          <p:nvPr/>
        </p:nvSpPr>
        <p:spPr>
          <a:xfrm>
            <a:off x="4711835" y="14089915"/>
            <a:ext cx="1346548" cy="72794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59630" y="15204276"/>
            <a:ext cx="1289015" cy="673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4" idx="2"/>
            <a:endCxn id="8" idx="0"/>
          </p:cNvCxnSpPr>
          <p:nvPr/>
        </p:nvCxnSpPr>
        <p:spPr>
          <a:xfrm flipH="1">
            <a:off x="5423187" y="6620073"/>
            <a:ext cx="65020" cy="430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2"/>
            <a:endCxn id="13" idx="0"/>
          </p:cNvCxnSpPr>
          <p:nvPr/>
        </p:nvCxnSpPr>
        <p:spPr>
          <a:xfrm flipH="1">
            <a:off x="5385109" y="7795166"/>
            <a:ext cx="38078" cy="422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3" idx="2"/>
          </p:cNvCxnSpPr>
          <p:nvPr/>
        </p:nvCxnSpPr>
        <p:spPr>
          <a:xfrm>
            <a:off x="5385109" y="8897412"/>
            <a:ext cx="9312" cy="468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4"/>
          </p:cNvCxnSpPr>
          <p:nvPr/>
        </p:nvCxnSpPr>
        <p:spPr>
          <a:xfrm>
            <a:off x="5351445" y="10047057"/>
            <a:ext cx="0" cy="482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6" idx="4"/>
          </p:cNvCxnSpPr>
          <p:nvPr/>
        </p:nvCxnSpPr>
        <p:spPr>
          <a:xfrm flipH="1">
            <a:off x="5351445" y="11230932"/>
            <a:ext cx="1807" cy="5195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2"/>
            <a:endCxn id="11" idx="0"/>
          </p:cNvCxnSpPr>
          <p:nvPr/>
        </p:nvCxnSpPr>
        <p:spPr>
          <a:xfrm flipH="1">
            <a:off x="5394421" y="12488340"/>
            <a:ext cx="1" cy="4885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5432863" y="13670314"/>
            <a:ext cx="1" cy="4885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4" idx="2"/>
          </p:cNvCxnSpPr>
          <p:nvPr/>
        </p:nvCxnSpPr>
        <p:spPr>
          <a:xfrm>
            <a:off x="5385109" y="14769737"/>
            <a:ext cx="47754" cy="4906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0" idx="3"/>
            <a:endCxn id="12" idx="0"/>
          </p:cNvCxnSpPr>
          <p:nvPr/>
        </p:nvCxnSpPr>
        <p:spPr>
          <a:xfrm>
            <a:off x="6567040" y="12102957"/>
            <a:ext cx="797159" cy="87392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2" idx="2"/>
            <a:endCxn id="14" idx="3"/>
          </p:cNvCxnSpPr>
          <p:nvPr/>
        </p:nvCxnSpPr>
        <p:spPr>
          <a:xfrm rot="5400000">
            <a:off x="6345087" y="13434776"/>
            <a:ext cx="732409" cy="130581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75731" y="7920827"/>
            <a:ext cx="4210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빈칸을 채워 순서도를 완성합시다</a:t>
            </a:r>
            <a:r>
              <a:rPr lang="en-US" altLang="ko-KR" sz="4800" dirty="0" smtClean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465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45030" y="119872"/>
            <a:ext cx="2452659" cy="113100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/>
          <p:cNvSpPr/>
          <p:nvPr/>
        </p:nvSpPr>
        <p:spPr>
          <a:xfrm>
            <a:off x="4329497" y="5197066"/>
            <a:ext cx="2210973" cy="1142807"/>
          </a:xfrm>
          <a:prstGeom prst="parallelogram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>
            <a:off x="4332620" y="7055635"/>
            <a:ext cx="2210973" cy="1142807"/>
          </a:xfrm>
          <a:prstGeom prst="parallelogram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84320" y="1818226"/>
            <a:ext cx="2956027" cy="11689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2525215" y="8962421"/>
            <a:ext cx="5948225" cy="1210030"/>
          </a:xfrm>
          <a:prstGeom prst="diamon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45592" y="10939415"/>
            <a:ext cx="2327341" cy="11689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50108" y="10939414"/>
            <a:ext cx="2327341" cy="11689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문서 12"/>
          <p:cNvSpPr/>
          <p:nvPr/>
        </p:nvSpPr>
        <p:spPr>
          <a:xfrm>
            <a:off x="3283965" y="3467785"/>
            <a:ext cx="4466144" cy="1351149"/>
          </a:xfrm>
          <a:prstGeom prst="flowChartDocumen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문서 13"/>
          <p:cNvSpPr/>
          <p:nvPr/>
        </p:nvSpPr>
        <p:spPr>
          <a:xfrm>
            <a:off x="3283965" y="12686770"/>
            <a:ext cx="4420176" cy="1142807"/>
          </a:xfrm>
          <a:prstGeom prst="flowChartDocumen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12105" y="14436209"/>
            <a:ext cx="2227902" cy="105779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8" idx="0"/>
          </p:cNvCxnSpPr>
          <p:nvPr/>
        </p:nvCxnSpPr>
        <p:spPr>
          <a:xfrm flipH="1">
            <a:off x="5562334" y="1250878"/>
            <a:ext cx="13372" cy="567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2"/>
            <a:endCxn id="13" idx="0"/>
          </p:cNvCxnSpPr>
          <p:nvPr/>
        </p:nvCxnSpPr>
        <p:spPr>
          <a:xfrm flipH="1">
            <a:off x="5517037" y="2987175"/>
            <a:ext cx="45297" cy="4806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3" idx="2"/>
          </p:cNvCxnSpPr>
          <p:nvPr/>
        </p:nvCxnSpPr>
        <p:spPr>
          <a:xfrm flipH="1">
            <a:off x="5509263" y="4729608"/>
            <a:ext cx="7774" cy="5411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4"/>
          </p:cNvCxnSpPr>
          <p:nvPr/>
        </p:nvCxnSpPr>
        <p:spPr>
          <a:xfrm>
            <a:off x="5434983" y="6339872"/>
            <a:ext cx="0" cy="756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6" idx="4"/>
          </p:cNvCxnSpPr>
          <p:nvPr/>
        </p:nvCxnSpPr>
        <p:spPr>
          <a:xfrm flipH="1">
            <a:off x="5434983" y="8198442"/>
            <a:ext cx="3123" cy="815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2"/>
            <a:endCxn id="11" idx="0"/>
          </p:cNvCxnSpPr>
          <p:nvPr/>
        </p:nvCxnSpPr>
        <p:spPr>
          <a:xfrm flipH="1">
            <a:off x="5509262" y="10172451"/>
            <a:ext cx="2" cy="7669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5575704" y="12028036"/>
            <a:ext cx="2" cy="7669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4" idx="2"/>
          </p:cNvCxnSpPr>
          <p:nvPr/>
        </p:nvCxnSpPr>
        <p:spPr>
          <a:xfrm>
            <a:off x="5493167" y="13754025"/>
            <a:ext cx="82537" cy="770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0" idx="3"/>
            <a:endCxn id="12" idx="0"/>
          </p:cNvCxnSpPr>
          <p:nvPr/>
        </p:nvCxnSpPr>
        <p:spPr>
          <a:xfrm>
            <a:off x="8473440" y="9567436"/>
            <a:ext cx="440339" cy="137197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2" idx="2"/>
          </p:cNvCxnSpPr>
          <p:nvPr/>
        </p:nvCxnSpPr>
        <p:spPr>
          <a:xfrm rot="5400000">
            <a:off x="7850905" y="12074009"/>
            <a:ext cx="1028520" cy="109722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82977" y="119872"/>
            <a:ext cx="1914643" cy="110799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+mj-ea"/>
                <a:ea typeface="+mj-ea"/>
              </a:rPr>
              <a:t>start</a:t>
            </a:r>
            <a:endParaRPr lang="ko-KR" altLang="en-US" sz="6600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58925" y="2024310"/>
            <a:ext cx="2981422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+mj-ea"/>
                <a:ea typeface="+mj-ea"/>
              </a:rPr>
              <a:t>int</a:t>
            </a:r>
            <a:r>
              <a:rPr lang="en-US" altLang="ko-KR" sz="3600" dirty="0" smtClean="0">
                <a:latin typeface="+mj-ea"/>
                <a:ea typeface="+mj-ea"/>
              </a:rPr>
              <a:t> max, </a:t>
            </a:r>
            <a:r>
              <a:rPr lang="en-US" altLang="ko-KR" sz="3600" dirty="0" smtClean="0">
                <a:latin typeface="+mj-ea"/>
              </a:rPr>
              <a:t>min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88245" y="5366647"/>
            <a:ext cx="1914643" cy="70788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num1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3965" y="3778941"/>
            <a:ext cx="44661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/>
              <a:t>정수 </a:t>
            </a:r>
            <a:r>
              <a:rPr lang="en-US" altLang="ko-KR" sz="3300" dirty="0"/>
              <a:t>2</a:t>
            </a:r>
            <a:r>
              <a:rPr lang="ko-KR" altLang="en-US" sz="3300" dirty="0"/>
              <a:t>개를 입력하세요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82977" y="7195960"/>
            <a:ext cx="1914643" cy="70788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num2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58396" y="9206010"/>
            <a:ext cx="3847614" cy="70788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num1&gt;num2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15596" y="11040036"/>
            <a:ext cx="2324411" cy="107721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j-ea"/>
                <a:ea typeface="+mj-ea"/>
              </a:rPr>
              <a:t>max=num1,</a:t>
            </a:r>
          </a:p>
          <a:p>
            <a:r>
              <a:rPr lang="en-US" altLang="ko-KR" sz="3200" dirty="0" smtClean="0">
                <a:latin typeface="+mj-ea"/>
                <a:ea typeface="+mj-ea"/>
              </a:rPr>
              <a:t>min=num2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785308" y="10950818"/>
            <a:ext cx="2324411" cy="107721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j-ea"/>
                <a:ea typeface="+mj-ea"/>
              </a:rPr>
              <a:t>max=num2</a:t>
            </a:r>
          </a:p>
          <a:p>
            <a:r>
              <a:rPr lang="en-US" altLang="ko-KR" sz="3200" dirty="0" smtClean="0">
                <a:latin typeface="+mj-ea"/>
                <a:ea typeface="+mj-ea"/>
              </a:rPr>
              <a:t>min=num1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46266" y="12739897"/>
            <a:ext cx="446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%d </a:t>
            </a:r>
            <a:r>
              <a:rPr lang="ko-KR" altLang="en-US" sz="2800" dirty="0" smtClean="0"/>
              <a:t>이 가장 작고 </a:t>
            </a:r>
            <a:endParaRPr lang="en-US" altLang="ko-KR" sz="2800" dirty="0" smtClean="0"/>
          </a:p>
          <a:p>
            <a:r>
              <a:rPr lang="en-US" altLang="ko-KR" sz="2800" dirty="0" smtClean="0"/>
              <a:t>%d</a:t>
            </a:r>
            <a:r>
              <a:rPr lang="ko-KR" altLang="en-US" sz="2800" dirty="0" smtClean="0"/>
              <a:t>이 가장 큽니다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4577113" y="14325538"/>
            <a:ext cx="1914643" cy="110799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+mj-ea"/>
                <a:ea typeface="+mj-ea"/>
              </a:rPr>
              <a:t>stop</a:t>
            </a:r>
            <a:endParaRPr lang="ko-KR" altLang="en-US" sz="6600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40879" y="10192465"/>
            <a:ext cx="939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yes</a:t>
            </a:r>
            <a:endParaRPr lang="ko-KR" alt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9039191" y="9880063"/>
            <a:ext cx="939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no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4844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/>
      <p:bldP spid="36" grpId="0"/>
      <p:bldP spid="22" grpId="0"/>
      <p:bldP spid="39" grpId="0"/>
      <p:bldP spid="40" grpId="0"/>
      <p:bldP spid="51" grpId="0"/>
      <p:bldP spid="5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두 수를 입력 받아 평균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첫번째 수를 </a:t>
            </a:r>
            <a:r>
              <a:rPr lang="ko-KR" altLang="en-US" dirty="0"/>
              <a:t>입력하세요</a:t>
            </a:r>
            <a:r>
              <a:rPr lang="en-US" altLang="ko-KR" dirty="0"/>
              <a:t>: </a:t>
            </a:r>
            <a:r>
              <a:rPr lang="en-US" altLang="ko-KR" dirty="0" smtClean="0"/>
              <a:t>10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두번째 수를 </a:t>
            </a:r>
            <a:r>
              <a:rPr lang="ko-KR" altLang="en-US" dirty="0"/>
              <a:t>입력하세요</a:t>
            </a:r>
            <a:r>
              <a:rPr lang="en-US" altLang="ko-KR" dirty="0"/>
              <a:t>: </a:t>
            </a:r>
            <a:r>
              <a:rPr lang="en-US" altLang="ko-KR" dirty="0" smtClean="0"/>
              <a:t>6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평균은 </a:t>
            </a:r>
            <a:r>
              <a:rPr lang="en-US" altLang="ko-KR" dirty="0" smtClean="0"/>
              <a:t>8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(double)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1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445030" y="1278112"/>
            <a:ext cx="2452659" cy="113100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84320" y="3165390"/>
            <a:ext cx="2956027" cy="13554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순서도: 문서 12"/>
          <p:cNvSpPr/>
          <p:nvPr/>
        </p:nvSpPr>
        <p:spPr>
          <a:xfrm>
            <a:off x="3260095" y="5176776"/>
            <a:ext cx="4466144" cy="1031277"/>
          </a:xfrm>
          <a:prstGeom prst="flowChartDocumen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4" name="순서도: 문서 13"/>
          <p:cNvSpPr/>
          <p:nvPr/>
        </p:nvSpPr>
        <p:spPr>
          <a:xfrm>
            <a:off x="3283965" y="12321010"/>
            <a:ext cx="4420176" cy="1142807"/>
          </a:xfrm>
          <a:prstGeom prst="flowChartDocumen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12105" y="14436209"/>
            <a:ext cx="2227902" cy="105779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17" name="직선 화살표 연결선 16"/>
          <p:cNvCxnSpPr>
            <a:endCxn id="31" idx="0"/>
          </p:cNvCxnSpPr>
          <p:nvPr/>
        </p:nvCxnSpPr>
        <p:spPr>
          <a:xfrm flipH="1">
            <a:off x="5610596" y="2439598"/>
            <a:ext cx="26070" cy="8343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3" idx="0"/>
          </p:cNvCxnSpPr>
          <p:nvPr/>
        </p:nvCxnSpPr>
        <p:spPr>
          <a:xfrm flipH="1">
            <a:off x="5493167" y="4450587"/>
            <a:ext cx="82537" cy="7261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7" idx="0"/>
          </p:cNvCxnSpPr>
          <p:nvPr/>
        </p:nvCxnSpPr>
        <p:spPr>
          <a:xfrm>
            <a:off x="5517037" y="6101208"/>
            <a:ext cx="8167" cy="813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7" idx="2"/>
          </p:cNvCxnSpPr>
          <p:nvPr/>
        </p:nvCxnSpPr>
        <p:spPr>
          <a:xfrm flipH="1">
            <a:off x="5434983" y="7683013"/>
            <a:ext cx="76487" cy="6984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434983" y="11127253"/>
            <a:ext cx="0" cy="12468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4" idx="2"/>
          </p:cNvCxnSpPr>
          <p:nvPr/>
        </p:nvCxnSpPr>
        <p:spPr>
          <a:xfrm>
            <a:off x="5494053" y="13388265"/>
            <a:ext cx="81651" cy="11360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352905" y="6793571"/>
            <a:ext cx="4317129" cy="88944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1" name="순서도: 문서 40"/>
          <p:cNvSpPr/>
          <p:nvPr/>
        </p:nvSpPr>
        <p:spPr>
          <a:xfrm>
            <a:off x="3201911" y="8345027"/>
            <a:ext cx="4466144" cy="1031277"/>
          </a:xfrm>
          <a:prstGeom prst="flowChartDocumen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83385" y="10237811"/>
            <a:ext cx="4317129" cy="88944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82977" y="1278112"/>
            <a:ext cx="1914643" cy="110799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+mj-ea"/>
                <a:ea typeface="+mj-ea"/>
              </a:rPr>
              <a:t>start</a:t>
            </a:r>
            <a:endParaRPr lang="ko-KR" altLang="en-US" sz="6600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19885" y="3273990"/>
            <a:ext cx="2981422" cy="1200329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+mj-ea"/>
                <a:ea typeface="+mj-ea"/>
              </a:rPr>
              <a:t>int</a:t>
            </a:r>
            <a:r>
              <a:rPr lang="en-US" altLang="ko-KR" sz="3600" dirty="0" smtClean="0">
                <a:latin typeface="+mj-ea"/>
                <a:ea typeface="+mj-ea"/>
              </a:rPr>
              <a:t> sum, </a:t>
            </a:r>
          </a:p>
          <a:p>
            <a:r>
              <a:rPr lang="en-US" altLang="ko-KR" sz="3600" dirty="0" smtClean="0">
                <a:latin typeface="+mj-ea"/>
                <a:ea typeface="+mj-ea"/>
              </a:rPr>
              <a:t>double </a:t>
            </a:r>
            <a:r>
              <a:rPr lang="en-US" altLang="ko-KR" sz="3600" dirty="0" err="1" smtClean="0">
                <a:latin typeface="+mj-ea"/>
                <a:ea typeface="+mj-ea"/>
              </a:rPr>
              <a:t>avg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83965" y="5333421"/>
            <a:ext cx="446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첫번째 수를 </a:t>
            </a:r>
            <a:r>
              <a:rPr lang="ko-KR" altLang="en-US" sz="2800" dirty="0">
                <a:latin typeface="+mj-ea"/>
                <a:ea typeface="+mj-ea"/>
              </a:rPr>
              <a:t>입력하세요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46266" y="12374137"/>
            <a:ext cx="446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+mj-ea"/>
                <a:ea typeface="+mj-ea"/>
              </a:rPr>
              <a:t>평균은 </a:t>
            </a:r>
            <a:r>
              <a:rPr lang="en-US" altLang="ko-KR" sz="3600" dirty="0" smtClean="0">
                <a:latin typeface="+mj-ea"/>
                <a:ea typeface="+mj-ea"/>
              </a:rPr>
              <a:t>%f </a:t>
            </a:r>
            <a:r>
              <a:rPr lang="ko-KR" altLang="en-US" sz="3600" dirty="0" smtClean="0">
                <a:latin typeface="+mj-ea"/>
                <a:ea typeface="+mj-ea"/>
              </a:rPr>
              <a:t>입니다</a:t>
            </a:r>
            <a:r>
              <a:rPr lang="en-US" altLang="ko-KR" sz="3600" dirty="0" smtClean="0">
                <a:latin typeface="+mj-ea"/>
                <a:ea typeface="+mj-ea"/>
              </a:rPr>
              <a:t>.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7113" y="14325538"/>
            <a:ext cx="1914643" cy="110799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+mj-ea"/>
                <a:ea typeface="+mj-ea"/>
              </a:rPr>
              <a:t>stop</a:t>
            </a:r>
            <a:endParaRPr lang="ko-KR" altLang="en-US" sz="66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6266" y="6914762"/>
            <a:ext cx="435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ea"/>
                <a:ea typeface="+mj-ea"/>
              </a:rPr>
              <a:t>sum = sum + input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36365" y="8533821"/>
            <a:ext cx="446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두</a:t>
            </a:r>
            <a:r>
              <a:rPr lang="ko-KR" altLang="en-US" sz="2800" dirty="0" smtClean="0">
                <a:latin typeface="+mj-ea"/>
                <a:ea typeface="+mj-ea"/>
              </a:rPr>
              <a:t>번째 수를 </a:t>
            </a:r>
            <a:r>
              <a:rPr lang="ko-KR" altLang="en-US" sz="2800" dirty="0">
                <a:latin typeface="+mj-ea"/>
                <a:ea typeface="+mj-ea"/>
              </a:rPr>
              <a:t>입력하세요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76746" y="10359002"/>
            <a:ext cx="435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ea"/>
                <a:ea typeface="+mj-ea"/>
              </a:rPr>
              <a:t>sum = sum + input</a:t>
            </a:r>
            <a:endParaRPr lang="ko-KR" altLang="en-US" sz="2400" dirty="0">
              <a:latin typeface="+mj-ea"/>
              <a:ea typeface="+mj-ea"/>
            </a:endParaRPr>
          </a:p>
        </p:txBody>
      </p:sp>
      <p:cxnSp>
        <p:nvCxnSpPr>
          <p:cNvPr id="47" name="직선 화살표 연결선 46"/>
          <p:cNvCxnSpPr>
            <a:stCxn id="41" idx="2"/>
          </p:cNvCxnSpPr>
          <p:nvPr/>
        </p:nvCxnSpPr>
        <p:spPr>
          <a:xfrm>
            <a:off x="5434983" y="9308125"/>
            <a:ext cx="0" cy="929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/>
      <p:bldP spid="22" grpId="0"/>
      <p:bldP spid="53" grpId="0"/>
      <p:bldP spid="54" grpId="0"/>
      <p:bldP spid="7" grpId="0"/>
      <p:bldP spid="42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053762"/>
              </p:ext>
            </p:extLst>
          </p:nvPr>
        </p:nvGraphicFramePr>
        <p:xfrm>
          <a:off x="838200" y="2358574"/>
          <a:ext cx="10515600" cy="1308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998078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69829528"/>
                    </a:ext>
                  </a:extLst>
                </a:gridCol>
              </a:tblGrid>
              <a:tr h="11743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무한 출력하기</a:t>
                      </a:r>
                      <a:endParaRPr lang="ko-KR" altLang="en-U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73819"/>
                  </a:ext>
                </a:extLst>
              </a:tr>
              <a:tr h="1174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35585"/>
                  </a:ext>
                </a:extLst>
              </a:tr>
              <a:tr h="21138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정수가 순서대로 입력된다</a:t>
                      </a:r>
                      <a:r>
                        <a:rPr lang="en-US" altLang="ko-KR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입력된 정수를 줄을 바꿔 하나씩 출력</a:t>
                      </a:r>
                      <a:r>
                        <a:rPr lang="en-US" altLang="ko-KR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입력되면 </a:t>
                      </a:r>
                      <a:r>
                        <a:rPr lang="en-US" altLang="ko-KR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출력하고 종료한다</a:t>
                      </a:r>
                      <a:r>
                        <a:rPr lang="en-US" altLang="ko-KR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01951"/>
                  </a:ext>
                </a:extLst>
              </a:tr>
              <a:tr h="11743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3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예시</a:t>
                      </a:r>
                      <a:endParaRPr lang="ko-KR" altLang="en-U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896"/>
                  </a:ext>
                </a:extLst>
              </a:tr>
              <a:tr h="11743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7 4 2 3 0</a:t>
                      </a:r>
                      <a:endParaRPr lang="ko-KR" altLang="en-U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37999"/>
                  </a:ext>
                </a:extLst>
              </a:tr>
              <a:tr h="117433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3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예시</a:t>
                      </a:r>
                      <a:endParaRPr lang="ko-KR" altLang="en-U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70121"/>
                  </a:ext>
                </a:extLst>
              </a:tr>
              <a:tr h="49322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</a:t>
                      </a:r>
                    </a:p>
                    <a:p>
                      <a:pPr latinLnBrk="1"/>
                      <a:r>
                        <a:rPr lang="en-US" altLang="ko-KR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</a:p>
                    <a:p>
                      <a:pPr latinLnBrk="1"/>
                      <a:r>
                        <a:rPr lang="en-US" altLang="ko-KR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</a:p>
                    <a:p>
                      <a:pPr latinLnBrk="1"/>
                      <a:r>
                        <a:rPr lang="en-US" altLang="ko-KR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</a:p>
                    <a:p>
                      <a:pPr latinLnBrk="1"/>
                      <a:r>
                        <a:rPr lang="en-US" altLang="ko-KR" sz="3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74302"/>
                  </a:ext>
                </a:extLst>
              </a:tr>
            </a:tbl>
          </a:graphicData>
        </a:graphic>
      </p:graphicFrame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1660001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3. 0 </a:t>
            </a:r>
            <a:r>
              <a:rPr lang="ko-KR" altLang="en-US" sz="5400" dirty="0" smtClean="0"/>
              <a:t>입력될 때까지 무한 출력하기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50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3179</TotalTime>
  <Words>401</Words>
  <Application>Microsoft Office PowerPoint</Application>
  <PresentationFormat>사용자 지정</PresentationFormat>
  <Paragraphs>121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알고리즘 순서도</vt:lpstr>
      <vt:lpstr>순서도 기호</vt:lpstr>
      <vt:lpstr>순서도 예제  (0~99 까지의 합을 구하자)</vt:lpstr>
      <vt:lpstr>알고리즘 순서도</vt:lpstr>
      <vt:lpstr>1. 입력 받은 두 정수 중  가장 큰 수와 가장 작은 수 를 출력하세요.</vt:lpstr>
      <vt:lpstr>PowerPoint 프레젠테이션</vt:lpstr>
      <vt:lpstr>2. 두 수를 입력 받아 평균 출력</vt:lpstr>
      <vt:lpstr>PowerPoint 프레젠테이션</vt:lpstr>
      <vt:lpstr>3. 0 입력될 때까지 무한 출력하기</vt:lpstr>
      <vt:lpstr>4. 입력받은 모든수의 평균구하기 (0이 입력 되면 평균을 구하고 종료)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순서도</dc:title>
  <dc:creator>hg lee</dc:creator>
  <cp:lastModifiedBy>hg lee</cp:lastModifiedBy>
  <cp:revision>26</cp:revision>
  <dcterms:created xsi:type="dcterms:W3CDTF">2017-08-23T04:45:51Z</dcterms:created>
  <dcterms:modified xsi:type="dcterms:W3CDTF">2018-04-11T21:00:18Z</dcterms:modified>
</cp:coreProperties>
</file>