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888"/>
  </p:normalViewPr>
  <p:slideViewPr>
    <p:cSldViewPr>
      <p:cViewPr varScale="1">
        <p:scale>
          <a:sx n="83" d="100"/>
          <a:sy n="83" d="100"/>
        </p:scale>
        <p:origin x="946" y="67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부제목 6758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>
                <a:solidFill>
                  <a:srgbClr val="FF00FF"/>
                </a:solidFill>
              </a:rPr>
              <a:t>3</a:t>
            </a:r>
            <a:r>
              <a:rPr lang="ko-KR" altLang="en-US">
                <a:solidFill>
                  <a:srgbClr val="FF00FF"/>
                </a:solidFill>
              </a:rPr>
              <a:t>단계</a:t>
            </a:r>
            <a:r>
              <a:rPr lang="en-US" altLang="ko-KR">
                <a:solidFill>
                  <a:srgbClr val="FF00FF"/>
                </a:solidFill>
              </a:rPr>
              <a:t>:</a:t>
            </a:r>
            <a:r>
              <a:rPr lang="ko-KR" altLang="en-US">
                <a:solidFill>
                  <a:srgbClr val="FF00FF"/>
                </a:solidFill>
              </a:rPr>
              <a:t>클래스 구현</a:t>
            </a:r>
          </a:p>
          <a:p>
            <a:pPr lvl="0">
              <a:defRPr lang="ko-KR" altLang="en-US"/>
            </a:pPr>
            <a:r>
              <a:rPr lang="ko-KR" altLang="en-US"/>
              <a:t>프로그램으로 코드화 시킨 후 </a:t>
            </a:r>
            <a:r>
              <a:rPr lang="en-US" altLang="ko-KR"/>
              <a:t>new</a:t>
            </a:r>
            <a:r>
              <a:rPr lang="ko-KR" altLang="en-US"/>
              <a:t>연산자를 이용해 객체의 인스턴스를 만들어 클래스를 사용하는 단계이다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다음에 나오는 예제에서는 다음문장이 클래스를 구체와시켜 사용하는 단계이다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en-US" altLang="ko-KR" b="1">
                <a:solidFill>
                  <a:srgbClr val="FF00FF"/>
                </a:solidFill>
              </a:rPr>
              <a:t>SungJuk rec = </a:t>
            </a:r>
            <a:r>
              <a:rPr lang="en-US" altLang="ko-KR" b="1">
                <a:solidFill>
                  <a:srgbClr val="FF0000"/>
                </a:solidFill>
              </a:rPr>
              <a:t>new</a:t>
            </a:r>
            <a:r>
              <a:rPr lang="en-US" altLang="ko-KR" b="1">
                <a:solidFill>
                  <a:srgbClr val="FF00FF"/>
                </a:solidFill>
              </a:rPr>
              <a:t> SungJuk();</a:t>
            </a:r>
            <a:endParaRPr lang="ko-KR" altLang="en-US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2000" b="1" dirty="0"/>
              <a:t>package pk15;</a:t>
            </a:r>
          </a:p>
          <a:p>
            <a:pPr lvl="0">
              <a:defRPr lang="ko-KR" altLang="en-US"/>
            </a:pPr>
            <a:r>
              <a:rPr lang="en-US" altLang="ko-KR" sz="2000" b="1" dirty="0"/>
              <a:t>import </a:t>
            </a:r>
            <a:r>
              <a:rPr lang="en-US" altLang="ko-KR" sz="2000" b="1" dirty="0" err="1"/>
              <a:t>javax.swing.JOptionPane</a:t>
            </a:r>
            <a:r>
              <a:rPr lang="en-US" altLang="ko-KR" sz="2000" b="1" dirty="0"/>
              <a:t>;</a:t>
            </a:r>
          </a:p>
          <a:p>
            <a:pPr lvl="0">
              <a:defRPr lang="ko-KR" altLang="en-US"/>
            </a:pPr>
            <a:r>
              <a:rPr lang="en-US" altLang="ko-KR" sz="2000" b="1" dirty="0"/>
              <a:t>public class </a:t>
            </a:r>
            <a:r>
              <a:rPr lang="en-US" altLang="ko-KR" sz="2000" b="1" dirty="0" err="1"/>
              <a:t>SungJuk</a:t>
            </a:r>
            <a:r>
              <a:rPr lang="en-US" altLang="ko-KR" sz="2000" b="1" dirty="0"/>
              <a:t> {</a:t>
            </a:r>
          </a:p>
          <a:p>
            <a:pPr lvl="0">
              <a:defRPr lang="ko-KR" altLang="en-US"/>
            </a:pPr>
            <a:r>
              <a:rPr lang="en-US" altLang="ko-KR" sz="2000" b="1" dirty="0"/>
              <a:t>	private String </a:t>
            </a:r>
            <a:r>
              <a:rPr lang="en-US" altLang="ko-KR" sz="2000" b="1" dirty="0" err="1"/>
              <a:t>Std_num</a:t>
            </a:r>
            <a:r>
              <a:rPr lang="en-US" altLang="ko-KR" sz="2000" b="1" dirty="0"/>
              <a:t>;</a:t>
            </a:r>
          </a:p>
          <a:p>
            <a:pPr lvl="0">
              <a:defRPr lang="ko-KR" altLang="en-US"/>
            </a:pPr>
            <a:r>
              <a:rPr lang="en-US" altLang="ko-KR" sz="2000" b="1" dirty="0"/>
              <a:t>	private String </a:t>
            </a:r>
            <a:r>
              <a:rPr lang="en-US" altLang="ko-KR" sz="2000" b="1" dirty="0" err="1"/>
              <a:t>Std_name</a:t>
            </a:r>
            <a:r>
              <a:rPr lang="en-US" altLang="ko-KR" sz="2000" b="1" dirty="0"/>
              <a:t>;</a:t>
            </a:r>
          </a:p>
          <a:p>
            <a:pPr lvl="0">
              <a:defRPr lang="ko-KR" altLang="en-US"/>
            </a:pPr>
            <a:r>
              <a:rPr lang="en-US" altLang="ko-KR" sz="2000" b="1" dirty="0"/>
              <a:t>	private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kor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eng</a:t>
            </a:r>
            <a:r>
              <a:rPr lang="en-US" altLang="ko-KR" sz="2000" b="1" dirty="0"/>
              <a:t>, mat;</a:t>
            </a:r>
          </a:p>
          <a:p>
            <a:pPr lvl="0">
              <a:defRPr lang="ko-KR" altLang="en-US"/>
            </a:pPr>
            <a:r>
              <a:rPr lang="en-US" altLang="ko-KR" sz="2000" b="1" dirty="0"/>
              <a:t>	public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 </a:t>
            </a:r>
            <a:r>
              <a:rPr lang="en-US" altLang="ko-KR" sz="2000" b="1" dirty="0"/>
              <a:t>Sum(){</a:t>
            </a:r>
          </a:p>
          <a:p>
            <a:pPr lvl="0">
              <a:defRPr lang="ko-KR" altLang="en-US"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/>
              <a:t>("</a:t>
            </a:r>
            <a:r>
              <a:rPr lang="ko-KR" altLang="en-US" sz="2000" b="1" dirty="0"/>
              <a:t>합계는  </a:t>
            </a:r>
            <a:r>
              <a:rPr lang="en-US" altLang="ko-KR" sz="2000" b="1" dirty="0"/>
              <a:t>"+(</a:t>
            </a:r>
            <a:r>
              <a:rPr lang="en-US" altLang="ko-KR" sz="2000" b="1" dirty="0" err="1"/>
              <a:t>kor</a:t>
            </a:r>
            <a:r>
              <a:rPr lang="en-US" altLang="ko-KR" sz="2000" b="1" dirty="0"/>
              <a:t>+ </a:t>
            </a:r>
            <a:r>
              <a:rPr lang="en-US" altLang="ko-KR" sz="2000" b="1" dirty="0" err="1"/>
              <a:t>eng</a:t>
            </a:r>
            <a:r>
              <a:rPr lang="en-US" altLang="ko-KR" sz="2000" b="1" dirty="0"/>
              <a:t>+ </a:t>
            </a:r>
            <a:r>
              <a:rPr lang="en-US" altLang="ko-KR" sz="2000" b="1" dirty="0" smtClean="0"/>
              <a:t>								mat</a:t>
            </a:r>
            <a:r>
              <a:rPr lang="en-US" altLang="ko-KR" sz="2000" b="1" dirty="0"/>
              <a:t>)+"</a:t>
            </a:r>
            <a:r>
              <a:rPr lang="ko-KR" altLang="en-US" sz="2000" b="1" dirty="0"/>
              <a:t>입니다</a:t>
            </a:r>
            <a:r>
              <a:rPr lang="en-US" altLang="ko-KR" sz="2000" b="1" dirty="0" smtClean="0"/>
              <a:t>");</a:t>
            </a:r>
          </a:p>
          <a:p>
            <a:pPr lvl="0">
              <a:defRPr lang="ko-KR" altLang="en-US"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return </a:t>
            </a:r>
            <a:r>
              <a:rPr lang="en-US" altLang="ko-KR" sz="2000" b="1" dirty="0" err="1" smtClean="0"/>
              <a:t>kor</a:t>
            </a:r>
            <a:r>
              <a:rPr lang="en-US" altLang="ko-KR" sz="2000" b="1" dirty="0" smtClean="0"/>
              <a:t> + </a:t>
            </a:r>
            <a:r>
              <a:rPr lang="en-US" altLang="ko-KR" sz="2000" b="1" dirty="0" err="1" smtClean="0"/>
              <a:t>eng</a:t>
            </a:r>
            <a:r>
              <a:rPr lang="en-US" altLang="ko-KR" sz="2000" b="1" dirty="0" smtClean="0"/>
              <a:t> + mat;</a:t>
            </a:r>
            <a:endParaRPr lang="en-US" altLang="ko-KR" sz="2000" b="1" dirty="0"/>
          </a:p>
          <a:p>
            <a:pPr lvl="0">
              <a:defRPr lang="ko-KR" altLang="en-US"/>
            </a:pPr>
            <a:r>
              <a:rPr lang="en-US" altLang="ko-KR" sz="2000" b="1" dirty="0"/>
              <a:t>	}</a:t>
            </a:r>
          </a:p>
          <a:p>
            <a:pPr lvl="0">
              <a:defRPr lang="ko-KR" altLang="en-US"/>
            </a:pPr>
            <a:r>
              <a:rPr lang="en-US" altLang="ko-KR" sz="2000" b="1" dirty="0"/>
              <a:t>	</a:t>
            </a:r>
          </a:p>
          <a:p>
            <a:pPr lvl="0">
              <a:defRPr lang="ko-KR" altLang="en-US"/>
            </a:pPr>
            <a:r>
              <a:rPr lang="en-US" altLang="ko-KR" sz="2000" b="1" dirty="0"/>
              <a:t>	public void Ave(){</a:t>
            </a:r>
          </a:p>
          <a:p>
            <a:pPr lvl="0">
              <a:defRPr lang="ko-KR" altLang="en-US"/>
            </a:pPr>
            <a:r>
              <a:rPr lang="en-US" altLang="ko-KR" sz="2000" b="1" dirty="0"/>
              <a:t>	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/>
              <a:t>("</a:t>
            </a:r>
            <a:r>
              <a:rPr lang="ko-KR" altLang="en-US" sz="2000" b="1" dirty="0"/>
              <a:t>평균은  </a:t>
            </a:r>
            <a:r>
              <a:rPr lang="en-US" altLang="ko-KR" sz="2000" b="1" dirty="0" smtClean="0"/>
              <a:t>"+(sum()/3) </a:t>
            </a:r>
            <a:r>
              <a:rPr lang="en-US" altLang="ko-KR" sz="2000" b="1" dirty="0"/>
              <a:t>+"</a:t>
            </a:r>
            <a:r>
              <a:rPr lang="ko-KR" altLang="en-US" sz="2000" b="1" dirty="0"/>
              <a:t>입니다</a:t>
            </a:r>
            <a:r>
              <a:rPr lang="en-US" altLang="ko-KR" sz="2000" b="1" dirty="0"/>
              <a:t>");</a:t>
            </a:r>
          </a:p>
          <a:p>
            <a:pPr lvl="0">
              <a:defRPr lang="ko-KR" altLang="en-US"/>
            </a:pPr>
            <a:r>
              <a:rPr lang="en-US" altLang="ko-KR" sz="2000" b="1" dirty="0"/>
              <a:t>	}</a:t>
            </a:r>
          </a:p>
          <a:p>
            <a:pPr lvl="0">
              <a:defRPr lang="ko-KR" altLang="en-US"/>
            </a:pPr>
            <a:endParaRPr lang="en-US" altLang="ko-KR" sz="2000" b="1" dirty="0"/>
          </a:p>
          <a:p>
            <a:pPr lvl="0">
              <a:defRPr lang="ko-KR" altLang="en-US"/>
            </a:pPr>
            <a:r>
              <a:rPr lang="en-US" altLang="ko-KR" sz="2000" b="1" dirty="0"/>
              <a:t>	</a:t>
            </a:r>
            <a:endParaRPr lang="en-US" altLang="ko-KR" sz="2000" b="1" dirty="0" smtClean="0"/>
          </a:p>
          <a:p>
            <a:pPr lvl="0">
              <a:defRPr lang="ko-KR" altLang="en-US"/>
            </a:pPr>
            <a:r>
              <a:rPr lang="en-US" altLang="ko-KR" sz="2000" b="1" dirty="0" smtClean="0"/>
              <a:t>}</a:t>
            </a:r>
            <a:endParaRPr lang="en-US" altLang="ko-KR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15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12576" y="1500174"/>
            <a:ext cx="9937104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en-US" altLang="ko-KR" b="1" dirty="0"/>
          </a:p>
          <a:p>
            <a:pPr lvl="0">
              <a:defRPr lang="ko-KR" altLang="en-US"/>
            </a:pPr>
            <a:r>
              <a:rPr lang="en-US" altLang="ko-KR" b="1" dirty="0"/>
              <a:t>	</a:t>
            </a:r>
            <a:r>
              <a:rPr lang="en-US" altLang="ko-KR" b="1" dirty="0" smtClean="0"/>
              <a:t>public static void main(String[] </a:t>
            </a:r>
            <a:r>
              <a:rPr lang="en-US" altLang="ko-KR" b="1" dirty="0" err="1" smtClean="0"/>
              <a:t>args</a:t>
            </a:r>
            <a:r>
              <a:rPr lang="en-US" altLang="ko-KR" b="1" dirty="0" smtClean="0"/>
              <a:t>) {</a:t>
            </a:r>
          </a:p>
          <a:p>
            <a:pPr lvl="0">
              <a:defRPr lang="ko-KR" altLang="en-US"/>
            </a:pPr>
            <a:r>
              <a:rPr lang="en-US" altLang="ko-KR" b="1" dirty="0" smtClean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SungJuk</a:t>
            </a:r>
            <a:r>
              <a:rPr lang="en-US" altLang="ko-KR" b="1" dirty="0" smtClean="0"/>
              <a:t> rec = new </a:t>
            </a:r>
            <a:r>
              <a:rPr lang="en-US" altLang="ko-KR" b="1" dirty="0" err="1" smtClean="0"/>
              <a:t>SungJuk</a:t>
            </a:r>
            <a:r>
              <a:rPr lang="en-US" altLang="ko-KR" b="1" dirty="0" smtClean="0"/>
              <a:t>();</a:t>
            </a:r>
          </a:p>
          <a:p>
            <a:pPr lvl="0">
              <a:defRPr lang="ko-KR" altLang="en-US"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              </a:t>
            </a:r>
            <a:r>
              <a:rPr lang="en-US" altLang="ko-KR" b="1" dirty="0" err="1" smtClean="0"/>
              <a:t>SungJuk</a:t>
            </a:r>
            <a:r>
              <a:rPr lang="en-US" altLang="ko-KR" b="1" dirty="0" smtClean="0"/>
              <a:t> rec2 = new </a:t>
            </a:r>
            <a:r>
              <a:rPr lang="en-US" altLang="ko-KR" b="1" dirty="0" err="1" smtClean="0"/>
              <a:t>SungJuk</a:t>
            </a:r>
            <a:r>
              <a:rPr lang="en-US" altLang="ko-KR" b="1" dirty="0" smtClean="0"/>
              <a:t>();</a:t>
            </a:r>
          </a:p>
          <a:p>
            <a:pPr lvl="0">
              <a:defRPr lang="ko-KR" altLang="en-US"/>
            </a:pPr>
            <a:endParaRPr lang="en-US" altLang="ko-KR" b="1" dirty="0" smtClean="0"/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rec.Std_num</a:t>
            </a:r>
            <a:r>
              <a:rPr lang="en-US" altLang="ko-KR" b="1" dirty="0" smtClean="0"/>
              <a:t> =  </a:t>
            </a:r>
            <a:r>
              <a:rPr lang="en-US" altLang="ko-KR" b="1" dirty="0" err="1" smtClean="0"/>
              <a:t>JOptionPane.showInputDialog</a:t>
            </a:r>
            <a:r>
              <a:rPr lang="en-US" altLang="ko-KR" b="1" dirty="0" smtClean="0"/>
              <a:t>("</a:t>
            </a:r>
            <a:r>
              <a:rPr lang="ko-KR" altLang="en-US" b="1" dirty="0" smtClean="0"/>
              <a:t>학번</a:t>
            </a:r>
            <a:r>
              <a:rPr lang="en-US" altLang="ko-KR" b="1" dirty="0" smtClean="0"/>
              <a:t>");</a:t>
            </a:r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rec.Std_name</a:t>
            </a:r>
            <a:r>
              <a:rPr lang="en-US" altLang="ko-KR" b="1" dirty="0" smtClean="0"/>
              <a:t> =  </a:t>
            </a:r>
            <a:r>
              <a:rPr lang="en-US" altLang="ko-KR" b="1" dirty="0" err="1" smtClean="0"/>
              <a:t>JOptionPane.showInputDialog</a:t>
            </a:r>
            <a:r>
              <a:rPr lang="en-US" altLang="ko-KR" b="1" dirty="0" smtClean="0"/>
              <a:t>("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");</a:t>
            </a:r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rec.kor</a:t>
            </a:r>
            <a:r>
              <a:rPr lang="en-US" altLang="ko-KR" b="1" dirty="0" smtClean="0"/>
              <a:t> =  </a:t>
            </a:r>
            <a:r>
              <a:rPr lang="en-US" altLang="ko-KR" b="1" dirty="0" err="1" smtClean="0"/>
              <a:t>Integer.parseInt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JOptionPane.showInputDialog</a:t>
            </a:r>
            <a:r>
              <a:rPr lang="en-US" altLang="ko-KR" b="1" dirty="0" smtClean="0"/>
              <a:t>("</a:t>
            </a:r>
            <a:r>
              <a:rPr lang="ko-KR" altLang="en-US" b="1" dirty="0" smtClean="0"/>
              <a:t>국어</a:t>
            </a:r>
            <a:r>
              <a:rPr lang="en-US" altLang="ko-KR" b="1" dirty="0" smtClean="0"/>
              <a:t>"));</a:t>
            </a:r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rec.eng</a:t>
            </a:r>
            <a:r>
              <a:rPr lang="en-US" altLang="ko-KR" b="1" dirty="0" smtClean="0"/>
              <a:t> =  </a:t>
            </a:r>
            <a:r>
              <a:rPr lang="en-US" altLang="ko-KR" b="1" dirty="0" err="1" smtClean="0"/>
              <a:t>Integer.parseInt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JOptionPane.showInputDialog</a:t>
            </a:r>
            <a:r>
              <a:rPr lang="en-US" altLang="ko-KR" b="1" dirty="0" smtClean="0"/>
              <a:t>("</a:t>
            </a:r>
            <a:r>
              <a:rPr lang="ko-KR" altLang="en-US" b="1" dirty="0" smtClean="0"/>
              <a:t>영어</a:t>
            </a:r>
            <a:r>
              <a:rPr lang="en-US" altLang="ko-KR" b="1" dirty="0" smtClean="0"/>
              <a:t>"));</a:t>
            </a:r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rec.mat</a:t>
            </a:r>
            <a:r>
              <a:rPr lang="en-US" altLang="ko-KR" b="1" dirty="0" smtClean="0"/>
              <a:t> =  </a:t>
            </a:r>
            <a:r>
              <a:rPr lang="en-US" altLang="ko-KR" b="1" dirty="0" err="1" smtClean="0"/>
              <a:t>Integer.parseInt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JOptionPane.showInputDialog</a:t>
            </a:r>
            <a:r>
              <a:rPr lang="en-US" altLang="ko-KR" b="1" dirty="0" smtClean="0"/>
              <a:t>("</a:t>
            </a:r>
            <a:r>
              <a:rPr lang="ko-KR" altLang="en-US" b="1" dirty="0" smtClean="0"/>
              <a:t>수학</a:t>
            </a:r>
            <a:r>
              <a:rPr lang="en-US" altLang="ko-KR" b="1" dirty="0" smtClean="0"/>
              <a:t>"));</a:t>
            </a:r>
          </a:p>
          <a:p>
            <a:pPr lvl="0">
              <a:defRPr lang="ko-KR" altLang="en-US"/>
            </a:pPr>
            <a:endParaRPr lang="en-US" altLang="ko-KR" b="1" dirty="0" smtClean="0"/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rec.Std_num+rec.Std_name</a:t>
            </a:r>
            <a:r>
              <a:rPr lang="en-US" altLang="ko-KR" b="1" dirty="0" smtClean="0"/>
              <a:t>+"</a:t>
            </a:r>
            <a:r>
              <a:rPr lang="ko-KR" altLang="en-US" b="1" dirty="0" smtClean="0"/>
              <a:t>의 성적입니다</a:t>
            </a:r>
            <a:r>
              <a:rPr lang="en-US" altLang="ko-KR" b="1" dirty="0" smtClean="0"/>
              <a:t>" );</a:t>
            </a:r>
          </a:p>
          <a:p>
            <a:pPr lvl="0">
              <a:defRPr lang="ko-KR" altLang="en-US"/>
            </a:pPr>
            <a:endParaRPr lang="en-US" altLang="ko-KR" b="1" dirty="0" smtClean="0"/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rec.Sum</a:t>
            </a:r>
            <a:r>
              <a:rPr lang="en-US" altLang="ko-KR" b="1" dirty="0" smtClean="0"/>
              <a:t>();</a:t>
            </a:r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rec.Ave</a:t>
            </a:r>
            <a:r>
              <a:rPr lang="en-US" altLang="ko-KR" b="1" dirty="0" smtClean="0"/>
              <a:t>();</a:t>
            </a:r>
          </a:p>
          <a:p>
            <a:pPr lvl="0">
              <a:defRPr lang="ko-KR" altLang="en-US"/>
            </a:pPr>
            <a:r>
              <a:rPr lang="en-US" altLang="ko-KR" b="1" dirty="0" smtClean="0"/>
              <a:t>	}</a:t>
            </a:r>
          </a:p>
          <a:p>
            <a:pPr lvl="0">
              <a:defRPr lang="ko-KR" altLang="en-US"/>
            </a:pPr>
            <a:endParaRPr lang="en-US" altLang="ko-KR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15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  <p:extLst>
      <p:ext uri="{BB962C8B-B14F-4D97-AF65-F5344CB8AC3E}">
        <p14:creationId xmlns:p14="http://schemas.microsoft.com/office/powerpoint/2010/main" val="4197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[ExJava15]</a:t>
            </a:r>
            <a:r>
              <a:rPr lang="ko-KR" altLang="en-US">
                <a:latin typeface="HY강B"/>
                <a:ea typeface="HY강B"/>
              </a:rPr>
              <a:t>프로젝트 패키지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214414" y="1928802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071670" y="207167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43570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512" y="476672"/>
            <a:ext cx="5320630" cy="609881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1560" y="1412776"/>
            <a:ext cx="6800850" cy="532447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3568" y="404664"/>
            <a:ext cx="6087963" cy="6137728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</p:spPr>
      </p:pic>
      <p:sp>
        <p:nvSpPr>
          <p:cNvPr id="7" name="모서리가 둥근 직사각형 6"/>
          <p:cNvSpPr/>
          <p:nvPr/>
        </p:nvSpPr>
        <p:spPr>
          <a:xfrm>
            <a:off x="827584" y="5589240"/>
            <a:ext cx="1800200" cy="72008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3. </a:t>
            </a:r>
            <a:r>
              <a:rPr lang="ko-KR" altLang="en-US"/>
              <a:t>접근지정자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클래스 내부의 정보를 은폐시키기위해서 멤버필드나 메소드의 </a:t>
            </a:r>
            <a:r>
              <a:rPr lang="ko-KR" altLang="en-US">
                <a:solidFill>
                  <a:srgbClr val="FF00FF"/>
                </a:solidFill>
              </a:rPr>
              <a:t>접근을 제한할 목적으로 </a:t>
            </a:r>
            <a:r>
              <a:rPr lang="ko-KR" altLang="en-US"/>
              <a:t>사용되는 것을 접근지정자라고 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접근지정자의 종류로는 </a:t>
            </a:r>
            <a:r>
              <a:rPr lang="en-US" altLang="ko-KR"/>
              <a:t>public, protected, private</a:t>
            </a:r>
            <a:r>
              <a:rPr lang="ko-KR" altLang="en-US"/>
              <a:t>가 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196752"/>
            <a:ext cx="8643998" cy="532859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 </a:t>
            </a:r>
            <a:r>
              <a:rPr lang="en-US" altLang="ko-KR" sz="2800"/>
              <a:t>public</a:t>
            </a:r>
          </a:p>
          <a:p>
            <a:pPr lvl="1">
              <a:defRPr lang="ko-KR" altLang="en-US"/>
            </a:pPr>
            <a:r>
              <a:rPr lang="en-US" altLang="ko-KR" sz="2800"/>
              <a:t>public</a:t>
            </a:r>
            <a:r>
              <a:rPr lang="ko-KR" altLang="en-US" sz="2800"/>
              <a:t>으로</a:t>
            </a:r>
            <a:r>
              <a:rPr lang="en-US" altLang="ko-KR" sz="2800"/>
              <a:t> </a:t>
            </a:r>
            <a:r>
              <a:rPr lang="ko-KR" altLang="en-US" sz="2800"/>
              <a:t>선언된 멤버변수와 메소드는 어느곳에 있든지 접근이 가능하며 제한이 없다</a:t>
            </a:r>
            <a:r>
              <a:rPr lang="en-US" altLang="ko-KR" sz="2800"/>
              <a:t>.</a:t>
            </a:r>
            <a:endParaRPr lang="ko-KR" altLang="en-US" sz="2800"/>
          </a:p>
          <a:p>
            <a:pPr lvl="0">
              <a:defRPr lang="ko-KR" altLang="en-US"/>
            </a:pPr>
            <a:r>
              <a:rPr lang="ko-KR" altLang="en-US" sz="2800"/>
              <a:t> </a:t>
            </a:r>
            <a:r>
              <a:rPr lang="en-US" altLang="ko-KR" sz="2800"/>
              <a:t>protected</a:t>
            </a:r>
          </a:p>
          <a:p>
            <a:pPr lvl="1">
              <a:defRPr lang="ko-KR" altLang="en-US"/>
            </a:pPr>
            <a:r>
              <a:rPr lang="en-US" altLang="ko-KR" sz="2400"/>
              <a:t>protected</a:t>
            </a:r>
            <a:r>
              <a:rPr lang="ko-KR" altLang="en-US" sz="2400"/>
              <a:t>로</a:t>
            </a:r>
            <a:r>
              <a:rPr lang="en-US" altLang="ko-KR" sz="2400"/>
              <a:t> </a:t>
            </a:r>
            <a:r>
              <a:rPr lang="ko-KR" altLang="en-US" sz="2400"/>
              <a:t>선언된 멤버변수와 메소드는 같은 패키지내에서는 어디서든지 접근가능하다</a:t>
            </a:r>
            <a:r>
              <a:rPr lang="en-US" altLang="ko-KR" sz="2400"/>
              <a:t>. </a:t>
            </a:r>
            <a:r>
              <a:rPr lang="ko-KR" altLang="en-US" sz="2400"/>
              <a:t>다른 패키지에서는 상속관계가 있어야 접근가능하다 </a:t>
            </a:r>
          </a:p>
          <a:p>
            <a:pPr lvl="0">
              <a:defRPr lang="ko-KR" altLang="en-US"/>
            </a:pPr>
            <a:r>
              <a:rPr lang="ko-KR" altLang="en-US" sz="2800"/>
              <a:t> </a:t>
            </a:r>
            <a:r>
              <a:rPr lang="en-US" altLang="ko-KR" sz="2800"/>
              <a:t>private</a:t>
            </a:r>
          </a:p>
          <a:p>
            <a:pPr lvl="1">
              <a:defRPr lang="ko-KR" altLang="en-US"/>
            </a:pPr>
            <a:r>
              <a:rPr lang="en-US" altLang="ko-KR" sz="2400"/>
              <a:t>private</a:t>
            </a:r>
            <a:r>
              <a:rPr lang="ko-KR" altLang="en-US" sz="2400"/>
              <a:t>로</a:t>
            </a:r>
            <a:r>
              <a:rPr lang="en-US" altLang="ko-KR" sz="2400"/>
              <a:t> </a:t>
            </a:r>
            <a:r>
              <a:rPr lang="ko-KR" altLang="en-US" sz="2400"/>
              <a:t>선언된 멤버변수와 메소드는 같은 클래스 내에서만 접근 가능하다</a:t>
            </a:r>
            <a:r>
              <a:rPr lang="en-US" altLang="ko-KR" sz="2400"/>
              <a:t>. </a:t>
            </a:r>
            <a:r>
              <a:rPr lang="ko-KR" altLang="en-US" sz="2400">
                <a:solidFill>
                  <a:srgbClr val="FF0000"/>
                </a:solidFill>
              </a:rPr>
              <a:t>클래스제한 접근지정자</a:t>
            </a:r>
            <a:r>
              <a:rPr lang="ko-KR" altLang="en-US" sz="2400"/>
              <a:t>라고 불린다</a:t>
            </a:r>
            <a:r>
              <a:rPr lang="en-US" altLang="ko-KR" sz="2400"/>
              <a:t>.</a:t>
            </a:r>
          </a:p>
          <a:p>
            <a:pPr>
              <a:buNone/>
              <a:defRPr lang="ko-KR" altLang="en-US"/>
            </a:pPr>
            <a:r>
              <a:rPr lang="ko-KR" altLang="en-US" sz="28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86808" cy="136207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15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객체지향프로그래밍의 </a:t>
            </a:r>
            <a:r>
              <a:rPr lang="en-US" altLang="ko-KR" sz="4400"/>
              <a:t/>
            </a:r>
            <a:br>
              <a:rPr lang="en-US" altLang="ko-KR" sz="4400"/>
            </a:br>
            <a:r>
              <a:rPr lang="en-US" altLang="ko-KR" sz="4400"/>
              <a:t>                </a:t>
            </a:r>
            <a:r>
              <a:rPr lang="ko-KR" altLang="en-US" sz="4400"/>
              <a:t>기본개념</a:t>
            </a:r>
            <a:endParaRPr lang="en-US" altLang="ko-KR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200"/>
              <a:t>정리해보면</a:t>
            </a:r>
            <a:r>
              <a:rPr lang="en-US" altLang="ko-KR" sz="3200"/>
              <a:t>,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328592"/>
          </a:xfrm>
        </p:spPr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700">
                <a:solidFill>
                  <a:srgbClr val="FF00FF"/>
                </a:solidFill>
              </a:rPr>
              <a:t>같은 클래스 내</a:t>
            </a:r>
            <a:r>
              <a:rPr lang="ko-KR" altLang="en-US" sz="2700"/>
              <a:t>에서는 </a:t>
            </a:r>
            <a:r>
              <a:rPr lang="en-US" altLang="ko-KR" sz="2700"/>
              <a:t>public, protected, private</a:t>
            </a:r>
            <a:r>
              <a:rPr lang="ko-KR" altLang="en-US" sz="2700"/>
              <a:t>로 선언된 멤버필드나 메소드에 접근가능하다</a:t>
            </a:r>
            <a:r>
              <a:rPr lang="en-US" altLang="ko-KR" sz="270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700">
                <a:solidFill>
                  <a:srgbClr val="FF00FF"/>
                </a:solidFill>
              </a:rPr>
              <a:t>같은 패키지 내</a:t>
            </a:r>
            <a:r>
              <a:rPr lang="ko-KR" altLang="en-US" sz="2700"/>
              <a:t>에서는 클래스간에 </a:t>
            </a:r>
            <a:r>
              <a:rPr lang="en-US" altLang="ko-KR" sz="2700"/>
              <a:t>public, protected</a:t>
            </a:r>
            <a:r>
              <a:rPr lang="ko-KR" altLang="en-US" sz="2700"/>
              <a:t>로 선언된 멤버필드나 메소드에 접근가능하다</a:t>
            </a:r>
            <a:r>
              <a:rPr lang="en-US" altLang="ko-KR" sz="270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700">
                <a:solidFill>
                  <a:srgbClr val="0000FF"/>
                </a:solidFill>
              </a:rPr>
              <a:t>다른 패키지간</a:t>
            </a:r>
            <a:r>
              <a:rPr lang="ko-KR" altLang="en-US" sz="2700"/>
              <a:t>에는 </a:t>
            </a:r>
            <a:r>
              <a:rPr lang="ko-KR" altLang="en-US" sz="2700">
                <a:solidFill>
                  <a:srgbClr val="FF0000"/>
                </a:solidFill>
              </a:rPr>
              <a:t>상속관계가 있을 때는 </a:t>
            </a:r>
            <a:r>
              <a:rPr lang="en-US" altLang="ko-KR" sz="2700"/>
              <a:t>public, protected</a:t>
            </a:r>
            <a:r>
              <a:rPr lang="ko-KR" altLang="en-US" sz="2700"/>
              <a:t>로 선언된 멤버필드나 메소드에 접근가능하다</a:t>
            </a:r>
            <a:r>
              <a:rPr lang="en-US" altLang="ko-KR" sz="270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700">
                <a:solidFill>
                  <a:srgbClr val="0000FF"/>
                </a:solidFill>
              </a:rPr>
              <a:t>다른 패키지간</a:t>
            </a:r>
            <a:r>
              <a:rPr lang="ko-KR" altLang="en-US" sz="2700"/>
              <a:t>에는 </a:t>
            </a:r>
            <a:r>
              <a:rPr lang="ko-KR" altLang="en-US" sz="2700">
                <a:solidFill>
                  <a:srgbClr val="FF0000"/>
                </a:solidFill>
              </a:rPr>
              <a:t>상속관계가 없을 때는 </a:t>
            </a:r>
            <a:r>
              <a:rPr lang="en-US" altLang="ko-KR" sz="2700"/>
              <a:t>public</a:t>
            </a:r>
            <a:r>
              <a:rPr lang="ko-KR" altLang="en-US" sz="2700"/>
              <a:t>으로 선언된 멤버필드나 메소드에 접근가능하다</a:t>
            </a:r>
            <a:r>
              <a:rPr lang="en-US" altLang="ko-KR" sz="2700"/>
              <a:t>.</a:t>
            </a:r>
          </a:p>
          <a:p>
            <a:pPr>
              <a:lnSpc>
                <a:spcPct val="150000"/>
              </a:lnSpc>
              <a:buNone/>
              <a:defRPr lang="ko-KR" altLang="en-US"/>
            </a:pPr>
            <a:endParaRPr lang="ko-KR" altLang="en-US" sz="2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/>
              <a:t>일반적으로 클래스를 선언할 때는 접근 지정자를 </a:t>
            </a:r>
            <a:r>
              <a:rPr lang="en-US" altLang="ko-KR"/>
              <a:t>public</a:t>
            </a:r>
            <a:r>
              <a:rPr lang="ko-KR" altLang="en-US"/>
              <a:t>로 선언해서 어디에서든지 객체를 생성할 수 있게 하고</a:t>
            </a:r>
            <a:r>
              <a:rPr lang="en-US" altLang="ko-KR"/>
              <a:t>, </a:t>
            </a:r>
            <a:r>
              <a:rPr lang="ko-KR" altLang="en-US"/>
              <a:t>메소드도 일반적으로는 </a:t>
            </a:r>
            <a:r>
              <a:rPr lang="en-US" altLang="ko-KR"/>
              <a:t>public</a:t>
            </a:r>
            <a:r>
              <a:rPr lang="ko-KR" altLang="en-US"/>
              <a:t>로 선언하며</a:t>
            </a:r>
            <a:r>
              <a:rPr lang="en-US" altLang="ko-KR"/>
              <a:t>, </a:t>
            </a:r>
            <a:r>
              <a:rPr lang="ko-KR" altLang="en-US"/>
              <a:t>중요한 멤버필드를 </a:t>
            </a:r>
            <a:r>
              <a:rPr lang="en-US" altLang="ko-KR"/>
              <a:t>private</a:t>
            </a:r>
            <a:r>
              <a:rPr lang="ko-KR" altLang="en-US"/>
              <a:t>로 선언하면 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268760"/>
            <a:ext cx="8607330" cy="516063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200" b="1"/>
              <a:t>package pk15;</a:t>
            </a:r>
          </a:p>
          <a:p>
            <a:pPr lvl="0">
              <a:defRPr lang="ko-KR" altLang="en-US"/>
            </a:pPr>
            <a:r>
              <a:rPr lang="en-US" altLang="ko-KR" sz="1200" b="1"/>
              <a:t>class AccessEx {</a:t>
            </a:r>
          </a:p>
          <a:p>
            <a:pPr lvl="0">
              <a:defRPr lang="ko-KR" altLang="en-US"/>
            </a:pPr>
            <a:r>
              <a:rPr lang="en-US" altLang="ko-KR" sz="1200" b="1"/>
              <a:t>	private int aa;</a:t>
            </a:r>
          </a:p>
          <a:p>
            <a:pPr lvl="0">
              <a:defRPr lang="ko-KR" altLang="en-US"/>
            </a:pPr>
            <a:r>
              <a:rPr lang="en-US" altLang="ko-KR" sz="1200" b="1"/>
              <a:t>	public  int bb;</a:t>
            </a:r>
          </a:p>
          <a:p>
            <a:pPr lvl="0">
              <a:defRPr lang="ko-KR" altLang="en-US"/>
            </a:pPr>
            <a:r>
              <a:rPr lang="en-US" altLang="ko-KR" sz="1200" b="1"/>
              <a:t>	int cc;</a:t>
            </a:r>
          </a:p>
          <a:p>
            <a:pPr lvl="0">
              <a:defRPr lang="ko-KR" altLang="en-US"/>
            </a:pPr>
            <a:r>
              <a:rPr lang="en-US" altLang="ko-KR" sz="1200" b="1"/>
              <a:t>	</a:t>
            </a:r>
          </a:p>
          <a:p>
            <a:pPr lvl="0">
              <a:defRPr lang="ko-KR" altLang="en-US"/>
            </a:pPr>
            <a:r>
              <a:rPr lang="en-US" altLang="ko-KR" sz="1200" b="1"/>
              <a:t>	public void SetA(int a){ aa=a; }</a:t>
            </a:r>
          </a:p>
          <a:p>
            <a:pPr lvl="0">
              <a:defRPr lang="ko-KR" altLang="en-US"/>
            </a:pPr>
            <a:r>
              <a:rPr lang="en-US" altLang="ko-KR" sz="1200" b="1"/>
              <a:t>	public void SetB(int b){ bb=b; }</a:t>
            </a:r>
          </a:p>
          <a:p>
            <a:pPr lvl="0">
              <a:defRPr lang="ko-KR" altLang="en-US"/>
            </a:pPr>
            <a:r>
              <a:rPr lang="en-US" altLang="ko-KR" sz="1200" b="1"/>
              <a:t>	public void SetC(int c){ cc=c; }</a:t>
            </a:r>
          </a:p>
          <a:p>
            <a:pPr lvl="0">
              <a:defRPr lang="ko-KR" altLang="en-US"/>
            </a:pPr>
            <a:endParaRPr lang="en-US" altLang="ko-KR" sz="1200" b="1"/>
          </a:p>
          <a:p>
            <a:pPr lvl="0">
              <a:defRPr lang="ko-KR" altLang="en-US"/>
            </a:pPr>
            <a:r>
              <a:rPr lang="en-US" altLang="ko-KR" sz="1200" b="1"/>
              <a:t>	public void Disp(){</a:t>
            </a:r>
          </a:p>
          <a:p>
            <a:pPr lvl="0">
              <a:defRPr lang="ko-KR" altLang="en-US"/>
            </a:pPr>
            <a:r>
              <a:rPr lang="en-US" altLang="ko-KR" sz="1200" b="1"/>
              <a:t>		System.out.println("aa</a:t>
            </a:r>
            <a:r>
              <a:rPr lang="ko-KR" altLang="en-US" sz="1200" b="1"/>
              <a:t>값</a:t>
            </a:r>
            <a:r>
              <a:rPr lang="en-US" altLang="ko-KR" sz="1200" b="1"/>
              <a:t>: "+ aa+"\nbb</a:t>
            </a:r>
            <a:r>
              <a:rPr lang="ko-KR" altLang="en-US" sz="1200" b="1"/>
              <a:t>값</a:t>
            </a:r>
            <a:r>
              <a:rPr lang="en-US" altLang="ko-KR" sz="1200" b="1"/>
              <a:t>: "+bb+ "\ncc</a:t>
            </a:r>
            <a:r>
              <a:rPr lang="ko-KR" altLang="en-US" sz="1200" b="1"/>
              <a:t>값</a:t>
            </a:r>
            <a:r>
              <a:rPr lang="en-US" altLang="ko-KR" sz="1200" b="1"/>
              <a:t>: "+cc);</a:t>
            </a:r>
          </a:p>
          <a:p>
            <a:pPr lvl="0">
              <a:defRPr lang="ko-KR" altLang="en-US"/>
            </a:pPr>
            <a:r>
              <a:rPr lang="en-US" altLang="ko-KR" sz="1200" b="1"/>
              <a:t>	}</a:t>
            </a:r>
          </a:p>
          <a:p>
            <a:pPr lvl="0">
              <a:defRPr lang="ko-KR" altLang="en-US"/>
            </a:pPr>
            <a:r>
              <a:rPr lang="en-US" altLang="ko-KR" sz="1200" b="1"/>
              <a:t>}//of class</a:t>
            </a:r>
          </a:p>
          <a:p>
            <a:pPr lvl="0">
              <a:defRPr lang="ko-KR" altLang="en-US"/>
            </a:pPr>
            <a:endParaRPr lang="en-US" altLang="ko-KR" sz="1200" b="1"/>
          </a:p>
          <a:p>
            <a:pPr lvl="0">
              <a:defRPr lang="ko-KR" altLang="en-US"/>
            </a:pPr>
            <a:r>
              <a:rPr lang="en-US" altLang="ko-KR" sz="1200" b="1"/>
              <a:t>public class AccessModifier {</a:t>
            </a:r>
          </a:p>
          <a:p>
            <a:pPr lvl="0">
              <a:defRPr lang="ko-KR" altLang="en-US"/>
            </a:pPr>
            <a:r>
              <a:rPr lang="en-US" altLang="ko-KR" sz="1200" b="1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 sz="1200" b="1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1200" b="1"/>
              <a:t>		AccessEx obj= new AccessEx();</a:t>
            </a:r>
          </a:p>
          <a:p>
            <a:pPr lvl="0">
              <a:defRPr lang="ko-KR" altLang="en-US"/>
            </a:pPr>
            <a:r>
              <a:rPr lang="en-US" altLang="ko-KR" sz="1200" b="1"/>
              <a:t>		//obj.aa=10;</a:t>
            </a:r>
          </a:p>
          <a:p>
            <a:pPr lvl="0">
              <a:defRPr lang="ko-KR" altLang="en-US"/>
            </a:pPr>
            <a:r>
              <a:rPr lang="en-US" altLang="ko-KR" sz="1200" b="1"/>
              <a:t>		obj.SetA(10);</a:t>
            </a:r>
          </a:p>
          <a:p>
            <a:pPr lvl="0">
              <a:defRPr lang="ko-KR" altLang="en-US"/>
            </a:pPr>
            <a:r>
              <a:rPr lang="en-US" altLang="ko-KR" sz="1200" b="1"/>
              <a:t>		obj.bb=20;				</a:t>
            </a:r>
          </a:p>
          <a:p>
            <a:pPr lvl="0">
              <a:defRPr lang="ko-KR" altLang="en-US"/>
            </a:pPr>
            <a:r>
              <a:rPr lang="en-US" altLang="ko-KR" sz="1200" b="1"/>
              <a:t>		obj.cc=50;	</a:t>
            </a:r>
          </a:p>
          <a:p>
            <a:pPr lvl="0">
              <a:defRPr lang="ko-KR" altLang="en-US"/>
            </a:pPr>
            <a:r>
              <a:rPr lang="en-US" altLang="ko-KR" sz="1200" b="1"/>
              <a:t>		//obj.SetC(30);</a:t>
            </a:r>
          </a:p>
          <a:p>
            <a:pPr lvl="0">
              <a:defRPr lang="ko-KR" altLang="en-US"/>
            </a:pPr>
            <a:r>
              <a:rPr lang="en-US" altLang="ko-KR" sz="1200" b="1"/>
              <a:t>		obj.Disp();</a:t>
            </a:r>
          </a:p>
          <a:p>
            <a:pPr lvl="0">
              <a:defRPr lang="ko-KR" altLang="en-US"/>
            </a:pPr>
            <a:r>
              <a:rPr lang="en-US" altLang="ko-KR" sz="1200" b="1"/>
              <a:t>	}</a:t>
            </a:r>
          </a:p>
          <a:p>
            <a:pPr lvl="0">
              <a:defRPr lang="ko-KR" altLang="en-US"/>
            </a:pPr>
            <a:r>
              <a:rPr lang="en-US" altLang="ko-KR" sz="1200" b="1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15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[ExJava15]</a:t>
            </a:r>
            <a:r>
              <a:rPr lang="ko-KR" altLang="en-US">
                <a:latin typeface="HY강B"/>
                <a:ea typeface="HY강B"/>
              </a:rPr>
              <a:t>프로젝트 패키지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214414" y="1928802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071670" y="207167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43570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466" y="476672"/>
            <a:ext cx="5320630" cy="609881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1125908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5576" y="1196752"/>
            <a:ext cx="6686550" cy="534352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1560" y="620688"/>
            <a:ext cx="5599906" cy="5996431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</p:spPr>
      </p:pic>
      <p:sp>
        <p:nvSpPr>
          <p:cNvPr id="3" name="직사각형 2"/>
          <p:cNvSpPr/>
          <p:nvPr/>
        </p:nvSpPr>
        <p:spPr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5661248"/>
            <a:ext cx="857256" cy="64807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7544" y="332656"/>
            <a:ext cx="5902226" cy="6335339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</p:spPr>
      </p:pic>
      <p:sp>
        <p:nvSpPr>
          <p:cNvPr id="3" name="직사각형 2"/>
          <p:cNvSpPr/>
          <p:nvPr/>
        </p:nvSpPr>
        <p:spPr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 sz="1600">
                <a:latin typeface="HY강B"/>
                <a:ea typeface="HY강B"/>
              </a:rPr>
              <a:t>source code</a:t>
            </a:r>
            <a:r>
              <a:rPr lang="ko-KR" altLang="en-US" sz="1600">
                <a:latin typeface="HY강B"/>
                <a:ea typeface="HY강B"/>
              </a:rPr>
              <a:t>가 달라지면 결과는 아래와 같다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5661248"/>
            <a:ext cx="857256" cy="72008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75656" y="4221088"/>
            <a:ext cx="1368152" cy="36004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073256" y="352213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1857356" y="2949579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097069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547939" y="1905000"/>
            <a:ext cx="4608512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클래스와 객체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1857356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097069" y="454554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Group 43"/>
          <p:cNvGrpSpPr/>
          <p:nvPr/>
        </p:nvGrpSpPr>
        <p:grpSpPr>
          <a:xfrm>
            <a:off x="1857356" y="3975108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557464" y="2976447"/>
            <a:ext cx="4965702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객체지향프로그래밍 과정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547938" y="4047894"/>
            <a:ext cx="5046665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 dirty="0" err="1">
                <a:latin typeface="HY강B"/>
                <a:ea typeface="HY강B"/>
              </a:rPr>
              <a:t>접근지정자</a:t>
            </a:r>
            <a:endParaRPr lang="en-US" altLang="ko-KR" sz="3200" b="1" dirty="0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073256" y="352213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857356" y="2949579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62921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097069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547939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클래스와 객체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89" name="Group 29"/>
          <p:cNvGrpSpPr/>
          <p:nvPr/>
        </p:nvGrpSpPr>
        <p:grpSpPr>
          <a:xfrm>
            <a:off x="1857356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19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097069" y="454554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1857356" y="3975108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19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557464" y="2976447"/>
            <a:ext cx="4965702" cy="57447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객체지향프로그래밍 과정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547938" y="4047894"/>
            <a:ext cx="5046665" cy="56982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접근지정자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WordArt 3"/>
          <p:cNvSpPr>
            <a:spLocks noChangeArrowheads="1" noChangeShapeType="1"/>
          </p:cNvSpPr>
          <p:nvPr/>
        </p:nvSpPr>
        <p:spPr bwMode="gray">
          <a:xfrm>
            <a:off x="1571604" y="2000240"/>
            <a:ext cx="6456780" cy="1644784"/>
          </a:xfrm>
          <a:prstGeom prst="rect">
            <a:avLst/>
          </a:prstGeom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 lang="ko-KR" altLang="en-US"/>
            </a:pP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Lesson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8</a:t>
            </a: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연습문제</a:t>
            </a:r>
          </a:p>
          <a:p>
            <a:pPr algn="ctr">
              <a:defRPr lang="ko-KR" altLang="en-US"/>
            </a:pP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5</a:t>
            </a: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번 실습하기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intro.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2600"/>
              <a:t>무분별하게</a:t>
            </a:r>
            <a:r>
              <a:rPr lang="en-US" altLang="ko-KR" sz="2600"/>
              <a:t> </a:t>
            </a:r>
            <a:r>
              <a:rPr lang="ko-KR" altLang="en-US" sz="2600"/>
              <a:t>프로그램을 개발하던 </a:t>
            </a:r>
            <a:r>
              <a:rPr lang="en-US" altLang="ko-KR" sz="2600"/>
              <a:t>1970~80</a:t>
            </a:r>
            <a:r>
              <a:rPr lang="ko-KR" altLang="en-US" sz="2600"/>
              <a:t>년대를 지나면서 절차적프로그래밍 기법으로는 더 이상 해결을 못하는 경우들이 등장하게 되었다</a:t>
            </a:r>
            <a:r>
              <a:rPr lang="en-US" altLang="ko-KR" sz="2600"/>
              <a:t>.</a:t>
            </a:r>
          </a:p>
          <a:p>
            <a:pPr lvl="0">
              <a:defRPr lang="ko-KR" altLang="en-US"/>
            </a:pPr>
            <a:r>
              <a:rPr lang="ko-KR" altLang="en-US" sz="2600"/>
              <a:t>프로그래밍의 규모가 커지면서 하드웨어를 유지보수하는 비용보다는 소프트웨어를 유지보수하는 비용이 감당할수 없을 정도로 엄청난 심각성이 드러나기시작했다</a:t>
            </a:r>
            <a:r>
              <a:rPr lang="en-US" altLang="ko-KR" sz="2600"/>
              <a:t>.(</a:t>
            </a:r>
            <a:r>
              <a:rPr lang="ko-KR" altLang="en-US" sz="2600"/>
              <a:t>이런 현상을 소프트웨어 위기라고한다</a:t>
            </a:r>
            <a:r>
              <a:rPr lang="en-US" altLang="ko-KR" sz="2600"/>
              <a:t>.)</a:t>
            </a:r>
          </a:p>
          <a:p>
            <a:pPr lvl="0">
              <a:defRPr lang="ko-KR" altLang="en-US"/>
            </a:pPr>
            <a:r>
              <a:rPr lang="ko-KR" altLang="en-US" sz="2600"/>
              <a:t>이런 소프트웨어의 위기는 프로그램 개발 방식의 기술적인 문제에 있다는 사실을 알게 되었고</a:t>
            </a:r>
            <a:r>
              <a:rPr lang="en-US" altLang="ko-KR" sz="2600"/>
              <a:t>, </a:t>
            </a:r>
            <a:r>
              <a:rPr lang="ko-KR" altLang="en-US" sz="2600"/>
              <a:t>이를 해결하고자 등장한 개념이 바로 객체지향프로그래밍기법인것이다</a:t>
            </a:r>
            <a:r>
              <a:rPr lang="en-US" altLang="ko-KR" sz="2600"/>
              <a:t>.</a:t>
            </a: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클래스와 객체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371600"/>
            <a:ext cx="8822214" cy="495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 dirty="0"/>
              <a:t>객체지향프로그래밍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rgbClr val="FF0000"/>
                </a:solidFill>
              </a:rPr>
              <a:t>O</a:t>
            </a:r>
            <a:r>
              <a:rPr lang="en-US" altLang="ko-KR" sz="2800" dirty="0"/>
              <a:t>bject </a:t>
            </a:r>
            <a:r>
              <a:rPr lang="en-US" altLang="ko-KR" sz="2800" dirty="0">
                <a:solidFill>
                  <a:srgbClr val="FF0000"/>
                </a:solidFill>
              </a:rPr>
              <a:t>O</a:t>
            </a:r>
            <a:r>
              <a:rPr lang="en-US" altLang="ko-KR" sz="2800" dirty="0"/>
              <a:t>riented </a:t>
            </a:r>
            <a:r>
              <a:rPr lang="en-US" altLang="ko-KR" sz="2800" dirty="0">
                <a:solidFill>
                  <a:srgbClr val="FF0000"/>
                </a:solidFill>
              </a:rPr>
              <a:t>P</a:t>
            </a:r>
            <a:r>
              <a:rPr lang="en-US" altLang="ko-KR" sz="2800" dirty="0"/>
              <a:t>rogramming)</a:t>
            </a:r>
            <a:r>
              <a:rPr lang="ko-KR" altLang="en-US" sz="2800" dirty="0"/>
              <a:t>의</a:t>
            </a:r>
            <a:r>
              <a:rPr lang="en-US" altLang="ko-KR" sz="2800" dirty="0"/>
              <a:t> </a:t>
            </a:r>
            <a:r>
              <a:rPr lang="ko-KR" altLang="en-US" sz="2800" dirty="0"/>
              <a:t>여러가지 특성 중 대표적인 특징이 프로그램코드의 재사용</a:t>
            </a:r>
            <a:r>
              <a:rPr lang="en-US" altLang="ko-KR" sz="2800" dirty="0"/>
              <a:t>(reuse)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  <a:r>
              <a:rPr lang="ko-KR" altLang="en-US" sz="2800" dirty="0"/>
              <a:t>이미 만들어진</a:t>
            </a:r>
            <a:r>
              <a:rPr lang="en-US" altLang="ko-KR" sz="2800" dirty="0"/>
              <a:t> </a:t>
            </a:r>
            <a:r>
              <a:rPr lang="ko-KR" altLang="en-US" sz="2800" dirty="0"/>
              <a:t>프로그램을 다시 개발 할 필요가 없다는 것이다</a:t>
            </a:r>
            <a:r>
              <a:rPr lang="en-US" altLang="ko-KR" sz="2800" dirty="0"/>
              <a:t>.</a:t>
            </a:r>
          </a:p>
          <a:p>
            <a:pPr lvl="0">
              <a:defRPr lang="ko-KR" altLang="en-US"/>
            </a:pPr>
            <a:r>
              <a:rPr lang="ko-KR" altLang="en-US" sz="2800" dirty="0"/>
              <a:t>그리고 프로그램을 </a:t>
            </a:r>
            <a:r>
              <a:rPr lang="ko-KR" altLang="en-US" sz="2800" dirty="0" err="1"/>
              <a:t>모듈화시켜</a:t>
            </a:r>
            <a:r>
              <a:rPr lang="ko-KR" altLang="en-US" sz="2800" dirty="0"/>
              <a:t> 부품처럼 </a:t>
            </a:r>
            <a:r>
              <a:rPr lang="ko-KR" altLang="en-US" sz="2800" dirty="0" err="1"/>
              <a:t>사용하겠다는의미다</a:t>
            </a:r>
            <a:r>
              <a:rPr lang="en-US" altLang="ko-KR" sz="2800" dirty="0"/>
              <a:t>. </a:t>
            </a:r>
            <a:r>
              <a:rPr lang="ko-KR" altLang="en-US" sz="2800" dirty="0"/>
              <a:t>이렇게 함으로써 프로그램 개발 비용과 시간을 단축하겠다는 의도인 것이다</a:t>
            </a:r>
            <a:r>
              <a:rPr lang="en-US" altLang="ko-KR" sz="2800" dirty="0"/>
              <a:t>.</a:t>
            </a:r>
          </a:p>
          <a:p>
            <a:pPr lvl="0">
              <a:defRPr lang="ko-KR" altLang="en-US"/>
            </a:pPr>
            <a:r>
              <a:rPr lang="ko-KR" altLang="en-US" sz="2800" dirty="0"/>
              <a:t>이런 객체지향프로그래밍 기법에서 핵심을 이루는 개념이 </a:t>
            </a:r>
            <a:r>
              <a:rPr lang="ko-KR" altLang="en-US" sz="2800" dirty="0">
                <a:solidFill>
                  <a:srgbClr val="FF0000"/>
                </a:solidFill>
              </a:rPr>
              <a:t>클래스</a:t>
            </a:r>
            <a:r>
              <a:rPr lang="ko-KR" altLang="en-US" sz="2800" dirty="0"/>
              <a:t>와 </a:t>
            </a:r>
            <a:r>
              <a:rPr lang="ko-KR" altLang="en-US" sz="2800" dirty="0">
                <a:solidFill>
                  <a:srgbClr val="FF0000"/>
                </a:solidFill>
              </a:rPr>
              <a:t>객체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pPr lvl="0">
              <a:defRPr lang="ko-KR" altLang="en-US"/>
            </a:pPr>
            <a:r>
              <a:rPr lang="ko-KR" altLang="en-US" dirty="0" smtClean="0"/>
              <a:t>굳이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절차적 프로그래밍에 비유한다면 클래스는 데이터 타입과 같은 개념이고</a:t>
            </a:r>
            <a:r>
              <a:rPr lang="en-US" altLang="ko-KR" sz="2800" dirty="0"/>
              <a:t>, </a:t>
            </a:r>
            <a:r>
              <a:rPr lang="ko-KR" altLang="en-US" sz="2800" dirty="0"/>
              <a:t>객체는 변수와 같다고 할 수 있겠다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  <a:p>
            <a:pPr lvl="0">
              <a:defRPr lang="ko-KR" altLang="en-US"/>
            </a:pPr>
            <a:endParaRPr lang="en-US" altLang="ko-KR" sz="2800" dirty="0"/>
          </a:p>
          <a:p>
            <a:pPr lvl="0">
              <a:defRPr lang="ko-KR" altLang="en-US"/>
            </a:pPr>
            <a:endParaRPr lang="en-US" altLang="ko-KR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32859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700"/>
              <a:t>절차적 프로그래밍에서는 변수는 값만을 가지게 되지만</a:t>
            </a:r>
            <a:r>
              <a:rPr lang="en-US" altLang="ko-KR" sz="2700"/>
              <a:t>, </a:t>
            </a:r>
            <a:r>
              <a:rPr lang="ko-KR" altLang="en-US" sz="2700"/>
              <a:t>객체지향프로그래밍에서의 변수 역할인 객체는 </a:t>
            </a:r>
            <a:r>
              <a:rPr lang="ko-KR" altLang="en-US" sz="2700">
                <a:solidFill>
                  <a:srgbClr val="FF0000"/>
                </a:solidFill>
              </a:rPr>
              <a:t>속성</a:t>
            </a:r>
            <a:r>
              <a:rPr lang="en-US" altLang="ko-KR" sz="2700"/>
              <a:t>(attribute)</a:t>
            </a:r>
            <a:r>
              <a:rPr lang="ko-KR" altLang="en-US" sz="2700"/>
              <a:t>과 </a:t>
            </a:r>
            <a:r>
              <a:rPr lang="ko-KR" altLang="en-US" sz="2700">
                <a:solidFill>
                  <a:srgbClr val="FF0000"/>
                </a:solidFill>
              </a:rPr>
              <a:t>동작</a:t>
            </a:r>
            <a:r>
              <a:rPr lang="en-US" altLang="ko-KR" sz="2700"/>
              <a:t>(behavior)</a:t>
            </a:r>
            <a:r>
              <a:rPr lang="ko-KR" altLang="en-US" sz="2700"/>
              <a:t>을 동시에 가지게 된다</a:t>
            </a:r>
            <a:r>
              <a:rPr lang="en-US" altLang="ko-KR" sz="2700"/>
              <a:t>.</a:t>
            </a:r>
          </a:p>
          <a:p>
            <a:pPr lvl="0">
              <a:defRPr lang="ko-KR" altLang="en-US"/>
            </a:pPr>
            <a:r>
              <a:rPr lang="ko-KR" altLang="en-US" sz="2700"/>
              <a:t>자동차라는</a:t>
            </a:r>
            <a:r>
              <a:rPr lang="en-US" altLang="ko-KR" sz="2700"/>
              <a:t> </a:t>
            </a:r>
            <a:r>
              <a:rPr lang="ko-KR" altLang="en-US" sz="2700"/>
              <a:t>클래스에서 버스라는 객체도 나올수 있고</a:t>
            </a:r>
            <a:r>
              <a:rPr lang="en-US" altLang="ko-KR" sz="2700"/>
              <a:t>, </a:t>
            </a:r>
            <a:r>
              <a:rPr lang="ko-KR" altLang="en-US" sz="2700"/>
              <a:t>자가용</a:t>
            </a:r>
            <a:r>
              <a:rPr lang="en-US" altLang="ko-KR" sz="2700"/>
              <a:t>, </a:t>
            </a:r>
            <a:r>
              <a:rPr lang="ko-KR" altLang="en-US" sz="2700"/>
              <a:t>트럭 등등의 여러가지 객체가 나올 수 있는데</a:t>
            </a:r>
            <a:r>
              <a:rPr lang="en-US" altLang="ko-KR" sz="2700"/>
              <a:t>, </a:t>
            </a:r>
            <a:r>
              <a:rPr lang="ko-KR" altLang="en-US" sz="2700"/>
              <a:t>객체가 버스라고 했을 때</a:t>
            </a:r>
            <a:r>
              <a:rPr lang="en-US" altLang="ko-KR" sz="2700"/>
              <a:t>, </a:t>
            </a:r>
            <a:r>
              <a:rPr lang="ko-KR" altLang="en-US" sz="2700"/>
              <a:t>그 버스라는 객체의 </a:t>
            </a:r>
            <a:r>
              <a:rPr lang="ko-KR" altLang="en-US" sz="2700">
                <a:solidFill>
                  <a:srgbClr val="FF0000"/>
                </a:solidFill>
              </a:rPr>
              <a:t>속성</a:t>
            </a:r>
            <a:r>
              <a:rPr lang="en-US" altLang="ko-KR" sz="2700">
                <a:solidFill>
                  <a:srgbClr val="FF0000"/>
                </a:solidFill>
              </a:rPr>
              <a:t>(</a:t>
            </a:r>
            <a:r>
              <a:rPr lang="ko-KR" altLang="en-US" sz="2700">
                <a:solidFill>
                  <a:srgbClr val="FF0000"/>
                </a:solidFill>
              </a:rPr>
              <a:t>특성</a:t>
            </a:r>
            <a:r>
              <a:rPr lang="en-US" altLang="ko-KR" sz="2700">
                <a:solidFill>
                  <a:srgbClr val="FF0000"/>
                </a:solidFill>
              </a:rPr>
              <a:t>)</a:t>
            </a:r>
            <a:r>
              <a:rPr lang="ko-KR" altLang="en-US" sz="2700"/>
              <a:t>이 여러가지 있을 수 있다</a:t>
            </a:r>
            <a:r>
              <a:rPr lang="en-US" altLang="ko-KR" sz="2700"/>
              <a:t>. </a:t>
            </a:r>
            <a:r>
              <a:rPr lang="ko-KR" altLang="en-US" sz="2700"/>
              <a:t>예를 들면</a:t>
            </a:r>
            <a:r>
              <a:rPr lang="en-US" altLang="ko-KR" sz="2700"/>
              <a:t>, </a:t>
            </a:r>
            <a:r>
              <a:rPr lang="ko-KR" altLang="en-US" sz="2700"/>
              <a:t>버스색상</a:t>
            </a:r>
            <a:r>
              <a:rPr lang="en-US" altLang="ko-KR" sz="2700"/>
              <a:t>, </a:t>
            </a:r>
            <a:r>
              <a:rPr lang="ko-KR" altLang="en-US" sz="2700"/>
              <a:t>버스번호</a:t>
            </a:r>
            <a:r>
              <a:rPr lang="en-US" altLang="ko-KR" sz="2700"/>
              <a:t>, </a:t>
            </a:r>
            <a:r>
              <a:rPr lang="ko-KR" altLang="en-US" sz="2700"/>
              <a:t>소유회사 등등</a:t>
            </a:r>
            <a:r>
              <a:rPr lang="en-US" altLang="ko-KR" sz="2700"/>
              <a:t>…</a:t>
            </a:r>
          </a:p>
          <a:p>
            <a:pPr lvl="0">
              <a:defRPr lang="ko-KR" altLang="en-US"/>
            </a:pPr>
            <a:r>
              <a:rPr lang="ko-KR" altLang="en-US" sz="2700"/>
              <a:t>마찬가지로 버스라는 객체는 여러가지 </a:t>
            </a:r>
            <a:r>
              <a:rPr lang="ko-KR" altLang="en-US" sz="2700">
                <a:solidFill>
                  <a:srgbClr val="FF0000"/>
                </a:solidFill>
              </a:rPr>
              <a:t>동작</a:t>
            </a:r>
            <a:r>
              <a:rPr lang="en-US" altLang="ko-KR" sz="2700"/>
              <a:t>(</a:t>
            </a:r>
            <a:r>
              <a:rPr lang="ko-KR" altLang="en-US" sz="2700">
                <a:solidFill>
                  <a:srgbClr val="FF0000"/>
                </a:solidFill>
              </a:rPr>
              <a:t>움직임</a:t>
            </a:r>
            <a:r>
              <a:rPr lang="en-US" altLang="ko-KR" sz="2700">
                <a:solidFill>
                  <a:srgbClr val="FF0000"/>
                </a:solidFill>
              </a:rPr>
              <a:t>)</a:t>
            </a:r>
            <a:r>
              <a:rPr lang="ko-KR" altLang="en-US" sz="2700"/>
              <a:t>이 있을 수 있다</a:t>
            </a:r>
            <a:r>
              <a:rPr lang="en-US" altLang="ko-KR" sz="2700"/>
              <a:t>. </a:t>
            </a:r>
            <a:r>
              <a:rPr lang="ko-KR" altLang="en-US" sz="2700"/>
              <a:t>달린다</a:t>
            </a:r>
            <a:r>
              <a:rPr lang="en-US" altLang="ko-KR" sz="2700"/>
              <a:t>, </a:t>
            </a:r>
            <a:r>
              <a:rPr lang="ko-KR" altLang="en-US" sz="2700"/>
              <a:t>정차한다</a:t>
            </a:r>
            <a:r>
              <a:rPr lang="en-US" altLang="ko-KR" sz="2700"/>
              <a:t>, </a:t>
            </a:r>
            <a:r>
              <a:rPr lang="ko-KR" altLang="en-US" sz="2700"/>
              <a:t>출발한다</a:t>
            </a:r>
            <a:r>
              <a:rPr lang="en-US" altLang="ko-KR" sz="2700"/>
              <a:t>… </a:t>
            </a:r>
            <a:r>
              <a:rPr lang="ko-KR" altLang="en-US" sz="2700"/>
              <a:t>등등</a:t>
            </a:r>
            <a:r>
              <a:rPr lang="en-US" altLang="ko-KR" sz="2700"/>
              <a:t>…</a:t>
            </a:r>
          </a:p>
          <a:p>
            <a:pPr lvl="0">
              <a:defRPr lang="ko-KR" altLang="en-US"/>
            </a:pPr>
            <a:r>
              <a:rPr lang="ko-KR" altLang="en-US" sz="2700"/>
              <a:t>객체지향 프로그래밍에서는 이런 것을 </a:t>
            </a:r>
            <a:r>
              <a:rPr lang="ko-KR" altLang="en-US" sz="2700">
                <a:solidFill>
                  <a:srgbClr val="0000FF"/>
                </a:solidFill>
              </a:rPr>
              <a:t>버스</a:t>
            </a:r>
            <a:r>
              <a:rPr lang="en-US" altLang="ko-KR" sz="2700">
                <a:solidFill>
                  <a:srgbClr val="0000FF"/>
                </a:solidFill>
              </a:rPr>
              <a:t>.</a:t>
            </a:r>
            <a:r>
              <a:rPr lang="ko-KR" altLang="en-US" sz="2700">
                <a:solidFill>
                  <a:srgbClr val="0000FF"/>
                </a:solidFill>
              </a:rPr>
              <a:t>색 </a:t>
            </a:r>
            <a:r>
              <a:rPr lang="en-US" altLang="ko-KR" sz="2700">
                <a:solidFill>
                  <a:srgbClr val="0000FF"/>
                </a:solidFill>
              </a:rPr>
              <a:t>= </a:t>
            </a:r>
            <a:r>
              <a:rPr lang="ko-KR" altLang="en-US" sz="2700">
                <a:solidFill>
                  <a:srgbClr val="0000FF"/>
                </a:solidFill>
              </a:rPr>
              <a:t>파랑</a:t>
            </a:r>
            <a:r>
              <a:rPr lang="en-US" altLang="ko-KR" sz="2700">
                <a:solidFill>
                  <a:srgbClr val="0000FF"/>
                </a:solidFill>
              </a:rPr>
              <a:t>; </a:t>
            </a:r>
            <a:r>
              <a:rPr lang="ko-KR" altLang="en-US" sz="2700">
                <a:solidFill>
                  <a:srgbClr val="0000FF"/>
                </a:solidFill>
              </a:rPr>
              <a:t>버스</a:t>
            </a:r>
            <a:r>
              <a:rPr lang="en-US" altLang="ko-KR" sz="2700">
                <a:solidFill>
                  <a:srgbClr val="0000FF"/>
                </a:solidFill>
              </a:rPr>
              <a:t>.</a:t>
            </a:r>
            <a:r>
              <a:rPr lang="ko-KR" altLang="en-US" sz="2700">
                <a:solidFill>
                  <a:srgbClr val="0000FF"/>
                </a:solidFill>
              </a:rPr>
              <a:t>달린다</a:t>
            </a:r>
            <a:r>
              <a:rPr lang="en-US" altLang="ko-KR" sz="2700">
                <a:solidFill>
                  <a:srgbClr val="0000FF"/>
                </a:solidFill>
              </a:rPr>
              <a:t>.</a:t>
            </a:r>
            <a:r>
              <a:rPr lang="en-US" altLang="ko-KR" sz="2700"/>
              <a:t> </a:t>
            </a:r>
            <a:r>
              <a:rPr lang="ko-KR" altLang="en-US" sz="2700"/>
              <a:t>등으로 표현한다</a:t>
            </a:r>
            <a:r>
              <a:rPr lang="en-US" altLang="ko-KR" sz="2700"/>
              <a:t>.</a:t>
            </a:r>
            <a:endParaRPr lang="ko-KR" altLang="en-US" sz="2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객체지향프로그래밍 과정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객체지향 프로그래밍의 설계과정은 </a:t>
            </a:r>
            <a:r>
              <a:rPr lang="en-US" altLang="ko-KR" sz="2800"/>
              <a:t>3</a:t>
            </a:r>
            <a:r>
              <a:rPr lang="ko-KR" altLang="en-US" sz="2800"/>
              <a:t>단계를 거친다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첫째</a:t>
            </a:r>
            <a:r>
              <a:rPr lang="en-US" altLang="ko-KR" sz="2800"/>
              <a:t>, </a:t>
            </a:r>
            <a:r>
              <a:rPr lang="ko-KR" altLang="en-US" sz="2800"/>
              <a:t>객체 모델링 단계이다</a:t>
            </a:r>
            <a:r>
              <a:rPr lang="en-US" altLang="ko-KR" sz="2800"/>
              <a:t>.</a:t>
            </a:r>
          </a:p>
          <a:p>
            <a:pPr lvl="1">
              <a:defRPr lang="ko-KR" altLang="en-US"/>
            </a:pPr>
            <a:r>
              <a:rPr lang="ko-KR" altLang="en-US" sz="2400"/>
              <a:t>이 단계에서는 구현하고자하는 객체의 속성과 동작을 찾아내는 작업이다</a:t>
            </a:r>
            <a:r>
              <a:rPr lang="en-US" altLang="ko-KR" sz="24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둘째</a:t>
            </a:r>
            <a:r>
              <a:rPr lang="en-US" altLang="ko-KR" sz="2800"/>
              <a:t>, </a:t>
            </a:r>
            <a:r>
              <a:rPr lang="ko-KR" altLang="en-US" sz="2800"/>
              <a:t>클래스 정의 단계이다</a:t>
            </a:r>
            <a:r>
              <a:rPr lang="en-US" altLang="ko-KR" sz="2800"/>
              <a:t>.</a:t>
            </a:r>
          </a:p>
          <a:p>
            <a:pPr lvl="1">
              <a:defRPr lang="ko-KR" altLang="en-US"/>
            </a:pPr>
            <a:r>
              <a:rPr lang="ko-KR" altLang="en-US" sz="2400"/>
              <a:t>앞 단계에서 정리한 객체의 속성과 동작을 클래스로 구체화시키는 작업이다</a:t>
            </a:r>
            <a:r>
              <a:rPr lang="en-US" altLang="ko-KR" sz="24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셋째</a:t>
            </a:r>
            <a:r>
              <a:rPr lang="en-US" altLang="ko-KR" sz="2800"/>
              <a:t>, </a:t>
            </a:r>
            <a:r>
              <a:rPr lang="ko-KR" altLang="en-US" sz="2800"/>
              <a:t>정의한 클래스를 실제로 프로그램코드로 코딩하는 작업이다</a:t>
            </a:r>
            <a:r>
              <a:rPr lang="en-US" altLang="ko-KR" sz="2800"/>
              <a:t>.</a:t>
            </a:r>
          </a:p>
          <a:p>
            <a:pPr lvl="1">
              <a:defRPr lang="ko-KR" altLang="en-US"/>
            </a:pPr>
            <a:r>
              <a:rPr lang="en-US" altLang="ko-KR" sz="2400">
                <a:solidFill>
                  <a:srgbClr val="FF00FF"/>
                </a:solidFill>
              </a:rPr>
              <a:t>new</a:t>
            </a:r>
            <a:r>
              <a:rPr lang="en-US" altLang="ko-KR" sz="2400"/>
              <a:t> </a:t>
            </a:r>
            <a:r>
              <a:rPr lang="ko-KR" altLang="en-US" sz="2400"/>
              <a:t>라는</a:t>
            </a:r>
            <a:r>
              <a:rPr lang="en-US" altLang="ko-KR" sz="2400"/>
              <a:t> </a:t>
            </a:r>
            <a:r>
              <a:rPr lang="ko-KR" altLang="en-US" sz="2400"/>
              <a:t>키워드를 이용해서 메모리할당을 받아 사용할수 있게하는 작업이다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200"/>
              <a:t>성적관리스스템의 예를 들면</a:t>
            </a:r>
            <a:r>
              <a:rPr lang="en-US" altLang="ko-KR" sz="3200"/>
              <a:t>,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rgbClr val="FF00FF"/>
                </a:solidFill>
              </a:rPr>
              <a:t>1</a:t>
            </a:r>
            <a:r>
              <a:rPr lang="ko-KR" altLang="en-US">
                <a:solidFill>
                  <a:srgbClr val="FF00FF"/>
                </a:solidFill>
              </a:rPr>
              <a:t>단계</a:t>
            </a:r>
            <a:r>
              <a:rPr lang="en-US" altLang="ko-KR">
                <a:solidFill>
                  <a:srgbClr val="FF00FF"/>
                </a:solidFill>
              </a:rPr>
              <a:t>: </a:t>
            </a:r>
            <a:r>
              <a:rPr lang="ko-KR" altLang="en-US">
                <a:solidFill>
                  <a:srgbClr val="FF00FF"/>
                </a:solidFill>
              </a:rPr>
              <a:t>객체모델링 단계</a:t>
            </a:r>
            <a:r>
              <a:rPr lang="en-US" altLang="ko-KR"/>
              <a:t>(</a:t>
            </a:r>
            <a:r>
              <a:rPr lang="ko-KR" altLang="en-US"/>
              <a:t>성적처리의 객체모델링을 만들어보자</a:t>
            </a:r>
            <a:r>
              <a:rPr lang="en-US" altLang="ko-KR"/>
              <a:t>.)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/>
              <a:t>속성</a:t>
            </a:r>
            <a:r>
              <a:rPr lang="en-US" altLang="ko-KR"/>
              <a:t>(</a:t>
            </a:r>
            <a:r>
              <a:rPr lang="ko-KR" altLang="en-US"/>
              <a:t>멤머필드로 구현될 내용이다</a:t>
            </a:r>
            <a:r>
              <a:rPr lang="en-US" altLang="ko-KR"/>
              <a:t>.) - </a:t>
            </a:r>
            <a:r>
              <a:rPr lang="ko-KR" altLang="en-US"/>
              <a:t>상태</a:t>
            </a:r>
          </a:p>
          <a:p>
            <a:pPr lvl="1">
              <a:lnSpc>
                <a:spcPct val="150000"/>
              </a:lnSpc>
              <a:defRPr lang="ko-KR" altLang="en-US"/>
            </a:pPr>
            <a:r>
              <a:rPr lang="ko-KR" altLang="en-US"/>
              <a:t>학번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국어성적</a:t>
            </a:r>
            <a:r>
              <a:rPr lang="en-US" altLang="ko-KR"/>
              <a:t>, </a:t>
            </a:r>
            <a:r>
              <a:rPr lang="ko-KR" altLang="en-US"/>
              <a:t>영어성적</a:t>
            </a:r>
            <a:r>
              <a:rPr lang="en-US" altLang="ko-KR"/>
              <a:t>, </a:t>
            </a:r>
            <a:r>
              <a:rPr lang="ko-KR" altLang="en-US"/>
              <a:t>수학성적 등등</a:t>
            </a:r>
            <a:r>
              <a:rPr lang="en-US" altLang="ko-KR"/>
              <a:t>..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/>
              <a:t>동작</a:t>
            </a:r>
            <a:r>
              <a:rPr lang="en-US" altLang="ko-KR"/>
              <a:t>(behavior : </a:t>
            </a:r>
            <a:r>
              <a:rPr lang="ko-KR" altLang="en-US"/>
              <a:t>메소드로 구현될</a:t>
            </a:r>
            <a:r>
              <a:rPr lang="en-US" altLang="ko-KR"/>
              <a:t> </a:t>
            </a:r>
            <a:r>
              <a:rPr lang="ko-KR" altLang="en-US"/>
              <a:t>내용이다</a:t>
            </a:r>
            <a:r>
              <a:rPr lang="en-US" altLang="ko-KR"/>
              <a:t>.)</a:t>
            </a:r>
            <a:r>
              <a:rPr lang="ko-KR" altLang="en-US"/>
              <a:t>- 기능</a:t>
            </a:r>
          </a:p>
          <a:p>
            <a:pPr lvl="1">
              <a:lnSpc>
                <a:spcPct val="150000"/>
              </a:lnSpc>
              <a:defRPr lang="ko-KR" altLang="en-US"/>
            </a:pPr>
            <a:r>
              <a:rPr lang="ko-KR" altLang="en-US"/>
              <a:t>총점구하기</a:t>
            </a:r>
            <a:r>
              <a:rPr lang="en-US" altLang="ko-KR"/>
              <a:t>, </a:t>
            </a:r>
            <a:r>
              <a:rPr lang="ko-KR" altLang="en-US"/>
              <a:t>평균구하기</a:t>
            </a:r>
            <a:r>
              <a:rPr lang="en-US" altLang="ko-KR"/>
              <a:t>, </a:t>
            </a:r>
            <a:r>
              <a:rPr lang="ko-KR" altLang="en-US"/>
              <a:t>석차내기 등등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/>
          </a:p>
          <a:p>
            <a:pPr>
              <a:lnSpc>
                <a:spcPct val="150000"/>
              </a:lnSpc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556792"/>
            <a:ext cx="8643998" cy="1872208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800" dirty="0">
                <a:solidFill>
                  <a:srgbClr val="FF00FF"/>
                </a:solidFill>
              </a:rPr>
              <a:t>2</a:t>
            </a:r>
            <a:r>
              <a:rPr lang="ko-KR" altLang="en-US" sz="2800" dirty="0">
                <a:solidFill>
                  <a:srgbClr val="FF00FF"/>
                </a:solidFill>
              </a:rPr>
              <a:t>단계 </a:t>
            </a:r>
            <a:r>
              <a:rPr lang="en-US" altLang="ko-KR" sz="2800" dirty="0">
                <a:solidFill>
                  <a:srgbClr val="FF00FF"/>
                </a:solidFill>
              </a:rPr>
              <a:t>: </a:t>
            </a:r>
            <a:r>
              <a:rPr lang="ko-KR" altLang="en-US" sz="2800" dirty="0">
                <a:solidFill>
                  <a:srgbClr val="FF00FF"/>
                </a:solidFill>
              </a:rPr>
              <a:t>클래스 정의 단계</a:t>
            </a:r>
          </a:p>
          <a:p>
            <a:pPr lvl="0">
              <a:defRPr lang="ko-KR" altLang="en-US"/>
            </a:pPr>
            <a:r>
              <a:rPr lang="ko-KR" altLang="en-US" sz="2800" dirty="0"/>
              <a:t>클래스 이름을 정의하고 </a:t>
            </a:r>
            <a:r>
              <a:rPr lang="ko-KR" altLang="en-US" sz="2800" dirty="0" err="1"/>
              <a:t>멤머필드와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메소드를</a:t>
            </a:r>
            <a:r>
              <a:rPr lang="ko-KR" altLang="en-US" sz="2800" dirty="0"/>
              <a:t> 정의한다</a:t>
            </a:r>
            <a:r>
              <a:rPr lang="en-US" altLang="ko-KR" sz="2800" dirty="0"/>
              <a:t>.</a:t>
            </a:r>
          </a:p>
          <a:p>
            <a:pPr lvl="1">
              <a:defRPr lang="ko-KR" altLang="en-US"/>
            </a:pPr>
            <a:r>
              <a:rPr lang="en-US" altLang="ko-KR" sz="2400" dirty="0"/>
              <a:t>public class </a:t>
            </a:r>
            <a:r>
              <a:rPr lang="en-US" altLang="ko-KR" sz="2400" dirty="0" err="1"/>
              <a:t>SungJuk</a:t>
            </a:r>
            <a:r>
              <a:rPr lang="en-US" altLang="ko-KR" sz="2400" dirty="0"/>
              <a:t>{   }</a:t>
            </a:r>
          </a:p>
          <a:p>
            <a:pPr>
              <a:buNone/>
              <a:defRPr lang="ko-KR" altLang="en-US"/>
            </a:pP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1521" y="3933056"/>
          <a:ext cx="4032448" cy="22583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03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속성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(attribute)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멤버필드명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멤버필드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Std_num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String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Std-name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String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국어성적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Kor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Int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영어성적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Eng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Int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수학성적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mat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int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3429000"/>
            <a:ext cx="26296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rgbClr val="FF00FF"/>
                </a:solidFill>
                <a:latin typeface="HY강B"/>
                <a:ea typeface="HY강B"/>
              </a:rPr>
              <a:t>클래스의 멤버필드 정의</a:t>
            </a:r>
            <a:endParaRPr lang="en-US" altLang="ko-KR">
              <a:solidFill>
                <a:srgbClr val="FF00FF"/>
              </a:solidFill>
              <a:latin typeface="HY강B"/>
              <a:ea typeface="HY강B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788024" y="3933056"/>
          <a:ext cx="3456384" cy="1800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71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21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동작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(behavior)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메소드명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9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합계구하기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Sum( )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9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평균구하기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Ave( )</a:t>
                      </a:r>
                      <a:endParaRPr lang="ko-KR" altLang="en-US" sz="1400"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8024" y="3429000"/>
            <a:ext cx="23995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rgbClr val="FF00FF"/>
                </a:solidFill>
                <a:latin typeface="HY강B"/>
                <a:ea typeface="HY강B"/>
              </a:rPr>
              <a:t>클래스의 메소드 정의</a:t>
            </a:r>
            <a:endParaRPr lang="en-US" altLang="ko-KR">
              <a:solidFill>
                <a:srgbClr val="FF00FF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845</Words>
  <Application>Microsoft Office PowerPoint</Application>
  <PresentationFormat>화면 슬라이드 쇼(4:3)</PresentationFormat>
  <Paragraphs>181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Adobe Fan Heiti Std B</vt:lpstr>
      <vt:lpstr>HY강B</vt:lpstr>
      <vt:lpstr>HY울릉도B</vt:lpstr>
      <vt:lpstr>HY중고딕</vt:lpstr>
      <vt:lpstr>HY헤드라인M</vt:lpstr>
      <vt:lpstr>굴림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15장. 객체지향프로그래밍의                  기본개념</vt:lpstr>
      <vt:lpstr>목  차</vt:lpstr>
      <vt:lpstr>intro.</vt:lpstr>
      <vt:lpstr>1. 클래스와 객체</vt:lpstr>
      <vt:lpstr>PowerPoint 프레젠테이션</vt:lpstr>
      <vt:lpstr>2. 객체지향프로그래밍 과정</vt:lpstr>
      <vt:lpstr>성적관리스스템의 예를 들면,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접근지정자</vt:lpstr>
      <vt:lpstr>PowerPoint 프레젠테이션</vt:lpstr>
      <vt:lpstr>정리해보면,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 리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428</cp:revision>
  <dcterms:created xsi:type="dcterms:W3CDTF">2013-12-31T15:36:04Z</dcterms:created>
  <dcterms:modified xsi:type="dcterms:W3CDTF">2018-04-19T16:33:42Z</dcterms:modified>
  <cp:version>0906.0100.01</cp:version>
</cp:coreProperties>
</file>