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170"/>
    <p:restoredTop sz="94815"/>
  </p:normalViewPr>
  <p:slideViewPr>
    <p:cSldViewPr>
      <p:cViewPr varScale="1">
        <p:scale>
          <a:sx n="83" d="100"/>
          <a:sy n="83" d="100"/>
        </p:scale>
        <p:origin x="893" y="67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599" y="3364379"/>
            <a:ext cx="6400799" cy="68103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E02C27B-40D8-4AC0-9FDF-220086C0EF57}" type="datetime1">
              <a:rPr lang="ko-KR" altLang="en-US"/>
              <a:pPr>
                <a:defRPr lang="ko-KR" altLang="en-US"/>
              </a:pPr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685799" y="2285992"/>
            <a:ext cx="7772399" cy="1058299"/>
          </a:xfrm>
        </p:spPr>
        <p:txBody>
          <a:bodyPr>
            <a:noAutofit/>
          </a:bodyPr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FE1EB696-345C-4F33-80F8-0A0058096010}" type="datetime1">
              <a:rPr lang="ko-KR" altLang="en-US"/>
              <a:pPr>
                <a:defRPr lang="ko-KR" altLang="en-US"/>
              </a:pPr>
              <a:t>2018-05-03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247649" y="2673355"/>
            <a:ext cx="8648699" cy="1470025"/>
          </a:xfrm>
        </p:spPr>
        <p:txBody>
          <a:bodyPr/>
          <a:lstStyle>
            <a:lvl1pPr algn="ctr">
              <a:defRPr sz="6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928661" y="816429"/>
            <a:ext cx="7215238" cy="938870"/>
          </a:xfrm>
        </p:spPr>
        <p:txBody>
          <a:bodyPr/>
          <a:lstStyle>
            <a:lvl1pPr algn="ctr">
              <a:defRPr sz="5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2214545" y="2571750"/>
            <a:ext cx="4643437" cy="32146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D8A4A0-6513-4D62-A1AB-EE53BE0EFD8B}" type="datetime1">
              <a:rPr lang="ko-KR" altLang="en-US"/>
              <a:pPr>
                <a:defRPr lang="ko-KR" altLang="en-US"/>
              </a:pPr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313999" y="1714488"/>
            <a:ext cx="6515999" cy="1588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  <a:effectLst>
            <a:outerShdw blurRad="12700" dist="25400" dir="3240000" algn="t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2359" y="274638"/>
            <a:ext cx="1234439" cy="5851525"/>
          </a:xfrm>
        </p:spPr>
        <p:txBody>
          <a:bodyPr vert="eaVert"/>
          <a:lstStyle>
            <a:lvl1pPr algn="ctr">
              <a:defRPr sz="3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839711" cy="6081712"/>
          </a:xfrm>
        </p:spPr>
        <p:txBody>
          <a:bodyPr vert="eaVert"/>
          <a:lstStyle>
            <a:lvl1pPr>
              <a:defRPr sz="27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E7E89A5-F746-44D0-B41C-01BD80143229}" type="datetime1">
              <a:rPr lang="ko-KR" altLang="en-US"/>
              <a:pPr>
                <a:defRPr lang="ko-KR" altLang="en-US"/>
              </a:pPr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000372"/>
            <a:ext cx="77724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fld id="{DD805A6F-313D-437C-AA7E-E9AD155725EA}" type="slidenum">
              <a:rPr lang="ko-KR" altLang="en-US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44FABA53-56B5-46B3-889E-4279D63938CD}" type="datetime1">
              <a:rPr lang="ko-KR" altLang="en-US"/>
              <a:pPr>
                <a:defRPr lang="ko-KR" altLang="en-US"/>
              </a:pPr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>
                <a:solidFill>
                  <a:srgbClr val="5F5F5F">
                    <a:lumMod val="50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4A8C0DB-B4D8-47F8-B317-86BF70370830}" type="datetime1">
              <a:rPr lang="ko-KR" altLang="en-US"/>
              <a:pPr>
                <a:defRPr lang="ko-KR" altLang="en-US"/>
              </a:pPr>
              <a:t>2018-05-03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D6107D8-59E3-4994-94B9-05B832CBF410}" type="datetime1">
              <a:rPr lang="ko-KR" altLang="en-US"/>
              <a:pPr>
                <a:defRPr lang="ko-KR" altLang="en-US"/>
              </a:pPr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722312" y="3714741"/>
            <a:ext cx="7772399" cy="928705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722312" y="3286124"/>
            <a:ext cx="7772399" cy="4286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691" y="272025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2D9CBEA-F114-4C92-B641-EBAB58013FF2}" type="datetime1">
              <a:rPr lang="ko-KR" altLang="en-US"/>
              <a:pPr>
                <a:defRPr lang="ko-KR" altLang="en-US"/>
              </a:pPr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3999" cy="1057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3" y="319084"/>
            <a:ext cx="8229599" cy="808438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67FC934-F182-49C1-8FAE-5632765B0982}" type="datetime1">
              <a:rPr lang="ko-KR" altLang="en-US"/>
              <a:pPr>
                <a:defRPr lang="ko-KR" altLang="en-US"/>
              </a:pPr>
              <a:t>2018-05-03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027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7" y="1428737"/>
            <a:ext cx="8229599" cy="4739526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22A6CE7C-9F02-4DF3-993B-A37F2CE625D1}" type="datetime1">
              <a:rPr lang="ko-KR" altLang="en-US"/>
              <a:pPr>
                <a:defRPr lang="ko-KR" altLang="en-US"/>
              </a:pPr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439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1594720B-7C46-453B-BE80-41EA7DEC0D37}" type="datetime1">
              <a:rPr lang="ko-KR" altLang="en-US"/>
              <a:pPr>
                <a:defRPr lang="ko-KR" altLang="en-US"/>
              </a:pPr>
              <a:t>2018-05-03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4772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5486399" cy="566738"/>
          </a:xfr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7" y="612775"/>
            <a:ext cx="5486399" cy="4114800"/>
          </a:xfrm>
          <a:solidFill>
            <a:schemeClr val="bg1">
              <a:alpha val="9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5486399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7B6ABD20-F4D9-44EB-A008-8D9D8D427593}" type="datetime1">
              <a:rPr lang="ko-KR" altLang="en-US"/>
              <a:pPr>
                <a:defRPr lang="ko-KR" altLang="en-US"/>
              </a:pPr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미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357298"/>
            <a:ext cx="82295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03DDB201-6CB0-4609-9CA9-E4B7B04360EB}" type="datetime1">
              <a:rPr lang="ko-KR" altLang="en-US"/>
              <a:pPr>
                <a:defRPr lang="ko-KR" altLang="en-US"/>
              </a:pPr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함초롬돋움"/>
                <a:ea typeface="함초롬돋움"/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3400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04863" indent="-271463" algn="l" defTabSz="914400" rtl="0" eaLnBrk="1" latinLnBrk="1" hangingPunct="1">
        <a:spcBef>
          <a:spcPct val="20000"/>
        </a:spcBef>
        <a:buClr>
          <a:schemeClr val="tx2"/>
        </a:buClr>
        <a:buFont typeface="Wingdings"/>
        <a:buChar char="§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77913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493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11313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827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55825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16175" indent="-2603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857232"/>
            <a:ext cx="8429684" cy="1077931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6600">
                <a:latin typeface="Adobe Fan Heiti Std B"/>
                <a:ea typeface="Adobe Fan Heiti Std B"/>
              </a:rPr>
              <a:t>Java Programming</a:t>
            </a:r>
            <a:endParaRPr lang="ko-KR" altLang="en-US" sz="6600">
              <a:latin typeface="Adobe Fan Heiti Std B"/>
              <a:ea typeface="HY중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1600" b="1" dirty="0"/>
              <a:t>package pk13;</a:t>
            </a:r>
          </a:p>
          <a:p>
            <a:pPr lvl="0">
              <a:defRPr lang="ko-KR" altLang="en-US"/>
            </a:pPr>
            <a:r>
              <a:rPr lang="en-US" altLang="ko-KR" sz="1600" b="1" dirty="0"/>
              <a:t>import </a:t>
            </a:r>
            <a:r>
              <a:rPr lang="en-US" altLang="ko-KR" sz="1600" b="1" dirty="0" err="1"/>
              <a:t>javax.swing.JOptionPane</a:t>
            </a:r>
            <a:r>
              <a:rPr lang="en-US" altLang="ko-KR" sz="1600" b="1" dirty="0"/>
              <a:t>;</a:t>
            </a:r>
          </a:p>
          <a:p>
            <a:pPr lvl="0">
              <a:defRPr lang="ko-KR" altLang="en-US"/>
            </a:pPr>
            <a:endParaRPr lang="en-US" altLang="ko-KR" sz="1600" b="1" dirty="0"/>
          </a:p>
          <a:p>
            <a:pPr lvl="0">
              <a:defRPr lang="ko-KR" altLang="en-US"/>
            </a:pPr>
            <a:r>
              <a:rPr lang="en-US" altLang="ko-KR" sz="1600" b="1" dirty="0"/>
              <a:t>public class FunTest1 {</a:t>
            </a:r>
          </a:p>
          <a:p>
            <a:pPr lvl="0">
              <a:defRPr lang="ko-KR" altLang="en-US"/>
            </a:pPr>
            <a:r>
              <a:rPr lang="en-US" altLang="ko-KR" sz="1600" b="1" dirty="0"/>
              <a:t>	</a:t>
            </a:r>
          </a:p>
          <a:p>
            <a:pPr lvl="0">
              <a:defRPr lang="ko-KR" altLang="en-US"/>
            </a:pPr>
            <a:r>
              <a:rPr lang="en-US" altLang="ko-KR" sz="1600" b="1" dirty="0"/>
              <a:t>	</a:t>
            </a:r>
            <a:r>
              <a:rPr lang="en-US" altLang="ko-KR" sz="1600" b="1" dirty="0">
                <a:solidFill>
                  <a:srgbClr val="0000FF"/>
                </a:solidFill>
              </a:rPr>
              <a:t>public </a:t>
            </a:r>
            <a:r>
              <a:rPr lang="en-US" altLang="ko-KR" sz="1600" b="1" dirty="0" err="1" smtClean="0">
                <a:solidFill>
                  <a:srgbClr val="0000FF"/>
                </a:solidFill>
              </a:rPr>
              <a:t>int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</a:rPr>
              <a:t>sum(</a:t>
            </a:r>
            <a:r>
              <a:rPr lang="en-US" altLang="ko-KR" sz="1600" b="1" dirty="0" err="1">
                <a:solidFill>
                  <a:srgbClr val="0000FF"/>
                </a:solidFill>
              </a:rPr>
              <a:t>int</a:t>
            </a:r>
            <a:r>
              <a:rPr lang="en-US" altLang="ko-KR" sz="1600" b="1" dirty="0">
                <a:solidFill>
                  <a:srgbClr val="0000FF"/>
                </a:solidFill>
              </a:rPr>
              <a:t> a, </a:t>
            </a:r>
            <a:r>
              <a:rPr lang="en-US" altLang="ko-KR" sz="1600" b="1" dirty="0" err="1">
                <a:solidFill>
                  <a:srgbClr val="0000FF"/>
                </a:solidFill>
              </a:rPr>
              <a:t>int</a:t>
            </a:r>
            <a:r>
              <a:rPr lang="en-US" altLang="ko-KR" sz="1600" b="1" dirty="0">
                <a:solidFill>
                  <a:srgbClr val="0000FF"/>
                </a:solidFill>
              </a:rPr>
              <a:t> b){</a:t>
            </a:r>
          </a:p>
          <a:p>
            <a:pPr lvl="0">
              <a:defRPr lang="ko-KR" altLang="en-US"/>
            </a:pPr>
            <a:r>
              <a:rPr lang="en-US" altLang="ko-KR" sz="1600" b="1" dirty="0">
                <a:solidFill>
                  <a:srgbClr val="0000FF"/>
                </a:solidFill>
              </a:rPr>
              <a:t>		</a:t>
            </a:r>
            <a:r>
              <a:rPr lang="en-US" altLang="ko-KR" sz="1600" b="1" dirty="0" err="1">
                <a:solidFill>
                  <a:srgbClr val="0000FF"/>
                </a:solidFill>
              </a:rPr>
              <a:t>System.out.println</a:t>
            </a:r>
            <a:r>
              <a:rPr lang="en-US" altLang="ko-KR" sz="1600" b="1" dirty="0">
                <a:solidFill>
                  <a:srgbClr val="0000FF"/>
                </a:solidFill>
              </a:rPr>
              <a:t>("</a:t>
            </a:r>
            <a:r>
              <a:rPr lang="ko-KR" altLang="en-US" sz="1600" b="1" dirty="0">
                <a:solidFill>
                  <a:srgbClr val="0000FF"/>
                </a:solidFill>
              </a:rPr>
              <a:t>합은 </a:t>
            </a:r>
            <a:r>
              <a:rPr lang="en-US" altLang="ko-KR" sz="1600" b="1" dirty="0">
                <a:solidFill>
                  <a:srgbClr val="0000FF"/>
                </a:solidFill>
              </a:rPr>
              <a:t>"+(</a:t>
            </a:r>
            <a:r>
              <a:rPr lang="en-US" altLang="ko-KR" sz="1600" b="1" dirty="0" err="1">
                <a:solidFill>
                  <a:srgbClr val="0000FF"/>
                </a:solidFill>
              </a:rPr>
              <a:t>a+b</a:t>
            </a:r>
            <a:r>
              <a:rPr lang="en-US" altLang="ko-KR" sz="1600" b="1" dirty="0">
                <a:solidFill>
                  <a:srgbClr val="0000FF"/>
                </a:solidFill>
              </a:rPr>
              <a:t>)+"</a:t>
            </a:r>
            <a:r>
              <a:rPr lang="ko-KR" altLang="en-US" sz="1600" b="1" dirty="0">
                <a:solidFill>
                  <a:srgbClr val="0000FF"/>
                </a:solidFill>
              </a:rPr>
              <a:t>입니다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.");</a:t>
            </a:r>
          </a:p>
          <a:p>
            <a:pPr lvl="0">
              <a:defRPr lang="ko-KR" altLang="en-US"/>
            </a:pPr>
            <a:r>
              <a:rPr lang="en-US" altLang="ko-KR" sz="1600" b="1" dirty="0">
                <a:solidFill>
                  <a:srgbClr val="0000FF"/>
                </a:solidFill>
              </a:rPr>
              <a:t>	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	return a + b;</a:t>
            </a:r>
            <a:endParaRPr lang="en-US" altLang="ko-KR" sz="1600" b="1" dirty="0">
              <a:solidFill>
                <a:srgbClr val="0000FF"/>
              </a:solidFill>
            </a:endParaRPr>
          </a:p>
          <a:p>
            <a:pPr lvl="0">
              <a:defRPr lang="ko-KR" altLang="en-US"/>
            </a:pPr>
            <a:r>
              <a:rPr lang="en-US" altLang="ko-KR" sz="1600" b="1" dirty="0">
                <a:solidFill>
                  <a:srgbClr val="0000FF"/>
                </a:solidFill>
              </a:rPr>
              <a:t>	}</a:t>
            </a:r>
          </a:p>
          <a:p>
            <a:pPr lvl="0">
              <a:defRPr lang="ko-KR" altLang="en-US"/>
            </a:pPr>
            <a:endParaRPr lang="en-US" altLang="ko-KR" sz="1600" b="1" dirty="0"/>
          </a:p>
          <a:p>
            <a:pPr lvl="0">
              <a:defRPr lang="ko-KR" altLang="en-US"/>
            </a:pPr>
            <a:r>
              <a:rPr lang="en-US" altLang="ko-KR" sz="1600" b="1" dirty="0"/>
              <a:t>	public static void main(String[] </a:t>
            </a:r>
            <a:r>
              <a:rPr lang="en-US" altLang="ko-KR" sz="1600" b="1" dirty="0" err="1"/>
              <a:t>args</a:t>
            </a:r>
            <a:r>
              <a:rPr lang="en-US" altLang="ko-KR" sz="1600" b="1" dirty="0"/>
              <a:t>) {</a:t>
            </a:r>
          </a:p>
          <a:p>
            <a:pPr lvl="0">
              <a:defRPr lang="ko-KR" altLang="en-US"/>
            </a:pPr>
            <a:r>
              <a:rPr lang="en-US" altLang="ko-KR" sz="1600" b="1" dirty="0"/>
              <a:t>		// TODO Auto-generated method stub</a:t>
            </a:r>
          </a:p>
          <a:p>
            <a:pPr lvl="0">
              <a:defRPr lang="ko-KR" altLang="en-US"/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num1,num2;</a:t>
            </a:r>
          </a:p>
          <a:p>
            <a:pPr lvl="0">
              <a:defRPr lang="ko-KR" altLang="en-US"/>
            </a:pPr>
            <a:r>
              <a:rPr lang="en-US" altLang="ko-KR" sz="1600" b="1" dirty="0"/>
              <a:t>		num1=</a:t>
            </a:r>
            <a:r>
              <a:rPr lang="en-US" altLang="ko-KR" sz="1600" b="1" dirty="0" err="1"/>
              <a:t>Integer.parseInt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JOptionPane.showInputDialog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1"));</a:t>
            </a:r>
          </a:p>
          <a:p>
            <a:pPr lvl="0">
              <a:defRPr lang="ko-KR" altLang="en-US"/>
            </a:pPr>
            <a:r>
              <a:rPr lang="en-US" altLang="ko-KR" sz="1600" b="1" dirty="0"/>
              <a:t>		num2=</a:t>
            </a:r>
            <a:r>
              <a:rPr lang="en-US" altLang="ko-KR" sz="1600" b="1" dirty="0" err="1"/>
              <a:t>Integer.parseInt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JOptionPane.showInputDialog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1"));</a:t>
            </a:r>
          </a:p>
          <a:p>
            <a:pPr lvl="0">
              <a:defRPr lang="ko-KR" altLang="en-US"/>
            </a:pPr>
            <a:r>
              <a:rPr lang="en-US" altLang="ko-KR" sz="1600" b="1" dirty="0"/>
              <a:t>        </a:t>
            </a: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sumResult</a:t>
            </a:r>
            <a:r>
              <a:rPr lang="en-US" altLang="ko-KR" sz="1600" b="1" dirty="0" smtClean="0"/>
              <a:t> = sum(num1,num2</a:t>
            </a:r>
            <a:r>
              <a:rPr lang="en-US" altLang="ko-KR" sz="1600" b="1" dirty="0" smtClean="0"/>
              <a:t>);</a:t>
            </a:r>
          </a:p>
          <a:p>
            <a:pPr lvl="0">
              <a:defRPr lang="ko-KR" altLang="en-US"/>
            </a:pPr>
            <a:r>
              <a:rPr lang="en-US" altLang="ko-KR" sz="1600" b="1" dirty="0" smtClean="0"/>
              <a:t>	</a:t>
            </a:r>
            <a:r>
              <a:rPr lang="en-US" altLang="ko-KR" sz="1600" b="1" dirty="0"/>
              <a:t>	 </a:t>
            </a:r>
            <a:r>
              <a:rPr lang="en-US" altLang="ko-KR" sz="1600" b="1" dirty="0" smtClean="0"/>
              <a:t>minus(num1,num2);</a:t>
            </a:r>
          </a:p>
          <a:p>
            <a:pPr lvl="0">
              <a:defRPr lang="ko-KR" altLang="en-US"/>
            </a:pPr>
            <a:r>
              <a:rPr lang="en-US" altLang="ko-KR" sz="1600" b="1" dirty="0"/>
              <a:t>		 </a:t>
            </a:r>
            <a:r>
              <a:rPr lang="en-US" altLang="ko-KR" sz="1600" b="1" dirty="0" smtClean="0"/>
              <a:t>multi(num1,num2</a:t>
            </a:r>
            <a:r>
              <a:rPr lang="en-US" altLang="ko-KR" sz="1600" b="1" dirty="0"/>
              <a:t>);</a:t>
            </a:r>
          </a:p>
          <a:p>
            <a:pPr lvl="0">
              <a:defRPr lang="ko-KR" altLang="en-US"/>
            </a:pPr>
            <a:r>
              <a:rPr lang="en-US" altLang="ko-KR" sz="1600" b="1" dirty="0"/>
              <a:t>	}</a:t>
            </a:r>
          </a:p>
          <a:p>
            <a:pPr lvl="0">
              <a:defRPr lang="ko-KR" altLang="en-US"/>
            </a:pPr>
            <a:endParaRPr lang="en-US" altLang="ko-KR" sz="1600" b="1" dirty="0"/>
          </a:p>
          <a:p>
            <a:pPr lvl="0">
              <a:defRPr lang="ko-KR" altLang="en-US"/>
            </a:pPr>
            <a:r>
              <a:rPr lang="en-US" altLang="ko-KR" sz="1600" b="1" dirty="0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13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-1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4744" y="571480"/>
            <a:ext cx="5072098" cy="1064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solidFill>
                  <a:srgbClr val="FF00FF"/>
                </a:solidFill>
                <a:latin typeface="HY강B"/>
                <a:ea typeface="HY강B"/>
              </a:rPr>
              <a:t>static</a:t>
            </a:r>
            <a:r>
              <a:rPr lang="ko-KR" altLang="en-US" sz="1600">
                <a:solidFill>
                  <a:srgbClr val="FF00FF"/>
                </a:solidFill>
                <a:latin typeface="HY강B"/>
                <a:ea typeface="HY강B"/>
              </a:rPr>
              <a:t>이</a:t>
            </a:r>
            <a:r>
              <a:rPr lang="en-US" altLang="ko-KR" sz="1600">
                <a:solidFill>
                  <a:srgbClr val="FF00FF"/>
                </a:solidFill>
                <a:latin typeface="HY강B"/>
                <a:ea typeface="HY강B"/>
              </a:rPr>
              <a:t> </a:t>
            </a:r>
            <a:r>
              <a:rPr lang="ko-KR" altLang="en-US" sz="1600">
                <a:solidFill>
                  <a:srgbClr val="FF00FF"/>
                </a:solidFill>
                <a:latin typeface="HY강B"/>
                <a:ea typeface="HY강B"/>
              </a:rPr>
              <a:t>붙은 메소드는 </a:t>
            </a:r>
            <a:r>
              <a:rPr lang="en-US" altLang="ko-KR" sz="1600">
                <a:solidFill>
                  <a:srgbClr val="FF00FF"/>
                </a:solidFill>
                <a:latin typeface="HY강B"/>
                <a:ea typeface="HY강B"/>
              </a:rPr>
              <a:t>static</a:t>
            </a:r>
            <a:r>
              <a:rPr lang="ko-KR" altLang="en-US" sz="1600">
                <a:solidFill>
                  <a:srgbClr val="FF00FF"/>
                </a:solidFill>
                <a:latin typeface="HY강B"/>
                <a:ea typeface="HY강B"/>
              </a:rPr>
              <a:t>으로 선언된 메소드만을 직접 호출 할 수 있다</a:t>
            </a:r>
            <a:r>
              <a:rPr lang="en-US" altLang="ko-KR" sz="1600">
                <a:solidFill>
                  <a:srgbClr val="FF00FF"/>
                </a:solidFill>
                <a:latin typeface="HY강B"/>
                <a:ea typeface="HY강B"/>
              </a:rPr>
              <a:t>. </a:t>
            </a:r>
            <a:r>
              <a:rPr lang="ko-KR" altLang="en-US" sz="1600">
                <a:solidFill>
                  <a:srgbClr val="FF00FF"/>
                </a:solidFill>
                <a:latin typeface="HY강B"/>
                <a:ea typeface="HY강B"/>
              </a:rPr>
              <a:t>만약 </a:t>
            </a:r>
            <a:r>
              <a:rPr lang="en-US" altLang="ko-KR" sz="1600">
                <a:solidFill>
                  <a:srgbClr val="FF00FF"/>
                </a:solidFill>
                <a:latin typeface="HY강B"/>
                <a:ea typeface="HY강B"/>
              </a:rPr>
              <a:t>static</a:t>
            </a:r>
            <a:r>
              <a:rPr lang="ko-KR" altLang="en-US" sz="1600">
                <a:solidFill>
                  <a:srgbClr val="FF00FF"/>
                </a:solidFill>
                <a:latin typeface="HY강B"/>
                <a:ea typeface="HY강B"/>
              </a:rPr>
              <a:t>이 붙지않은 메소드를 호출하려면 객체를 생성하여 객체의 레퍼런스명으로 접근해서 호출해야만 한다</a:t>
            </a:r>
            <a:r>
              <a:rPr lang="en-US" altLang="ko-KR" sz="1600">
                <a:solidFill>
                  <a:srgbClr val="FF00FF"/>
                </a:solidFill>
                <a:latin typeface="HY강B"/>
                <a:ea typeface="HY강B"/>
              </a:rPr>
              <a:t>.</a:t>
            </a:r>
            <a:endParaRPr lang="ko-KR" altLang="en-US" sz="1600">
              <a:solidFill>
                <a:srgbClr val="FF00FF"/>
              </a:solidFill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5720" y="928670"/>
            <a:ext cx="6743700" cy="55626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10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과 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20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을 입력상자에 입력한 경우 실행창에 결과값이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28596" y="5786454"/>
            <a:ext cx="1214446" cy="500066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1600" b="1"/>
              <a:t>package pk13;</a:t>
            </a:r>
          </a:p>
          <a:p>
            <a:pPr lvl="0">
              <a:defRPr lang="ko-KR" altLang="en-US"/>
            </a:pPr>
            <a:r>
              <a:rPr lang="en-US" altLang="ko-KR" sz="1600" b="1"/>
              <a:t>import javax.swing.JOptionPane;</a:t>
            </a:r>
          </a:p>
          <a:p>
            <a:pPr lvl="0">
              <a:defRPr lang="ko-KR" altLang="en-US"/>
            </a:pPr>
            <a:endParaRPr lang="en-US" altLang="ko-KR" sz="1600" b="1"/>
          </a:p>
          <a:p>
            <a:pPr lvl="0">
              <a:defRPr lang="ko-KR" altLang="en-US"/>
            </a:pPr>
            <a:r>
              <a:rPr lang="en-US" altLang="ko-KR" sz="1600" b="1"/>
              <a:t>public class FunTest2 {</a:t>
            </a:r>
          </a:p>
          <a:p>
            <a:pPr lvl="0">
              <a:defRPr lang="ko-KR" altLang="en-US"/>
            </a:pPr>
            <a:r>
              <a:rPr lang="en-US" altLang="ko-KR" sz="1600" b="1"/>
              <a:t>	</a:t>
            </a:r>
          </a:p>
          <a:p>
            <a:pPr lvl="0">
              <a:defRPr lang="ko-KR" altLang="en-US"/>
            </a:pPr>
            <a:r>
              <a:rPr lang="en-US" altLang="ko-KR" sz="1600" b="1"/>
              <a:t>	public  void sum(int a, int b){</a:t>
            </a:r>
          </a:p>
          <a:p>
            <a:pPr lvl="0">
              <a:defRPr lang="ko-KR" altLang="en-US"/>
            </a:pPr>
            <a:r>
              <a:rPr lang="en-US" altLang="ko-KR" sz="1600" b="1"/>
              <a:t>		System.out.println("</a:t>
            </a:r>
            <a:r>
              <a:rPr lang="ko-KR" altLang="en-US" sz="1600" b="1"/>
              <a:t>합은 </a:t>
            </a:r>
            <a:r>
              <a:rPr lang="en-US" altLang="ko-KR" sz="1600" b="1"/>
              <a:t>"+(a+b)+"</a:t>
            </a:r>
            <a:r>
              <a:rPr lang="ko-KR" altLang="en-US" sz="1600" b="1"/>
              <a:t>입니다</a:t>
            </a:r>
            <a:r>
              <a:rPr lang="en-US" altLang="ko-KR" sz="1600" b="1"/>
              <a:t>.");</a:t>
            </a:r>
          </a:p>
          <a:p>
            <a:pPr lvl="0">
              <a:defRPr lang="ko-KR" altLang="en-US"/>
            </a:pPr>
            <a:r>
              <a:rPr lang="en-US" altLang="ko-KR" sz="1600" b="1"/>
              <a:t>	}</a:t>
            </a:r>
          </a:p>
          <a:p>
            <a:pPr lvl="0">
              <a:defRPr lang="ko-KR" altLang="en-US"/>
            </a:pPr>
            <a:endParaRPr lang="en-US" altLang="ko-KR" sz="1600" b="1"/>
          </a:p>
          <a:p>
            <a:pPr lvl="0">
              <a:defRPr lang="ko-KR" altLang="en-US"/>
            </a:pPr>
            <a:r>
              <a:rPr lang="en-US" altLang="ko-KR" sz="1600" b="1"/>
              <a:t>	public static void main(String[] args) {</a:t>
            </a:r>
          </a:p>
          <a:p>
            <a:pPr lvl="0">
              <a:defRPr lang="ko-KR" altLang="en-US"/>
            </a:pPr>
            <a:r>
              <a:rPr lang="en-US" altLang="ko-KR" sz="1600" b="1"/>
              <a:t>		// TODO Auto-generated method stub</a:t>
            </a:r>
          </a:p>
          <a:p>
            <a:pPr lvl="0">
              <a:defRPr lang="ko-KR" altLang="en-US"/>
            </a:pPr>
            <a:r>
              <a:rPr lang="en-US" altLang="ko-KR" sz="1600" b="1"/>
              <a:t>		int num1,num2;</a:t>
            </a:r>
          </a:p>
          <a:p>
            <a:pPr lvl="0">
              <a:defRPr lang="ko-KR" altLang="en-US"/>
            </a:pPr>
            <a:r>
              <a:rPr lang="en-US" altLang="ko-KR" sz="1600" b="1"/>
              <a:t>		num1=Integer.parseInt(JOptionPane.showInputDialog("</a:t>
            </a:r>
            <a:r>
              <a:rPr lang="ko-KR" altLang="en-US" sz="1600" b="1"/>
              <a:t>값</a:t>
            </a:r>
            <a:r>
              <a:rPr lang="en-US" altLang="ko-KR" sz="1600" b="1"/>
              <a:t>1"));</a:t>
            </a:r>
          </a:p>
          <a:p>
            <a:pPr lvl="0">
              <a:defRPr lang="ko-KR" altLang="en-US"/>
            </a:pPr>
            <a:r>
              <a:rPr lang="en-US" altLang="ko-KR" sz="1600" b="1"/>
              <a:t>		num2=Integer.parseInt(JOptionPane.showInputDialog("</a:t>
            </a:r>
            <a:r>
              <a:rPr lang="ko-KR" altLang="en-US" sz="1600" b="1"/>
              <a:t>값</a:t>
            </a:r>
            <a:r>
              <a:rPr lang="en-US" altLang="ko-KR" sz="1600" b="1"/>
              <a:t>1"));</a:t>
            </a:r>
          </a:p>
          <a:p>
            <a:pPr lvl="0">
              <a:defRPr lang="ko-KR" altLang="en-US"/>
            </a:pPr>
            <a:r>
              <a:rPr lang="en-US" altLang="ko-KR" sz="1600" b="1"/>
              <a:t>		</a:t>
            </a:r>
          </a:p>
          <a:p>
            <a:pPr lvl="0">
              <a:defRPr lang="ko-KR" altLang="en-US"/>
            </a:pPr>
            <a:r>
              <a:rPr lang="en-US" altLang="ko-KR" sz="1600" b="1"/>
              <a:t>		</a:t>
            </a:r>
            <a:r>
              <a:rPr lang="en-US" altLang="ko-KR" sz="1600" b="1">
                <a:solidFill>
                  <a:srgbClr val="0000FF"/>
                </a:solidFill>
              </a:rPr>
              <a:t>FunTest2 </a:t>
            </a:r>
            <a:r>
              <a:rPr lang="en-US" altLang="ko-KR" sz="1600" b="1">
                <a:solidFill>
                  <a:srgbClr val="FF00FF"/>
                </a:solidFill>
              </a:rPr>
              <a:t>Obj</a:t>
            </a:r>
            <a:r>
              <a:rPr lang="en-US" altLang="ko-KR" sz="1600" b="1">
                <a:solidFill>
                  <a:srgbClr val="0000FF"/>
                </a:solidFill>
              </a:rPr>
              <a:t>=new FunTest2();</a:t>
            </a:r>
          </a:p>
          <a:p>
            <a:pPr lvl="0">
              <a:defRPr lang="ko-KR" altLang="en-US"/>
            </a:pPr>
            <a:r>
              <a:rPr lang="en-US" altLang="ko-KR" sz="1600" b="1">
                <a:solidFill>
                  <a:srgbClr val="0000FF"/>
                </a:solidFill>
              </a:rPr>
              <a:t>                                </a:t>
            </a:r>
            <a:r>
              <a:rPr lang="en-US" altLang="ko-KR" sz="1600" b="1">
                <a:solidFill>
                  <a:srgbClr val="FF00FF"/>
                </a:solidFill>
              </a:rPr>
              <a:t>Obj</a:t>
            </a:r>
            <a:r>
              <a:rPr lang="en-US" altLang="ko-KR" sz="1600" b="1">
                <a:solidFill>
                  <a:srgbClr val="0000FF"/>
                </a:solidFill>
              </a:rPr>
              <a:t>.sum(num1,num2);</a:t>
            </a:r>
          </a:p>
          <a:p>
            <a:pPr lvl="0">
              <a:defRPr lang="ko-KR" altLang="en-US"/>
            </a:pPr>
            <a:r>
              <a:rPr lang="en-US" altLang="ko-KR" sz="1600" b="1"/>
              <a:t>	}</a:t>
            </a:r>
          </a:p>
          <a:p>
            <a:pPr lvl="0">
              <a:defRPr lang="ko-KR" altLang="en-US"/>
            </a:pPr>
            <a:endParaRPr lang="en-US" altLang="ko-KR" sz="1600" b="1"/>
          </a:p>
          <a:p>
            <a:pPr lvl="0">
              <a:defRPr lang="ko-KR" altLang="en-US"/>
            </a:pPr>
            <a:r>
              <a:rPr lang="en-US" altLang="ko-KR" sz="1600" b="1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13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-2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4744" y="571480"/>
            <a:ext cx="50720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solidFill>
                  <a:srgbClr val="FF00FF"/>
                </a:solidFill>
                <a:latin typeface="HY강B"/>
                <a:ea typeface="HY강B"/>
              </a:rPr>
              <a:t>static</a:t>
            </a:r>
            <a:r>
              <a:rPr lang="ko-KR" altLang="en-US" sz="1600">
                <a:solidFill>
                  <a:srgbClr val="FF00FF"/>
                </a:solidFill>
                <a:latin typeface="HY강B"/>
                <a:ea typeface="HY강B"/>
              </a:rPr>
              <a:t>이 붙지않은 메소드를 호출하기위해 </a:t>
            </a:r>
            <a:r>
              <a:rPr lang="en-US" altLang="ko-KR" sz="1600">
                <a:solidFill>
                  <a:srgbClr val="FF00FF"/>
                </a:solidFill>
                <a:latin typeface="HY강B"/>
                <a:ea typeface="HY강B"/>
              </a:rPr>
              <a:t>Obj</a:t>
            </a:r>
            <a:r>
              <a:rPr lang="ko-KR" altLang="en-US" sz="1600">
                <a:solidFill>
                  <a:srgbClr val="FF00FF"/>
                </a:solidFill>
                <a:latin typeface="HY강B"/>
                <a:ea typeface="HY강B"/>
              </a:rPr>
              <a:t> 객체를 생성하여 객체의 레퍼런스명으로 접근해서 호출해야만 하고있다</a:t>
            </a:r>
            <a:r>
              <a:rPr lang="en-US" altLang="ko-KR" sz="1600">
                <a:solidFill>
                  <a:srgbClr val="FF00FF"/>
                </a:solidFill>
                <a:latin typeface="HY강B"/>
                <a:ea typeface="HY강B"/>
              </a:rPr>
              <a:t>.</a:t>
            </a:r>
            <a:endParaRPr lang="ko-KR" altLang="en-US" sz="1600">
              <a:solidFill>
                <a:srgbClr val="FF00FF"/>
              </a:solidFill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4282" y="428604"/>
            <a:ext cx="6734175" cy="6238875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15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와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15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를 입력값으로 넣은 경우 실행창에 결과값이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28596" y="5286388"/>
            <a:ext cx="1214446" cy="500066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3. </a:t>
            </a:r>
            <a:r>
              <a:rPr lang="ko-KR" altLang="en-US"/>
              <a:t>매개변수 전달기법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2800"/>
              <a:t>매개변수 전달기법에는 여러가지가 있지만 자바언어에서는 값전달</a:t>
            </a:r>
            <a:r>
              <a:rPr lang="en-US" altLang="ko-KR" sz="2800"/>
              <a:t>(call by value)</a:t>
            </a:r>
            <a:r>
              <a:rPr lang="ko-KR" altLang="en-US" sz="2800"/>
              <a:t>과 레퍼런스 전달</a:t>
            </a:r>
            <a:r>
              <a:rPr lang="en-US" altLang="ko-KR" sz="2800"/>
              <a:t>(call by reference)</a:t>
            </a:r>
            <a:r>
              <a:rPr lang="ko-KR" altLang="en-US" sz="2800"/>
              <a:t>의</a:t>
            </a:r>
            <a:r>
              <a:rPr lang="en-US" altLang="ko-KR" sz="2800"/>
              <a:t> </a:t>
            </a:r>
            <a:r>
              <a:rPr lang="ko-KR" altLang="en-US" sz="2800"/>
              <a:t>두가지를 채택하고 있다</a:t>
            </a:r>
            <a:r>
              <a:rPr lang="en-US" altLang="ko-KR" sz="2800"/>
              <a:t>.</a:t>
            </a:r>
          </a:p>
          <a:p>
            <a:pPr lvl="0">
              <a:defRPr lang="ko-KR" altLang="en-US"/>
            </a:pPr>
            <a:r>
              <a:rPr lang="ko-KR" altLang="en-US" sz="2800"/>
              <a:t>자바언어의 기본전달방식은 값전달</a:t>
            </a:r>
            <a:r>
              <a:rPr lang="en-US" altLang="ko-KR" sz="2800"/>
              <a:t>(call by value)</a:t>
            </a:r>
            <a:r>
              <a:rPr lang="ko-KR" altLang="en-US" sz="2800"/>
              <a:t>이다</a:t>
            </a:r>
            <a:r>
              <a:rPr lang="en-US" altLang="ko-KR" sz="2800"/>
              <a:t>.</a:t>
            </a:r>
          </a:p>
          <a:p>
            <a:pPr lvl="0">
              <a:defRPr lang="ko-KR" altLang="en-US"/>
            </a:pPr>
            <a:r>
              <a:rPr lang="ko-KR" altLang="en-US" sz="2800"/>
              <a:t>값전달</a:t>
            </a:r>
            <a:r>
              <a:rPr lang="en-US" altLang="ko-KR" sz="2800"/>
              <a:t>(call by value)</a:t>
            </a:r>
            <a:r>
              <a:rPr lang="ko-KR" altLang="en-US" sz="2800"/>
              <a:t>은 값을 복사해서 넘겨주므로 원본값이유지될수 있으며 기본테이터 타입으로선언된다</a:t>
            </a:r>
            <a:r>
              <a:rPr lang="en-US" altLang="ko-KR" sz="2800"/>
              <a:t>.</a:t>
            </a:r>
          </a:p>
          <a:p>
            <a:pPr lvl="0">
              <a:defRPr lang="ko-KR" altLang="en-US"/>
            </a:pPr>
            <a:r>
              <a:rPr lang="ko-KR" altLang="en-US" sz="2800"/>
              <a:t>레퍼런스 전달</a:t>
            </a:r>
            <a:r>
              <a:rPr lang="en-US" altLang="ko-KR" sz="2800"/>
              <a:t>(call by reference) </a:t>
            </a:r>
            <a:r>
              <a:rPr lang="ko-KR" altLang="en-US" sz="2800"/>
              <a:t>방식은 레퍼런스를 넘겨주어 원본값을 보존할 수 없으며 매개변수의 데이타타입이 레퍼런스타입이다</a:t>
            </a:r>
            <a:r>
              <a:rPr lang="en-US" altLang="ko-KR" sz="2800"/>
              <a:t>.(</a:t>
            </a:r>
            <a:r>
              <a:rPr lang="ko-KR" altLang="en-US" sz="2800"/>
              <a:t>배열포함</a:t>
            </a:r>
            <a:r>
              <a:rPr lang="en-US" altLang="ko-KR" sz="2800"/>
              <a:t>)</a:t>
            </a: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3128970"/>
          </a:xfrm>
        </p:spPr>
        <p:txBody>
          <a:bodyPr/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/>
              <a:t>배열을 매개변수로 사용할 때는 호출하는 쪽에서는 </a:t>
            </a:r>
            <a:r>
              <a:rPr lang="en-US" altLang="ko-KR" b="1"/>
              <a:t> </a:t>
            </a:r>
            <a:r>
              <a:rPr lang="en-US" altLang="ko-KR" b="1">
                <a:solidFill>
                  <a:srgbClr val="FF00FF"/>
                </a:solidFill>
              </a:rPr>
              <a:t>Disp(str)</a:t>
            </a:r>
            <a:r>
              <a:rPr lang="en-US" altLang="ko-KR" b="1"/>
              <a:t>;</a:t>
            </a:r>
            <a:r>
              <a:rPr lang="ko-KR" altLang="en-US" b="1"/>
              <a:t>처럼 배열명만 쓰고</a:t>
            </a:r>
            <a:r>
              <a:rPr lang="ko-KR" altLang="en-US"/>
              <a:t> 호출받는 쪽에서는 </a:t>
            </a:r>
            <a:r>
              <a:rPr lang="en-US" altLang="ko-KR" b="1"/>
              <a:t>public static void Disp(</a:t>
            </a:r>
            <a:r>
              <a:rPr lang="en-US" altLang="ko-KR" b="1">
                <a:solidFill>
                  <a:srgbClr val="FF00FF"/>
                </a:solidFill>
              </a:rPr>
              <a:t>String</a:t>
            </a:r>
            <a:r>
              <a:rPr lang="en-US" altLang="ko-KR" b="1"/>
              <a:t> </a:t>
            </a:r>
            <a:r>
              <a:rPr lang="en-US" altLang="ko-KR" b="1">
                <a:solidFill>
                  <a:srgbClr val="FF00FF"/>
                </a:solidFill>
              </a:rPr>
              <a:t>A[]</a:t>
            </a:r>
            <a:r>
              <a:rPr lang="en-US" altLang="ko-KR" b="1"/>
              <a:t>)</a:t>
            </a:r>
            <a:r>
              <a:rPr lang="ko-KR" altLang="en-US"/>
              <a:t> 처럼 배열을 선언할때 처럼 사용해야한다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1400" b="1"/>
              <a:t>package pk13;</a:t>
            </a:r>
          </a:p>
          <a:p>
            <a:pPr lvl="0">
              <a:defRPr lang="ko-KR" altLang="en-US"/>
            </a:pPr>
            <a:r>
              <a:rPr lang="en-US" altLang="ko-KR" sz="1400" b="1"/>
              <a:t>import javax.swing.JOptionPane;</a:t>
            </a:r>
          </a:p>
          <a:p>
            <a:pPr lvl="0">
              <a:defRPr lang="ko-KR" altLang="en-US"/>
            </a:pPr>
            <a:r>
              <a:rPr lang="en-US" altLang="ko-KR" sz="1400" b="1"/>
              <a:t>public class ReferTest {</a:t>
            </a:r>
          </a:p>
          <a:p>
            <a:pPr lvl="0">
              <a:defRPr lang="ko-KR" altLang="en-US"/>
            </a:pP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    public static void </a:t>
            </a:r>
            <a:r>
              <a:rPr lang="en-US" altLang="ko-KR" sz="1400" b="1">
                <a:solidFill>
                  <a:srgbClr val="FF00FF"/>
                </a:solidFill>
              </a:rPr>
              <a:t>Disp(String A[]){</a:t>
            </a:r>
          </a:p>
          <a:p>
            <a:pPr lvl="0">
              <a:defRPr lang="ko-KR" altLang="en-US"/>
            </a:pPr>
            <a:r>
              <a:rPr lang="en-US" altLang="ko-KR" sz="1400" b="1"/>
              <a:t>	  String res="";</a:t>
            </a:r>
          </a:p>
          <a:p>
            <a:pPr lvl="0">
              <a:defRPr lang="ko-KR" altLang="en-US"/>
            </a:pPr>
            <a:r>
              <a:rPr lang="en-US" altLang="ko-KR" sz="1400" b="1"/>
              <a:t>	  int i;</a:t>
            </a:r>
          </a:p>
          <a:p>
            <a:pPr lvl="0">
              <a:defRPr lang="ko-KR" altLang="en-US"/>
            </a:pPr>
            <a:r>
              <a:rPr lang="en-US" altLang="ko-KR" sz="1400" b="1"/>
              <a:t>	  for(i=0; i&lt;A.length; i++){</a:t>
            </a:r>
          </a:p>
          <a:p>
            <a:pPr lvl="0">
              <a:defRPr lang="ko-KR" altLang="en-US"/>
            </a:pPr>
            <a:r>
              <a:rPr lang="en-US" altLang="ko-KR" sz="1400" b="1"/>
              <a:t>	  res=res+A[i]+"\n";}</a:t>
            </a:r>
          </a:p>
          <a:p>
            <a:pPr lvl="0">
              <a:defRPr lang="ko-KR" altLang="en-US"/>
            </a:pPr>
            <a:r>
              <a:rPr lang="en-US" altLang="ko-KR" sz="1400" b="1"/>
              <a:t>		</a:t>
            </a:r>
          </a:p>
          <a:p>
            <a:pPr lvl="0">
              <a:defRPr lang="ko-KR" altLang="en-US"/>
            </a:pPr>
            <a:r>
              <a:rPr lang="en-US" altLang="ko-KR" sz="1400" b="1"/>
              <a:t>	  System.out.println(res);</a:t>
            </a:r>
          </a:p>
          <a:p>
            <a:pPr lvl="0">
              <a:defRPr lang="ko-KR" altLang="en-US"/>
            </a:pPr>
            <a:r>
              <a:rPr lang="en-US" altLang="ko-KR" sz="1400" b="1"/>
              <a:t>		</a:t>
            </a:r>
          </a:p>
          <a:p>
            <a:pPr lvl="0">
              <a:defRPr lang="ko-KR" altLang="en-US"/>
            </a:pPr>
            <a:r>
              <a:rPr lang="en-US" altLang="ko-KR" sz="1400" b="1"/>
              <a:t>	  JOptionPane.showMessageDialog(null,"</a:t>
            </a:r>
            <a:r>
              <a:rPr lang="ko-KR" altLang="en-US" sz="1400" b="1"/>
              <a:t>배열원소의 값</a:t>
            </a:r>
            <a:r>
              <a:rPr lang="en-US" altLang="ko-KR" sz="1400" b="1"/>
              <a:t>\n" +res);	</a:t>
            </a:r>
          </a:p>
          <a:p>
            <a:pPr lvl="0">
              <a:defRPr lang="ko-KR" altLang="en-US"/>
            </a:pPr>
            <a:r>
              <a:rPr lang="en-US" altLang="ko-KR" sz="1400" b="1"/>
              <a:t>   }//of Disp</a:t>
            </a:r>
          </a:p>
          <a:p>
            <a:pPr lvl="0">
              <a:defRPr lang="ko-KR" altLang="en-US"/>
            </a:pPr>
            <a:r>
              <a:rPr lang="en-US" altLang="ko-KR" sz="1400" b="1"/>
              <a:t>	</a:t>
            </a:r>
          </a:p>
          <a:p>
            <a:pPr lvl="0">
              <a:defRPr lang="ko-KR" altLang="en-US"/>
            </a:pP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    public static void main(String[] args) {</a:t>
            </a:r>
          </a:p>
          <a:p>
            <a:pPr lvl="0">
              <a:defRPr lang="ko-KR" altLang="en-US"/>
            </a:pPr>
            <a:r>
              <a:rPr lang="en-US" altLang="ko-KR" sz="1400" b="1"/>
              <a:t>	// TODO Auto-generated method stub</a:t>
            </a:r>
          </a:p>
          <a:p>
            <a:pPr lvl="0">
              <a:defRPr lang="ko-KR" altLang="en-US"/>
            </a:pPr>
            <a:r>
              <a:rPr lang="en-US" altLang="ko-KR" sz="1400" b="1"/>
              <a:t>	  String str[]={"ab111","cd222","ef333","gh444","ij555"};</a:t>
            </a:r>
          </a:p>
          <a:p>
            <a:pPr lvl="0">
              <a:defRPr lang="ko-KR" altLang="en-US"/>
            </a:pPr>
            <a:r>
              <a:rPr lang="en-US" altLang="ko-KR" sz="1400" b="1"/>
              <a:t>                     </a:t>
            </a:r>
            <a:r>
              <a:rPr lang="en-US" altLang="ko-KR" sz="1400" b="1">
                <a:solidFill>
                  <a:srgbClr val="FF00FF"/>
                </a:solidFill>
              </a:rPr>
              <a:t>Disp(str);	</a:t>
            </a:r>
            <a:r>
              <a:rPr lang="en-US" altLang="ko-KR" sz="1400" b="1"/>
              <a:t>	</a:t>
            </a:r>
          </a:p>
          <a:p>
            <a:pPr lvl="0">
              <a:defRPr lang="ko-KR" altLang="en-US"/>
            </a:pPr>
            <a:r>
              <a:rPr lang="en-US" altLang="ko-KR" sz="1400" b="1"/>
              <a:t>    }//of main</a:t>
            </a:r>
          </a:p>
          <a:p>
            <a:pPr lvl="0">
              <a:defRPr lang="ko-KR" altLang="en-US"/>
            </a:pPr>
            <a:r>
              <a:rPr lang="en-US" altLang="ko-KR" sz="1400" b="1"/>
              <a:t>}//of class</a:t>
            </a:r>
          </a:p>
          <a:p>
            <a:pPr lvl="0">
              <a:defRPr lang="ko-KR" altLang="en-US"/>
            </a:pPr>
            <a:endParaRPr lang="en-US" altLang="ko-KR" sz="1400" b="1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13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-3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2844" y="214290"/>
            <a:ext cx="6124595" cy="6509021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28596" y="5000636"/>
            <a:ext cx="928694" cy="1285884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357554" y="4143380"/>
            <a:ext cx="1214446" cy="1143008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정 리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>
          <a:xfrm>
            <a:off x="2073256" y="3522132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2" name="그룹 58"/>
          <p:cNvGrpSpPr/>
          <p:nvPr/>
        </p:nvGrpSpPr>
        <p:grpSpPr>
          <a:xfrm>
            <a:off x="1857356" y="2949579"/>
            <a:ext cx="609600" cy="609600"/>
            <a:chOff x="2120900" y="2762250"/>
            <a:chExt cx="609600" cy="609600"/>
          </a:xfrm>
        </p:grpSpPr>
        <p:grpSp>
          <p:nvGrpSpPr>
            <p:cNvPr id="3" name="Group 5"/>
            <p:cNvGrpSpPr/>
            <p:nvPr/>
          </p:nvGrpSpPr>
          <p:grpSpPr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55600" cy="45720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>
          <a:xfrm>
            <a:off x="2097069" y="24987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>
          <a:xfrm>
            <a:off x="2547939" y="1905000"/>
            <a:ext cx="4608512" cy="58477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메소드의 개요</a:t>
            </a:r>
            <a:endParaRPr lang="en-US" altLang="ko-KR" sz="3200" b="1">
              <a:latin typeface="HY강B"/>
              <a:ea typeface="HY강B"/>
            </a:endParaRPr>
          </a:p>
        </p:txBody>
      </p:sp>
      <p:grpSp>
        <p:nvGrpSpPr>
          <p:cNvPr id="4" name="Group 29"/>
          <p:cNvGrpSpPr/>
          <p:nvPr/>
        </p:nvGrpSpPr>
        <p:grpSpPr>
          <a:xfrm>
            <a:off x="1857356" y="1924050"/>
            <a:ext cx="609600" cy="609600"/>
            <a:chOff x="1248" y="1200"/>
            <a:chExt cx="384" cy="384"/>
          </a:xfrm>
        </p:grpSpPr>
        <p:grpSp>
          <p:nvGrpSpPr>
            <p:cNvPr id="5" name="Group 30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6" y="1236"/>
              <a:ext cx="224" cy="288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>
          <a:xfrm>
            <a:off x="2097069" y="4545546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" name="Group 43"/>
          <p:cNvGrpSpPr/>
          <p:nvPr/>
        </p:nvGrpSpPr>
        <p:grpSpPr>
          <a:xfrm>
            <a:off x="1857356" y="3975108"/>
            <a:ext cx="609600" cy="609600"/>
            <a:chOff x="1248" y="1200"/>
            <a:chExt cx="384" cy="384"/>
          </a:xfrm>
        </p:grpSpPr>
        <p:grpSp>
          <p:nvGrpSpPr>
            <p:cNvPr id="7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6" y="1236"/>
              <a:ext cx="224" cy="288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>
          <a:xfrm>
            <a:off x="2557464" y="2976447"/>
            <a:ext cx="4965702" cy="58477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메소드의 선언과 호출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>
          <a:xfrm>
            <a:off x="2547938" y="4047894"/>
            <a:ext cx="5046665" cy="58477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매개변수 전달기법</a:t>
            </a:r>
            <a:endParaRPr lang="en-US" altLang="ko-KR" sz="3200" b="1"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1"/>
      <p:bldP spid="116" grpId="2"/>
      <p:bldP spid="117" grpId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WordArt 3"/>
          <p:cNvSpPr>
            <a:spLocks noChangeArrowheads="1" noChangeShapeType="1"/>
          </p:cNvSpPr>
          <p:nvPr/>
        </p:nvSpPr>
        <p:spPr bwMode="gray">
          <a:xfrm>
            <a:off x="1571604" y="2000240"/>
            <a:ext cx="6396604" cy="1428760"/>
          </a:xfrm>
          <a:prstGeom prst="rect">
            <a:avLst/>
          </a:prstGeom>
        </p:spPr>
        <p:txBody>
          <a:bodyPr wrap="none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 lang="ko-KR" altLang="en-US"/>
            </a:pPr>
            <a:r>
              <a:rPr lang="ko-KR" altLang="en-US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8-5, 8-6 의 예제 </a:t>
            </a:r>
          </a:p>
          <a:p>
            <a:pPr algn="ctr">
              <a:defRPr lang="ko-KR" altLang="en-US"/>
            </a:pPr>
            <a:r>
              <a:rPr lang="ko-KR" altLang="en-US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실습하기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7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12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  <p:bldP spid="7782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00034" y="3000372"/>
            <a:ext cx="8286808" cy="136207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4400"/>
              <a:t>13</a:t>
            </a:r>
            <a:r>
              <a:rPr lang="ko-KR" altLang="en-US" sz="4400"/>
              <a:t>장</a:t>
            </a:r>
            <a:r>
              <a:rPr lang="en-US" altLang="ko-KR" sz="4400"/>
              <a:t>. </a:t>
            </a:r>
            <a:r>
              <a:rPr lang="ko-KR" altLang="en-US" sz="4400"/>
              <a:t>메소드 선언 및 호출</a:t>
            </a:r>
            <a:endParaRPr lang="en-US" altLang="ko-KR" sz="4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목  차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>
          <a:xfrm>
            <a:off x="2073256" y="3522132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3" name="그룹 58"/>
          <p:cNvGrpSpPr/>
          <p:nvPr/>
        </p:nvGrpSpPr>
        <p:grpSpPr>
          <a:xfrm>
            <a:off x="1857356" y="2949579"/>
            <a:ext cx="609600" cy="609600"/>
            <a:chOff x="2120900" y="2762250"/>
            <a:chExt cx="609600" cy="609600"/>
          </a:xfrm>
        </p:grpSpPr>
        <p:grpSp>
          <p:nvGrpSpPr>
            <p:cNvPr id="64" name="Group 5"/>
            <p:cNvGrpSpPr/>
            <p:nvPr/>
          </p:nvGrpSpPr>
          <p:grpSpPr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62921" cy="45720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>
          <a:xfrm>
            <a:off x="2097069" y="24987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>
          <a:xfrm>
            <a:off x="2547939" y="1905000"/>
            <a:ext cx="4608512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메소드의 개요</a:t>
            </a:r>
            <a:endParaRPr lang="en-US" altLang="ko-KR" sz="3200" b="1">
              <a:latin typeface="HY강B"/>
              <a:ea typeface="HY강B"/>
            </a:endParaRPr>
          </a:p>
        </p:txBody>
      </p:sp>
      <p:grpSp>
        <p:nvGrpSpPr>
          <p:cNvPr id="89" name="Group 29"/>
          <p:cNvGrpSpPr/>
          <p:nvPr/>
        </p:nvGrpSpPr>
        <p:grpSpPr>
          <a:xfrm>
            <a:off x="1857356" y="1924050"/>
            <a:ext cx="609600" cy="609600"/>
            <a:chOff x="1248" y="1200"/>
            <a:chExt cx="384" cy="384"/>
          </a:xfrm>
        </p:grpSpPr>
        <p:grpSp>
          <p:nvGrpSpPr>
            <p:cNvPr id="90" name="Group 30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19" cy="280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6" y="1236"/>
              <a:ext cx="225" cy="28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>
          <a:xfrm>
            <a:off x="2097069" y="4545546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103" name="Group 43"/>
          <p:cNvGrpSpPr/>
          <p:nvPr/>
        </p:nvGrpSpPr>
        <p:grpSpPr>
          <a:xfrm>
            <a:off x="1857356" y="3975108"/>
            <a:ext cx="609600" cy="609600"/>
            <a:chOff x="1248" y="1200"/>
            <a:chExt cx="384" cy="384"/>
          </a:xfrm>
        </p:grpSpPr>
        <p:grpSp>
          <p:nvGrpSpPr>
            <p:cNvPr id="104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19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6" y="1236"/>
              <a:ext cx="225" cy="288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>
          <a:xfrm>
            <a:off x="2557464" y="2976447"/>
            <a:ext cx="4965702" cy="57447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메소드의 선언과 호출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>
          <a:xfrm>
            <a:off x="2547938" y="4047894"/>
            <a:ext cx="5046665" cy="569826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매개변수 전달기법</a:t>
            </a:r>
            <a:endParaRPr lang="en-US" altLang="ko-KR" sz="3200" b="1"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1"/>
      <p:bldP spid="116" grpId="2"/>
      <p:bldP spid="117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1. </a:t>
            </a:r>
            <a:r>
              <a:rPr lang="ko-KR" altLang="en-US"/>
              <a:t>메소드의</a:t>
            </a:r>
            <a:r>
              <a:rPr lang="en-US" altLang="ko-KR"/>
              <a:t> </a:t>
            </a:r>
            <a:r>
              <a:rPr lang="ko-KR" altLang="en-US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700"/>
              <a:t>자바프로그램에서는 프로그램 논리를 여러메소드로 분리해서 작성하는데</a:t>
            </a:r>
            <a:r>
              <a:rPr lang="en-US" altLang="ko-KR" sz="2700"/>
              <a:t>, </a:t>
            </a:r>
            <a:r>
              <a:rPr lang="ko-KR" altLang="en-US" sz="2700"/>
              <a:t>이는 객체지향프로그래밍의 주된 개념인 재사용을 높일수 있다는 장점이된다</a:t>
            </a:r>
            <a:r>
              <a:rPr lang="en-US" altLang="ko-KR" sz="2700"/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700"/>
              <a:t>또한 하나의 클래스를 작성할때에 이렇게 클래스내의 여러작업을 여러 메소드로 나누어 작성한다</a:t>
            </a:r>
            <a:r>
              <a:rPr lang="en-US" altLang="ko-KR" sz="2700"/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700"/>
              <a:t>각 클래스내의 고유업무는 메소드가 담당하고 </a:t>
            </a:r>
            <a:r>
              <a:rPr lang="en-US" altLang="ko-KR" sz="2700"/>
              <a:t>main() </a:t>
            </a:r>
            <a:r>
              <a:rPr lang="ko-KR" altLang="en-US" sz="2700"/>
              <a:t>메소드는 이들의 실행을 담당하는 것이다</a:t>
            </a:r>
            <a:r>
              <a:rPr lang="en-US" altLang="ko-KR" sz="270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2. </a:t>
            </a:r>
            <a:r>
              <a:rPr lang="ko-KR" altLang="en-US"/>
              <a:t>메소드의 선언과 호출  </a:t>
            </a:r>
            <a:r>
              <a:rPr lang="en-US" altLang="ko-KR"/>
              <a:t>1) </a:t>
            </a:r>
            <a:r>
              <a:rPr lang="ko-KR" altLang="en-US"/>
              <a:t>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184308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메소드는 선언에 의해서 존재가 나타나게 되고 호출에 의해서 사용되어진다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r>
              <a:rPr lang="ko-KR" altLang="en-US"/>
              <a:t>메소드선언은 다음과 같다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57224" y="3714752"/>
            <a:ext cx="7215238" cy="235745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2000" b="1" i="0" u="none" strike="noStrike" cap="none" normalizeH="0" dirty="0" err="1">
                <a:solidFill>
                  <a:srgbClr val="0000FF"/>
                </a:solidFill>
                <a:effectLst/>
                <a:latin typeface="HY강B"/>
                <a:ea typeface="HY강B"/>
              </a:rPr>
              <a:t>접근지정자</a:t>
            </a:r>
            <a:r>
              <a:rPr kumimoji="0" lang="ko-KR" altLang="en-US" sz="2000" b="1" i="0" u="none" strike="noStrike" cap="none" normalizeH="0" dirty="0">
                <a:solidFill>
                  <a:srgbClr val="0000FF"/>
                </a:solidFill>
                <a:effectLst/>
                <a:latin typeface="HY강B"/>
                <a:ea typeface="HY강B"/>
              </a:rPr>
              <a:t>    </a:t>
            </a:r>
            <a:r>
              <a:rPr kumimoji="0" lang="ko-KR" altLang="en-US" sz="2000" b="1" i="0" u="none" strike="noStrike" cap="none" normalizeH="0" dirty="0" err="1">
                <a:solidFill>
                  <a:srgbClr val="0000FF"/>
                </a:solidFill>
                <a:effectLst/>
                <a:latin typeface="HY강B"/>
                <a:ea typeface="HY강B"/>
              </a:rPr>
              <a:t>리턴타입</a:t>
            </a:r>
            <a:r>
              <a:rPr kumimoji="0" lang="ko-KR" altLang="en-US" sz="2000" b="1" i="0" u="none" strike="noStrike" cap="none" normalizeH="0" dirty="0">
                <a:solidFill>
                  <a:srgbClr val="0000FF"/>
                </a:solidFill>
                <a:effectLst/>
                <a:latin typeface="HY강B"/>
                <a:ea typeface="HY강B"/>
              </a:rPr>
              <a:t>   </a:t>
            </a:r>
            <a:r>
              <a:rPr kumimoji="0" lang="ko-KR" altLang="en-US" sz="2000" b="1" i="0" u="none" strike="noStrike" cap="none" normalizeH="0" dirty="0" err="1">
                <a:solidFill>
                  <a:srgbClr val="0000FF"/>
                </a:solidFill>
                <a:effectLst/>
                <a:latin typeface="HY강B"/>
                <a:ea typeface="HY강B"/>
              </a:rPr>
              <a:t>메소드명</a:t>
            </a:r>
            <a:r>
              <a:rPr kumimoji="0" lang="en-US" altLang="ko-KR" sz="2000" b="1" i="0" u="none" strike="noStrike" cap="none" normalizeH="0" dirty="0">
                <a:solidFill>
                  <a:srgbClr val="0000FF"/>
                </a:solidFill>
                <a:effectLst/>
                <a:latin typeface="HY강B"/>
                <a:ea typeface="HY강B"/>
              </a:rPr>
              <a:t>(</a:t>
            </a:r>
            <a:r>
              <a:rPr kumimoji="0" lang="ko-KR" altLang="en-US" sz="2000" b="1" i="0" u="none" strike="noStrike" cap="none" normalizeH="0" dirty="0">
                <a:solidFill>
                  <a:srgbClr val="0000FF"/>
                </a:solidFill>
                <a:effectLst/>
                <a:latin typeface="HY강B"/>
                <a:ea typeface="HY강B"/>
              </a:rPr>
              <a:t>매개변수리스트</a:t>
            </a:r>
            <a:r>
              <a:rPr kumimoji="0" lang="en-US" altLang="ko-KR" sz="2000" b="1" i="0" u="none" strike="noStrike" cap="none" normalizeH="0" dirty="0">
                <a:solidFill>
                  <a:srgbClr val="0000FF"/>
                </a:solidFill>
                <a:effectLst/>
                <a:latin typeface="HY강B"/>
                <a:ea typeface="HY강B"/>
              </a:rPr>
              <a:t>){</a:t>
            </a:r>
          </a:p>
          <a:p>
            <a:pPr marL="0" indent="0" algn="l" defTabSz="9000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lang="en-US" altLang="ko-KR" sz="2000" b="1" dirty="0">
                <a:solidFill>
                  <a:srgbClr val="0000FF"/>
                </a:solidFill>
                <a:latin typeface="HY강B"/>
                <a:ea typeface="HY강B"/>
              </a:rPr>
              <a:t>      </a:t>
            </a:r>
            <a:r>
              <a:rPr lang="ko-KR" altLang="en-US" sz="2000" b="1" i="1" dirty="0" err="1">
                <a:solidFill>
                  <a:srgbClr val="0070C0"/>
                </a:solidFill>
                <a:latin typeface="HY강B"/>
                <a:ea typeface="HY강B"/>
              </a:rPr>
              <a:t>수행문들</a:t>
            </a:r>
            <a:r>
              <a:rPr lang="en-US" altLang="ko-KR" sz="2000" b="1" i="1" dirty="0">
                <a:solidFill>
                  <a:srgbClr val="0070C0"/>
                </a:solidFill>
                <a:latin typeface="HY강B"/>
                <a:ea typeface="HY강B"/>
              </a:rPr>
              <a:t>…</a:t>
            </a:r>
          </a:p>
          <a:p>
            <a:pPr marL="0" indent="0" algn="l" defTabSz="9000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en-US" altLang="ko-KR" sz="2000" b="1" i="0" u="none" strike="noStrike" cap="none" normalizeH="0" dirty="0">
                <a:solidFill>
                  <a:srgbClr val="0000FF"/>
                </a:solidFill>
                <a:effectLst/>
                <a:latin typeface="HY강B"/>
                <a:ea typeface="HY강B"/>
              </a:rPr>
              <a:t>return;</a:t>
            </a:r>
          </a:p>
          <a:p>
            <a:pPr marL="0" indent="0" algn="l" defTabSz="9000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lang="en-US" altLang="ko-KR" sz="2000" b="1" dirty="0">
                <a:solidFill>
                  <a:srgbClr val="0000FF"/>
                </a:solidFill>
                <a:latin typeface="HY강B"/>
                <a:ea typeface="HY강B"/>
              </a:rPr>
              <a:t>}</a:t>
            </a:r>
            <a:r>
              <a:rPr kumimoji="0" lang="ko-KR" altLang="en-US" sz="2000" b="1" i="0" u="none" strike="noStrike" cap="none" normalizeH="0" dirty="0">
                <a:solidFill>
                  <a:srgbClr val="0000FF"/>
                </a:solidFill>
                <a:effectLst/>
                <a:latin typeface="HY강B"/>
                <a:ea typeface="HY강B"/>
              </a:rPr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28794" y="3786190"/>
            <a:ext cx="4200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solidFill>
                  <a:srgbClr val="FF0000"/>
                </a:solidFill>
                <a:latin typeface="HY강B"/>
                <a:ea typeface="HY강B"/>
              </a:rPr>
              <a:t>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8992" y="3786190"/>
            <a:ext cx="4152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solidFill>
                  <a:srgbClr val="FF0000"/>
                </a:solidFill>
                <a:latin typeface="HY강B"/>
                <a:ea typeface="HY강B"/>
              </a:rPr>
              <a:t>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00562" y="3786190"/>
            <a:ext cx="415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solidFill>
                  <a:srgbClr val="FF0000"/>
                </a:solidFill>
                <a:latin typeface="HY강B"/>
                <a:ea typeface="HY강B"/>
              </a:rPr>
              <a:t>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57884" y="3786190"/>
            <a:ext cx="415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solidFill>
                  <a:srgbClr val="FF0000"/>
                </a:solidFill>
                <a:latin typeface="HY강B"/>
                <a:ea typeface="HY강B"/>
              </a:rPr>
              <a:t>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643998" cy="78581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200"/>
              <a:t>①접근지정자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214422"/>
            <a:ext cx="8786874" cy="511017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2800" dirty="0"/>
              <a:t>접근지정자부분에 올 수 있는 것은 다음과 같은 키워드들이 있다</a:t>
            </a:r>
            <a:r>
              <a:rPr lang="en-US" altLang="ko-KR" sz="2800" dirty="0"/>
              <a:t>.</a:t>
            </a:r>
          </a:p>
          <a:p>
            <a:pPr lvl="0">
              <a:defRPr lang="ko-KR" altLang="en-US"/>
            </a:pPr>
            <a:r>
              <a:rPr lang="ko-KR" altLang="en-US" sz="2800" dirty="0"/>
              <a:t>㉠ </a:t>
            </a:r>
            <a:r>
              <a:rPr lang="en-US" altLang="ko-KR" sz="2800" dirty="0"/>
              <a:t>public</a:t>
            </a:r>
          </a:p>
          <a:p>
            <a:pPr lvl="1">
              <a:defRPr lang="ko-KR" altLang="en-US"/>
            </a:pPr>
            <a:r>
              <a:rPr lang="en-US" altLang="ko-KR" sz="2400" dirty="0"/>
              <a:t>public</a:t>
            </a:r>
            <a:r>
              <a:rPr lang="ko-KR" altLang="en-US" sz="2400" dirty="0"/>
              <a:t>으로</a:t>
            </a:r>
            <a:r>
              <a:rPr lang="en-US" altLang="ko-KR" sz="2400" dirty="0"/>
              <a:t> </a:t>
            </a:r>
            <a:r>
              <a:rPr lang="ko-KR" altLang="en-US" sz="2400" dirty="0"/>
              <a:t>선언된 </a:t>
            </a:r>
            <a:r>
              <a:rPr lang="ko-KR" altLang="en-US" sz="2400" dirty="0" err="1"/>
              <a:t>멤버변수와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메소드는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어느곳에</a:t>
            </a:r>
            <a:r>
              <a:rPr lang="ko-KR" altLang="en-US" sz="2400" dirty="0"/>
              <a:t> 있든지 접근이 가능하며 제한이 없다</a:t>
            </a:r>
            <a:r>
              <a:rPr lang="en-US" altLang="ko-KR" sz="2400" dirty="0"/>
              <a:t>.</a:t>
            </a:r>
          </a:p>
          <a:p>
            <a:pPr lvl="0">
              <a:defRPr lang="ko-KR" altLang="en-US"/>
            </a:pPr>
            <a:r>
              <a:rPr lang="ko-KR" altLang="en-US" sz="2800" dirty="0"/>
              <a:t>㉡ </a:t>
            </a:r>
            <a:r>
              <a:rPr lang="en-US" altLang="ko-KR" sz="2800" dirty="0"/>
              <a:t>protected</a:t>
            </a:r>
          </a:p>
          <a:p>
            <a:pPr lvl="1">
              <a:defRPr lang="ko-KR" altLang="en-US"/>
            </a:pPr>
            <a:r>
              <a:rPr lang="en-US" altLang="ko-KR" sz="2400" dirty="0"/>
              <a:t>protected</a:t>
            </a:r>
            <a:r>
              <a:rPr lang="ko-KR" altLang="en-US" sz="2400" dirty="0"/>
              <a:t>로</a:t>
            </a:r>
            <a:r>
              <a:rPr lang="en-US" altLang="ko-KR" sz="2400" dirty="0"/>
              <a:t> </a:t>
            </a:r>
            <a:r>
              <a:rPr lang="ko-KR" altLang="en-US" sz="2400" dirty="0"/>
              <a:t>선언된 </a:t>
            </a:r>
            <a:r>
              <a:rPr lang="ko-KR" altLang="en-US" sz="2400" dirty="0" err="1"/>
              <a:t>멤버변수와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메소드는</a:t>
            </a:r>
            <a:r>
              <a:rPr lang="ko-KR" altLang="en-US" sz="2400" dirty="0"/>
              <a:t> 같은 패키지내에서는 어디서든지 접근가능하다</a:t>
            </a:r>
            <a:r>
              <a:rPr lang="en-US" altLang="ko-KR" sz="2400" dirty="0"/>
              <a:t>. </a:t>
            </a:r>
            <a:r>
              <a:rPr lang="ko-KR" altLang="en-US" sz="2400" dirty="0"/>
              <a:t>다른 패키지에서는 상속관계가 있어야 접근가능하다 </a:t>
            </a:r>
          </a:p>
          <a:p>
            <a:pPr lvl="0">
              <a:defRPr lang="ko-KR" altLang="en-US"/>
            </a:pPr>
            <a:r>
              <a:rPr lang="ko-KR" altLang="en-US" sz="2800" dirty="0"/>
              <a:t>㉢ </a:t>
            </a:r>
            <a:r>
              <a:rPr lang="en-US" altLang="ko-KR" sz="2800" dirty="0"/>
              <a:t>private</a:t>
            </a:r>
          </a:p>
          <a:p>
            <a:pPr lvl="1">
              <a:defRPr lang="ko-KR" altLang="en-US"/>
            </a:pPr>
            <a:r>
              <a:rPr lang="en-US" altLang="ko-KR" sz="2400" dirty="0"/>
              <a:t>private</a:t>
            </a:r>
            <a:r>
              <a:rPr lang="ko-KR" altLang="en-US" sz="2400" dirty="0"/>
              <a:t>로</a:t>
            </a:r>
            <a:r>
              <a:rPr lang="en-US" altLang="ko-KR" sz="2400" dirty="0"/>
              <a:t> </a:t>
            </a:r>
            <a:r>
              <a:rPr lang="ko-KR" altLang="en-US" sz="2400" dirty="0"/>
              <a:t>선언된 </a:t>
            </a:r>
            <a:r>
              <a:rPr lang="ko-KR" altLang="en-US" sz="2400" dirty="0" err="1"/>
              <a:t>멤버변수와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메소드는</a:t>
            </a:r>
            <a:r>
              <a:rPr lang="ko-KR" altLang="en-US" sz="2400" dirty="0"/>
              <a:t> 같은 클래스 내에서만 접근 가능하다</a:t>
            </a:r>
            <a:r>
              <a:rPr lang="en-US" altLang="ko-KR" sz="2400" dirty="0"/>
              <a:t>.</a:t>
            </a:r>
          </a:p>
          <a:p>
            <a:pPr lvl="1">
              <a:defRPr lang="ko-KR" altLang="en-US"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200"/>
              <a:t>②리턴타입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err="1"/>
              <a:t>메소드가</a:t>
            </a:r>
            <a:r>
              <a:rPr lang="ko-KR" altLang="en-US" dirty="0"/>
              <a:t> </a:t>
            </a:r>
            <a:r>
              <a:rPr lang="ko-KR" altLang="en-US" dirty="0" err="1"/>
              <a:t>리턴값을</a:t>
            </a:r>
            <a:r>
              <a:rPr lang="ko-KR" altLang="en-US" dirty="0"/>
              <a:t> </a:t>
            </a:r>
            <a:r>
              <a:rPr lang="ko-KR" altLang="en-US" dirty="0" err="1"/>
              <a:t>갖는경우</a:t>
            </a:r>
            <a:r>
              <a:rPr lang="ko-KR" altLang="en-US" dirty="0"/>
              <a:t> </a:t>
            </a:r>
            <a:r>
              <a:rPr lang="ko-KR" altLang="en-US" dirty="0" err="1"/>
              <a:t>리턴타입을</a:t>
            </a:r>
            <a:r>
              <a:rPr lang="ko-KR" altLang="en-US" dirty="0"/>
              <a:t> </a:t>
            </a:r>
            <a:r>
              <a:rPr lang="ko-KR" altLang="en-US" dirty="0" err="1"/>
              <a:t>적어주어야하는데</a:t>
            </a:r>
            <a:r>
              <a:rPr lang="ko-KR" altLang="en-US" dirty="0"/>
              <a:t> 이때</a:t>
            </a:r>
            <a:r>
              <a:rPr lang="en-US" altLang="ko-KR" dirty="0"/>
              <a:t>, </a:t>
            </a:r>
            <a:r>
              <a:rPr lang="ko-KR" altLang="en-US" dirty="0" err="1"/>
              <a:t>리턴값과</a:t>
            </a:r>
            <a:r>
              <a:rPr lang="ko-KR" altLang="en-US" dirty="0"/>
              <a:t> </a:t>
            </a:r>
            <a:r>
              <a:rPr lang="ko-KR" altLang="en-US" dirty="0" err="1"/>
              <a:t>리턴타입을</a:t>
            </a:r>
            <a:r>
              <a:rPr lang="ko-KR" altLang="en-US" dirty="0"/>
              <a:t> 같은 타입이어야한다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ko-KR" altLang="en-US" dirty="0" err="1"/>
              <a:t>리턴타입이</a:t>
            </a:r>
            <a:r>
              <a:rPr lang="ko-KR" altLang="en-US" dirty="0"/>
              <a:t> </a:t>
            </a:r>
            <a:r>
              <a:rPr lang="en-US" altLang="ko-KR" dirty="0"/>
              <a:t>void </a:t>
            </a:r>
            <a:r>
              <a:rPr lang="ko-KR" altLang="en-US" dirty="0"/>
              <a:t>인 경우를 제외하고는 </a:t>
            </a:r>
            <a:r>
              <a:rPr lang="ko-KR" altLang="en-US" dirty="0" err="1"/>
              <a:t>리턴값을</a:t>
            </a:r>
            <a:r>
              <a:rPr lang="ko-KR" altLang="en-US" dirty="0"/>
              <a:t> 갖게 된다</a:t>
            </a:r>
            <a:r>
              <a:rPr lang="en-US" altLang="ko-KR" dirty="0"/>
              <a:t>. </a:t>
            </a:r>
            <a:r>
              <a:rPr lang="ko-KR" altLang="en-US" dirty="0"/>
              <a:t>반드시 </a:t>
            </a:r>
            <a:r>
              <a:rPr lang="en-US" altLang="ko-KR" dirty="0"/>
              <a:t>return; </a:t>
            </a:r>
            <a:r>
              <a:rPr lang="ko-KR" altLang="en-US" dirty="0"/>
              <a:t>문을 써 주어야 한다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ko-KR" altLang="en-US" dirty="0" err="1"/>
              <a:t>리턴타입이</a:t>
            </a:r>
            <a:r>
              <a:rPr lang="ko-KR" altLang="en-US" dirty="0"/>
              <a:t> </a:t>
            </a:r>
            <a:r>
              <a:rPr lang="en-US" altLang="ko-KR" dirty="0"/>
              <a:t>void </a:t>
            </a:r>
            <a:r>
              <a:rPr lang="ko-KR" altLang="en-US" dirty="0"/>
              <a:t>인 경우는 </a:t>
            </a:r>
            <a:r>
              <a:rPr lang="ko-KR" altLang="en-US" dirty="0" err="1"/>
              <a:t>리턴값이</a:t>
            </a:r>
            <a:r>
              <a:rPr lang="ko-KR" altLang="en-US" dirty="0"/>
              <a:t> 없으므로 </a:t>
            </a:r>
            <a:r>
              <a:rPr lang="ko-KR" altLang="en-US" dirty="0" err="1"/>
              <a:t>메소드</a:t>
            </a:r>
            <a:r>
              <a:rPr lang="en-US" altLang="ko-KR" dirty="0"/>
              <a:t> </a:t>
            </a:r>
            <a:r>
              <a:rPr lang="ko-KR" altLang="en-US" dirty="0"/>
              <a:t>끝부분에</a:t>
            </a:r>
            <a:r>
              <a:rPr lang="en-US" altLang="ko-KR" dirty="0"/>
              <a:t> return; </a:t>
            </a:r>
            <a:r>
              <a:rPr lang="ko-KR" altLang="en-US" dirty="0"/>
              <a:t>문을 써주면 안된다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ko-KR" altLang="en-US" dirty="0"/>
              <a:t>리턴 타입에는 기본 데이터 타입</a:t>
            </a:r>
            <a:r>
              <a:rPr lang="en-US" altLang="ko-KR" dirty="0"/>
              <a:t>, </a:t>
            </a:r>
            <a:r>
              <a:rPr lang="ko-KR" altLang="en-US" dirty="0"/>
              <a:t>레퍼런스 타입이 오게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③</a:t>
            </a:r>
            <a:r>
              <a:rPr lang="ko-KR" altLang="en-US" dirty="0" err="1"/>
              <a:t>메소드명</a:t>
            </a:r>
            <a:endParaRPr lang="ko-KR" altLang="en-US" dirty="0"/>
          </a:p>
          <a:p>
            <a:pPr lvl="0">
              <a:defRPr lang="ko-KR" altLang="en-US"/>
            </a:pPr>
            <a:r>
              <a:rPr lang="ko-KR" altLang="en-US" dirty="0"/>
              <a:t>변수처럼 </a:t>
            </a:r>
            <a:r>
              <a:rPr lang="ko-KR" altLang="en-US" dirty="0" err="1"/>
              <a:t>식별자</a:t>
            </a:r>
            <a:r>
              <a:rPr lang="en-US" altLang="ko-KR" dirty="0"/>
              <a:t>(identifier) </a:t>
            </a:r>
            <a:r>
              <a:rPr lang="ko-KR" altLang="en-US" dirty="0"/>
              <a:t>만드는</a:t>
            </a:r>
            <a:r>
              <a:rPr lang="en-US" altLang="ko-KR" dirty="0"/>
              <a:t> </a:t>
            </a:r>
            <a:r>
              <a:rPr lang="ko-KR" altLang="en-US" dirty="0"/>
              <a:t>규칙에 의거해서 이름을 사용자 정의로 만들면 된다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ko-KR" altLang="en-US" dirty="0"/>
              <a:t>④매개변수리스트</a:t>
            </a:r>
          </a:p>
          <a:p>
            <a:pPr lvl="0">
              <a:defRPr lang="ko-KR" altLang="en-US"/>
            </a:pPr>
            <a:r>
              <a:rPr lang="ko-KR" altLang="en-US" dirty="0" err="1"/>
              <a:t>메소드명</a:t>
            </a:r>
            <a:r>
              <a:rPr lang="ko-KR" altLang="en-US" dirty="0"/>
              <a:t> 다음에 나오는 </a:t>
            </a:r>
            <a:r>
              <a:rPr lang="ko-KR" altLang="en-US" dirty="0" err="1"/>
              <a:t>괄호안에서</a:t>
            </a:r>
            <a:r>
              <a:rPr lang="ko-KR" altLang="en-US" dirty="0"/>
              <a:t> 선언되는 변수들을 매개변수하고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2)</a:t>
            </a:r>
            <a:r>
              <a:rPr lang="ko-KR" altLang="en-US"/>
              <a:t>메소드 호출</a:t>
            </a:r>
            <a:r>
              <a:rPr lang="en-US" altLang="ko-KR"/>
              <a:t>(call)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메소드를</a:t>
            </a:r>
            <a:r>
              <a:rPr lang="en-US" altLang="ko-KR"/>
              <a:t> </a:t>
            </a:r>
            <a:r>
              <a:rPr lang="ko-KR" altLang="en-US"/>
              <a:t>사용하려면 반드시 호출해야한다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r>
              <a:rPr lang="ko-KR" altLang="en-US"/>
              <a:t>메소드 호출은 메소드 이름을 프로그램내부에 기술함으로서</a:t>
            </a:r>
            <a:r>
              <a:rPr lang="en-US" altLang="ko-KR"/>
              <a:t> </a:t>
            </a:r>
            <a:r>
              <a:rPr lang="ko-KR" altLang="en-US"/>
              <a:t>가능해진다</a:t>
            </a:r>
            <a:r>
              <a:rPr lang="en-US" altLang="ko-KR"/>
              <a:t>. </a:t>
            </a:r>
            <a:r>
              <a:rPr lang="ko-KR" altLang="en-US"/>
              <a:t>이름을 그냥 써주기만하면된다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r>
              <a:rPr lang="ko-KR" altLang="en-US"/>
              <a:t>단 매개변수의 개수와 타입을 고려해서 코딩해야하며</a:t>
            </a:r>
            <a:r>
              <a:rPr lang="en-US" altLang="ko-KR"/>
              <a:t>, </a:t>
            </a:r>
            <a:r>
              <a:rPr lang="ko-KR" altLang="en-US"/>
              <a:t>리턴값이 있는 경우는 메소드의 데이타타입</a:t>
            </a:r>
            <a:r>
              <a:rPr lang="en-US" altLang="ko-KR"/>
              <a:t>(</a:t>
            </a:r>
            <a:r>
              <a:rPr lang="ko-KR" altLang="en-US"/>
              <a:t>리턴타입</a:t>
            </a:r>
            <a:r>
              <a:rPr lang="en-US" altLang="ko-KR"/>
              <a:t>)</a:t>
            </a:r>
            <a:r>
              <a:rPr lang="ko-KR" altLang="en-US"/>
              <a:t>과 리턴값의 데이타타입은 같아야한다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미래">
  <a:themeElements>
    <a:clrScheme name="미래">
      <a:dk1>
        <a:srgbClr val="777777"/>
      </a:dk1>
      <a:lt1>
        <a:srgbClr val="FFFFFF"/>
      </a:lt1>
      <a:dk2>
        <a:srgbClr val="AF0948"/>
      </a:dk2>
      <a:lt2>
        <a:srgbClr val="C9C9C9"/>
      </a:lt2>
      <a:accent1>
        <a:srgbClr val="3B3B3B"/>
      </a:accent1>
      <a:accent2>
        <a:srgbClr val="00B0F0"/>
      </a:accent2>
      <a:accent3>
        <a:srgbClr val="FBC0D7"/>
      </a:accent3>
      <a:accent4>
        <a:srgbClr val="6E426E"/>
      </a:accent4>
      <a:accent5>
        <a:srgbClr val="42D0D0"/>
      </a:accent5>
      <a:accent6>
        <a:srgbClr val="800000"/>
      </a:accent6>
      <a:hlink>
        <a:srgbClr val="FFCC00"/>
      </a:hlink>
      <a:folHlink>
        <a:srgbClr val="FF3300"/>
      </a:folHlink>
    </a:clrScheme>
    <a:fontScheme name="미래">
      <a:majorFont>
        <a:latin typeface="Tahoma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미래">
      <a:fillStyleLst>
        <a:solidFill>
          <a:schemeClr val="phClr">
            <a:shade val="95000"/>
          </a:schemeClr>
        </a:solidFill>
        <a:gradFill rotWithShape="1">
          <a:gsLst>
            <a:gs pos="0">
              <a:schemeClr val="phClr">
                <a:tint val="100000"/>
                <a:satMod val="200000"/>
              </a:schemeClr>
            </a:gs>
            <a:gs pos="66000">
              <a:schemeClr val="phClr">
                <a:tint val="5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54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>
              <a:shade val="50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40000">
              <a:schemeClr val="phClr">
                <a:tint val="60000"/>
                <a:shade val="100000"/>
                <a:alpha val="100000"/>
                <a:sat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530</Words>
  <Application>Microsoft Office PowerPoint</Application>
  <PresentationFormat>화면 슬라이드 쇼(4:3)</PresentationFormat>
  <Paragraphs>135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1" baseType="lpstr">
      <vt:lpstr>Adobe Fan Heiti Std B</vt:lpstr>
      <vt:lpstr>HY강B</vt:lpstr>
      <vt:lpstr>HY울릉도B</vt:lpstr>
      <vt:lpstr>HY중고딕</vt:lpstr>
      <vt:lpstr>HY헤드라인M</vt:lpstr>
      <vt:lpstr>굴림</vt:lpstr>
      <vt:lpstr>돋움</vt:lpstr>
      <vt:lpstr>함초롬돋움</vt:lpstr>
      <vt:lpstr>Arial</vt:lpstr>
      <vt:lpstr>Tahoma</vt:lpstr>
      <vt:lpstr>Wingdings</vt:lpstr>
      <vt:lpstr>미래</vt:lpstr>
      <vt:lpstr>Java Programming</vt:lpstr>
      <vt:lpstr>13장. 메소드 선언 및 호출</vt:lpstr>
      <vt:lpstr>목  차</vt:lpstr>
      <vt:lpstr>1. 메소드의 개요</vt:lpstr>
      <vt:lpstr>2. 메소드의 선언과 호출  1) 선언</vt:lpstr>
      <vt:lpstr>①접근지정자</vt:lpstr>
      <vt:lpstr>②리턴타입</vt:lpstr>
      <vt:lpstr>PowerPoint 프레젠테이션</vt:lpstr>
      <vt:lpstr>2)메소드 호출(call)</vt:lpstr>
      <vt:lpstr>PowerPoint 프레젠테이션</vt:lpstr>
      <vt:lpstr>PowerPoint 프레젠테이션</vt:lpstr>
      <vt:lpstr>PowerPoint 프레젠테이션</vt:lpstr>
      <vt:lpstr>PowerPoint 프레젠테이션</vt:lpstr>
      <vt:lpstr>3. 매개변수 전달기법</vt:lpstr>
      <vt:lpstr>PowerPoint 프레젠테이션</vt:lpstr>
      <vt:lpstr>PowerPoint 프레젠테이션</vt:lpstr>
      <vt:lpstr>PowerPoint 프레젠테이션</vt:lpstr>
      <vt:lpstr>정 리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hye</dc:creator>
  <cp:lastModifiedBy>lee hg</cp:lastModifiedBy>
  <cp:revision>386</cp:revision>
  <dcterms:created xsi:type="dcterms:W3CDTF">2013-12-31T15:36:04Z</dcterms:created>
  <dcterms:modified xsi:type="dcterms:W3CDTF">2018-05-03T02:30:45Z</dcterms:modified>
  <cp:version>0906.0100.01</cp:version>
</cp:coreProperties>
</file>