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0"/>
    <p:restoredTop sz="94815"/>
  </p:normalViewPr>
  <p:slideViewPr>
    <p:cSldViewPr>
      <p:cViewPr varScale="1">
        <p:scale>
          <a:sx n="83" d="100"/>
          <a:sy n="83" d="100"/>
        </p:scale>
        <p:origin x="902" y="67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부제목 6758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배열을 사용하기 위해서는 즉</a:t>
            </a:r>
            <a:r>
              <a:rPr lang="en-US" altLang="ko-KR"/>
              <a:t>, </a:t>
            </a:r>
            <a:r>
              <a:rPr lang="ko-KR" altLang="en-US"/>
              <a:t>값을 넣기 위해서는 키워드 </a:t>
            </a:r>
            <a:r>
              <a:rPr lang="en-US" altLang="ko-KR"/>
              <a:t>new</a:t>
            </a:r>
            <a:r>
              <a:rPr lang="ko-KR" altLang="en-US"/>
              <a:t>를 사용해야 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en-US" altLang="ko-KR">
                <a:solidFill>
                  <a:srgbClr val="FF00FF"/>
                </a:solidFill>
              </a:rPr>
              <a:t>A = new int[5];</a:t>
            </a:r>
          </a:p>
          <a:p>
            <a:pPr lvl="0">
              <a:defRPr lang="ko-KR" altLang="en-US"/>
            </a:pPr>
            <a:r>
              <a:rPr lang="ko-KR" altLang="en-US"/>
              <a:t>배열의 메모리 할당이 완료되면 각 데이터의 기본값으로 초기화된다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예를 들면</a:t>
            </a:r>
            <a:r>
              <a:rPr lang="en-US" altLang="ko-KR"/>
              <a:t>, </a:t>
            </a:r>
            <a:r>
              <a:rPr lang="ko-KR" altLang="en-US"/>
              <a:t>숫자는 </a:t>
            </a:r>
            <a:r>
              <a:rPr lang="en-US" altLang="ko-KR"/>
              <a:t>0</a:t>
            </a:r>
            <a:r>
              <a:rPr lang="ko-KR" altLang="en-US"/>
              <a:t>으로</a:t>
            </a:r>
            <a:r>
              <a:rPr lang="en-US" altLang="ko-KR"/>
              <a:t>, boolean</a:t>
            </a:r>
            <a:r>
              <a:rPr lang="ko-KR" altLang="en-US"/>
              <a:t>타입은 </a:t>
            </a:r>
            <a:r>
              <a:rPr lang="en-US" altLang="ko-KR"/>
              <a:t>false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레퍼런스 데이타타입은 </a:t>
            </a:r>
            <a:r>
              <a:rPr lang="en-US" altLang="ko-KR"/>
              <a:t>null</a:t>
            </a:r>
            <a:r>
              <a:rPr lang="ko-KR" altLang="en-US"/>
              <a:t>로 각각 최기화된다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6" y="1643050"/>
            <a:ext cx="5786478" cy="20002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400">
                <a:latin typeface="HY강B"/>
                <a:ea typeface="HY강B"/>
              </a:rPr>
              <a:t>//int</a:t>
            </a:r>
            <a:r>
              <a:rPr lang="ko-KR" altLang="en-US" sz="2400">
                <a:latin typeface="HY강B"/>
                <a:ea typeface="HY강B"/>
              </a:rPr>
              <a:t>타입의 배열 </a:t>
            </a:r>
            <a:r>
              <a:rPr lang="en-US" altLang="ko-KR" sz="2400">
                <a:latin typeface="HY강B"/>
                <a:ea typeface="HY강B"/>
              </a:rPr>
              <a:t>A</a:t>
            </a:r>
            <a:r>
              <a:rPr lang="ko-KR" altLang="en-US" sz="2400">
                <a:latin typeface="HY강B"/>
                <a:ea typeface="HY강B"/>
              </a:rPr>
              <a:t>를 선언</a:t>
            </a:r>
          </a:p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400" b="0" i="0" u="none" strike="noStrike" cap="none" normalizeH="0">
                <a:solidFill>
                  <a:srgbClr val="FF00FF"/>
                </a:solidFill>
                <a:effectLst/>
                <a:latin typeface="HY강B"/>
                <a:ea typeface="HY강B"/>
              </a:rPr>
              <a:t> int A[ ]; </a:t>
            </a:r>
          </a:p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lang="en-US" altLang="ko-KR" sz="2400">
                <a:solidFill>
                  <a:srgbClr val="FF00FF"/>
                </a:solidFill>
                <a:latin typeface="HY강B"/>
                <a:ea typeface="HY강B"/>
              </a:rPr>
              <a:t> A = new int[5]; </a:t>
            </a:r>
            <a:endParaRPr kumimoji="0" lang="ko-KR" altLang="en-US" sz="24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5786" y="4357694"/>
            <a:ext cx="7072362" cy="20002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400">
                <a:latin typeface="HY강B"/>
                <a:ea typeface="HY강B"/>
              </a:rPr>
              <a:t>//int</a:t>
            </a:r>
            <a:r>
              <a:rPr lang="ko-KR" altLang="en-US" sz="2400">
                <a:latin typeface="HY강B"/>
                <a:ea typeface="HY강B"/>
              </a:rPr>
              <a:t>타입의 배열 </a:t>
            </a:r>
            <a:r>
              <a:rPr lang="en-US" altLang="ko-KR" sz="2400">
                <a:latin typeface="HY강B"/>
                <a:ea typeface="HY강B"/>
              </a:rPr>
              <a:t>A</a:t>
            </a:r>
            <a:r>
              <a:rPr lang="ko-KR" altLang="en-US" sz="2400">
                <a:latin typeface="HY강B"/>
                <a:ea typeface="HY강B"/>
              </a:rPr>
              <a:t>를 선언과</a:t>
            </a:r>
            <a:r>
              <a:rPr lang="en-US" altLang="ko-KR" sz="2400">
                <a:latin typeface="HY강B"/>
                <a:ea typeface="HY강B"/>
              </a:rPr>
              <a:t> </a:t>
            </a:r>
            <a:r>
              <a:rPr lang="ko-KR" altLang="en-US" sz="2400">
                <a:latin typeface="HY강B"/>
                <a:ea typeface="HY강B"/>
              </a:rPr>
              <a:t>동시에 메모리 할당</a:t>
            </a:r>
          </a:p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400" b="0" i="0" u="none" strike="noStrike" cap="none" normalizeH="0">
                <a:solidFill>
                  <a:srgbClr val="FF00FF"/>
                </a:solidFill>
                <a:effectLst/>
                <a:latin typeface="HY강B"/>
                <a:ea typeface="HY강B"/>
              </a:rPr>
              <a:t>int A[ ]</a:t>
            </a:r>
            <a:r>
              <a:rPr lang="en-US" altLang="ko-KR" sz="2400">
                <a:solidFill>
                  <a:srgbClr val="FF00FF"/>
                </a:solidFill>
                <a:latin typeface="HY강B"/>
                <a:ea typeface="HY강B"/>
              </a:rPr>
              <a:t> = new int[5]; </a:t>
            </a:r>
            <a:endParaRPr kumimoji="0" lang="ko-KR" altLang="en-US" sz="24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6116" y="3714752"/>
            <a:ext cx="902811" cy="51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rgbClr val="FF0000"/>
                </a:solidFill>
                <a:latin typeface="HY강B"/>
                <a:ea typeface="HY강B"/>
              </a:rPr>
              <a:t>또는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86116" y="642918"/>
            <a:ext cx="2286016" cy="64294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rgbClr val="0000FF"/>
                </a:solidFill>
                <a:effectLst/>
                <a:latin typeface="HY강B"/>
                <a:ea typeface="HY강B"/>
              </a:rPr>
              <a:t>배열의 메모리할당</a:t>
            </a:r>
            <a:endParaRPr kumimoji="0" lang="ko-KR" altLang="en-US" sz="1800" b="0" i="0" u="none" strike="noStrike" cap="none" normalizeH="0">
              <a:solidFill>
                <a:srgbClr val="0000FF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b="1"/>
              <a:t>package pk12;</a:t>
            </a:r>
          </a:p>
          <a:p>
            <a:pPr lvl="0">
              <a:defRPr lang="ko-KR" altLang="en-US"/>
            </a:pPr>
            <a:endParaRPr lang="en-US" altLang="ko-KR" b="1"/>
          </a:p>
          <a:p>
            <a:pPr lvl="0">
              <a:defRPr lang="ko-KR" altLang="en-US"/>
            </a:pPr>
            <a:r>
              <a:rPr lang="en-US" altLang="ko-KR" b="1"/>
              <a:t>public class ArrayLength {</a:t>
            </a:r>
          </a:p>
          <a:p>
            <a:pPr lvl="0">
              <a:defRPr lang="ko-KR" altLang="en-US"/>
            </a:pPr>
            <a:endParaRPr lang="en-US" altLang="ko-KR" b="1"/>
          </a:p>
          <a:p>
            <a:pPr lvl="0">
              <a:defRPr lang="ko-KR" altLang="en-US"/>
            </a:pPr>
            <a:r>
              <a:rPr lang="en-US" altLang="ko-KR" b="1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 b="1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b="1"/>
              <a:t>		int arr[]={10,20,30,40,50};</a:t>
            </a:r>
          </a:p>
          <a:p>
            <a:pPr lvl="0">
              <a:defRPr lang="ko-KR" altLang="en-US"/>
            </a:pPr>
            <a:r>
              <a:rPr lang="en-US" altLang="ko-KR" b="1"/>
              <a:t>		</a:t>
            </a:r>
          </a:p>
          <a:p>
            <a:pPr lvl="0">
              <a:defRPr lang="ko-KR" altLang="en-US"/>
            </a:pPr>
            <a:r>
              <a:rPr lang="en-US" altLang="ko-KR" b="1"/>
              <a:t>	</a:t>
            </a:r>
            <a:r>
              <a:rPr lang="ko-KR" altLang="en-US" b="1"/>
              <a:t>	</a:t>
            </a:r>
            <a:r>
              <a:rPr lang="en-US" altLang="ko-KR" b="1"/>
              <a:t>int length = arr.length;</a:t>
            </a:r>
          </a:p>
          <a:p>
            <a:pPr lvl="0">
              <a:defRPr lang="ko-KR" altLang="en-US"/>
            </a:pPr>
            <a:r>
              <a:rPr lang="en-US" altLang="ko-KR" b="1"/>
              <a:t>		System.out.println("</a:t>
            </a:r>
            <a:r>
              <a:rPr lang="ko-KR" altLang="en-US" b="1"/>
              <a:t>배열의 길이</a:t>
            </a:r>
            <a:r>
              <a:rPr lang="en-US" altLang="ko-KR" b="1"/>
              <a:t>: " + length );</a:t>
            </a:r>
          </a:p>
          <a:p>
            <a:pPr lvl="0">
              <a:defRPr lang="ko-KR" altLang="en-US"/>
            </a:pPr>
            <a:r>
              <a:rPr lang="en-US" altLang="ko-KR" b="1"/>
              <a:t>		</a:t>
            </a:r>
          </a:p>
          <a:p>
            <a:pPr lvl="0">
              <a:defRPr lang="ko-KR" altLang="en-US"/>
            </a:pPr>
            <a:r>
              <a:rPr lang="en-US" altLang="ko-KR" b="1"/>
              <a:t>	}</a:t>
            </a:r>
          </a:p>
          <a:p>
            <a:pPr lvl="0">
              <a:defRPr lang="ko-KR" altLang="en-US"/>
            </a:pPr>
            <a:r>
              <a:rPr lang="en-US" altLang="ko-KR" b="1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12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b="1"/>
              <a:t>package pk12;</a:t>
            </a:r>
          </a:p>
          <a:p>
            <a:pPr lvl="0">
              <a:defRPr lang="ko-KR" altLang="en-US"/>
            </a:pPr>
            <a:endParaRPr lang="en-US" altLang="ko-KR" b="1"/>
          </a:p>
          <a:p>
            <a:pPr lvl="0">
              <a:defRPr lang="ko-KR" altLang="en-US"/>
            </a:pPr>
            <a:r>
              <a:rPr lang="en-US" altLang="ko-KR" b="1"/>
              <a:t>public class ArrayTest1 {</a:t>
            </a:r>
          </a:p>
          <a:p>
            <a:pPr lvl="0">
              <a:defRPr lang="ko-KR" altLang="en-US"/>
            </a:pPr>
            <a:endParaRPr lang="en-US" altLang="ko-KR" b="1"/>
          </a:p>
          <a:p>
            <a:pPr lvl="0">
              <a:defRPr lang="ko-KR" altLang="en-US"/>
            </a:pPr>
            <a:r>
              <a:rPr lang="en-US" altLang="ko-KR" b="1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 b="1"/>
              <a:t>		int arr[]={10,20,30,40,50};</a:t>
            </a:r>
          </a:p>
          <a:p>
            <a:pPr lvl="0">
              <a:defRPr lang="ko-KR" altLang="en-US"/>
            </a:pPr>
            <a:r>
              <a:rPr lang="en-US" altLang="ko-KR" b="1"/>
              <a:t>		int i;</a:t>
            </a:r>
          </a:p>
          <a:p>
            <a:pPr lvl="0">
              <a:defRPr lang="ko-KR" altLang="en-US"/>
            </a:pPr>
            <a:r>
              <a:rPr lang="en-US" altLang="ko-KR" b="1"/>
              <a:t>		System.out.println("</a:t>
            </a:r>
            <a:r>
              <a:rPr lang="ko-KR" altLang="en-US" b="1"/>
              <a:t>배열 원소의 값출력</a:t>
            </a:r>
            <a:r>
              <a:rPr lang="en-US" altLang="ko-KR" b="1"/>
              <a:t>");</a:t>
            </a:r>
          </a:p>
          <a:p>
            <a:pPr lvl="0">
              <a:defRPr lang="ko-KR" altLang="en-US"/>
            </a:pPr>
            <a:r>
              <a:rPr lang="en-US" altLang="ko-KR" b="1"/>
              <a:t>		for(i=0; i&lt;arr.length; i++)</a:t>
            </a:r>
            <a:r>
              <a:rPr lang="ko-KR" altLang="en-US" b="1"/>
              <a:t>{</a:t>
            </a:r>
          </a:p>
          <a:p>
            <a:pPr lvl="0">
              <a:defRPr lang="ko-KR" altLang="en-US"/>
            </a:pPr>
            <a:r>
              <a:rPr lang="en-US" altLang="ko-KR" b="1"/>
              <a:t>			System.out.println(</a:t>
            </a:r>
          </a:p>
          <a:p>
            <a:pPr lvl="0">
              <a:defRPr lang="ko-KR" altLang="en-US"/>
            </a:pPr>
            <a:r>
              <a:rPr lang="en-US" altLang="ko-KR" b="1"/>
              <a:t>				"arr["</a:t>
            </a:r>
          </a:p>
          <a:p>
            <a:pPr lvl="0">
              <a:defRPr lang="ko-KR" altLang="en-US"/>
            </a:pPr>
            <a:r>
              <a:rPr lang="en-US" altLang="ko-KR" b="1"/>
              <a:t>				+ i +</a:t>
            </a:r>
          </a:p>
          <a:p>
            <a:pPr lvl="0">
              <a:defRPr lang="ko-KR" altLang="en-US"/>
            </a:pPr>
            <a:r>
              <a:rPr lang="en-US" altLang="ko-KR" b="1"/>
              <a:t>			 	"] = " </a:t>
            </a:r>
          </a:p>
          <a:p>
            <a:pPr lvl="0">
              <a:defRPr lang="ko-KR" altLang="en-US"/>
            </a:pPr>
            <a:r>
              <a:rPr lang="en-US" altLang="ko-KR" b="1"/>
              <a:t>				+ arr[i]</a:t>
            </a:r>
          </a:p>
          <a:p>
            <a:pPr lvl="0">
              <a:defRPr lang="ko-KR" altLang="en-US"/>
            </a:pPr>
            <a:r>
              <a:rPr lang="en-US" altLang="ko-KR" b="1"/>
              <a:t>			);</a:t>
            </a:r>
          </a:p>
          <a:p>
            <a:pPr lvl="0">
              <a:defRPr lang="ko-KR" altLang="en-US"/>
            </a:pPr>
            <a:r>
              <a:rPr lang="ko-KR" altLang="en-US" b="1"/>
              <a:t>		}</a:t>
            </a:r>
          </a:p>
          <a:p>
            <a:pPr lvl="0">
              <a:defRPr lang="ko-KR" altLang="en-US"/>
            </a:pPr>
            <a:r>
              <a:rPr lang="en-US" altLang="ko-KR" b="1"/>
              <a:t>	}</a:t>
            </a:r>
          </a:p>
          <a:p>
            <a:pPr lvl="0">
              <a:defRPr lang="ko-KR" altLang="en-US"/>
            </a:pPr>
            <a:r>
              <a:rPr lang="en-US" altLang="ko-KR" b="1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12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86116" y="642918"/>
            <a:ext cx="2286016" cy="64294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87187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rgbClr val="0000FF"/>
                </a:solidFill>
                <a:effectLst/>
                <a:latin typeface="HY강B"/>
                <a:ea typeface="HY강B"/>
              </a:rPr>
              <a:t>배열의 주소는 0부터 시작한다.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500042"/>
            <a:ext cx="6038850" cy="62293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8596" y="4714884"/>
            <a:ext cx="1214446" cy="142876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 b="1"/>
              <a:t>package pk12;</a:t>
            </a:r>
          </a:p>
          <a:p>
            <a:pPr lvl="0">
              <a:defRPr lang="ko-KR" altLang="en-US"/>
            </a:pPr>
            <a:r>
              <a:rPr lang="en-US" altLang="ko-KR" sz="1600" b="1"/>
              <a:t>import javax.swing.JOptionPane;</a:t>
            </a:r>
          </a:p>
          <a:p>
            <a:pPr lvl="0">
              <a:defRPr lang="ko-KR" altLang="en-US"/>
            </a:pP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public class ArrayTest2 {</a:t>
            </a:r>
          </a:p>
          <a:p>
            <a:pPr lvl="0">
              <a:defRPr lang="ko-KR" altLang="en-US"/>
            </a:pP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 sz="1600" b="1"/>
              <a:t>		// TODO Auto-generated method stub</a:t>
            </a:r>
          </a:p>
          <a:p>
            <a:pPr lvl="0">
              <a:defRPr lang="ko-KR" altLang="en-US"/>
            </a:pP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	String str[]={"ab111","cd222","ef333","gh444","ij555"};</a:t>
            </a:r>
          </a:p>
          <a:p>
            <a:pPr lvl="0">
              <a:defRPr lang="ko-KR" altLang="en-US"/>
            </a:pPr>
            <a:r>
              <a:rPr lang="en-US" altLang="ko-KR" sz="1600" b="1"/>
              <a:t>		String res="";</a:t>
            </a:r>
          </a:p>
          <a:p>
            <a:pPr lvl="0">
              <a:defRPr lang="ko-KR" altLang="en-US"/>
            </a:pPr>
            <a:r>
              <a:rPr lang="en-US" altLang="ko-KR" sz="1600" b="1"/>
              <a:t>		int i;</a:t>
            </a:r>
          </a:p>
          <a:p>
            <a:pPr lvl="0">
              <a:defRPr lang="ko-KR" altLang="en-US"/>
            </a:pPr>
            <a:r>
              <a:rPr lang="en-US" altLang="ko-KR" sz="1600" b="1"/>
              <a:t>		for(i=0; i&lt;str.length; i++)</a:t>
            </a:r>
          </a:p>
          <a:p>
            <a:pPr lvl="0">
              <a:defRPr lang="ko-KR" altLang="en-US"/>
            </a:pPr>
            <a:r>
              <a:rPr lang="en-US" altLang="ko-KR" sz="1600" b="1"/>
              <a:t>			res=res+str[i]+"\n";</a:t>
            </a:r>
          </a:p>
          <a:p>
            <a:pPr lvl="0">
              <a:defRPr lang="ko-KR" altLang="en-US"/>
            </a:pPr>
            <a:r>
              <a:rPr lang="en-US" altLang="ko-KR" sz="1600" b="1"/>
              <a:t>		System.out.println(res);</a:t>
            </a:r>
          </a:p>
          <a:p>
            <a:pPr lvl="0">
              <a:defRPr lang="ko-KR" altLang="en-US"/>
            </a:pPr>
            <a:r>
              <a:rPr lang="en-US" altLang="ko-KR" sz="1600" b="1"/>
              <a:t>		</a:t>
            </a:r>
          </a:p>
          <a:p>
            <a:pPr lvl="0">
              <a:defRPr lang="ko-KR" altLang="en-US"/>
            </a:pPr>
            <a:r>
              <a:rPr lang="en-US" altLang="ko-KR" sz="1600" b="1"/>
              <a:t>		JOptionPane.showMessageDialog(null,"</a:t>
            </a:r>
            <a:r>
              <a:rPr lang="ko-KR" altLang="en-US" sz="1600" b="1"/>
              <a:t>배열원소의 값\</a:t>
            </a:r>
            <a:r>
              <a:rPr lang="en-US" altLang="ko-KR" sz="1600" b="1"/>
              <a:t>n" +res);</a:t>
            </a:r>
          </a:p>
          <a:p>
            <a:pPr lvl="0">
              <a:defRPr lang="ko-KR" altLang="en-US"/>
            </a:pPr>
            <a:r>
              <a:rPr lang="en-US" altLang="ko-KR" sz="1600" b="1"/>
              <a:t>	}</a:t>
            </a:r>
          </a:p>
          <a:p>
            <a:pPr lvl="0">
              <a:defRPr lang="ko-KR" altLang="en-US"/>
            </a:pPr>
            <a:r>
              <a:rPr lang="en-US" altLang="ko-KR" sz="1600" b="1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12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3306" y="571480"/>
            <a:ext cx="3500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HY강B"/>
                <a:ea typeface="HY강B"/>
              </a:rPr>
              <a:t>입력대화상자를 이용한 예제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[ExJava12]</a:t>
            </a:r>
            <a:r>
              <a:rPr lang="ko-KR" altLang="en-US">
                <a:latin typeface="HY강B"/>
                <a:ea typeface="HY강B"/>
              </a:rPr>
              <a:t>프로젝트 패키지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214414" y="1928802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071670" y="207167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43570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5720" y="571480"/>
            <a:ext cx="5886469" cy="5860537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5720" y="4714884"/>
            <a:ext cx="1214446" cy="1285884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14678" y="4143380"/>
            <a:ext cx="1214446" cy="1285884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3. </a:t>
            </a:r>
            <a:r>
              <a:rPr lang="ko-KR" altLang="en-US"/>
              <a:t>다 차원배열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377191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700"/>
              <a:t>2</a:t>
            </a:r>
            <a:r>
              <a:rPr lang="ko-KR" altLang="en-US" sz="2700"/>
              <a:t>차원 이상의 배열을 다차원 배열이라고 하며</a:t>
            </a:r>
            <a:r>
              <a:rPr lang="en-US" altLang="ko-KR" sz="2700"/>
              <a:t>, 2</a:t>
            </a:r>
            <a:r>
              <a:rPr lang="ko-KR" altLang="en-US" sz="2700"/>
              <a:t>차원 이상의 다차원 배열을 허용하고 있으나 </a:t>
            </a:r>
            <a:r>
              <a:rPr lang="en-US" altLang="ko-KR" sz="2700"/>
              <a:t>3</a:t>
            </a:r>
            <a:r>
              <a:rPr lang="ko-KR" altLang="en-US" sz="2700"/>
              <a:t>차원 이상의 배열은 실제로 프로그램 상에서는 사용되지 않고 있다</a:t>
            </a:r>
            <a:r>
              <a:rPr lang="en-US" altLang="ko-KR" sz="2700"/>
              <a:t>. </a:t>
            </a:r>
          </a:p>
          <a:p>
            <a:pPr lvl="0">
              <a:defRPr lang="ko-KR" altLang="en-US"/>
            </a:pPr>
            <a:r>
              <a:rPr lang="ko-KR" altLang="en-US" sz="2700"/>
              <a:t>그 이유로는 다차원 배열이 메모리상의 </a:t>
            </a:r>
            <a:r>
              <a:rPr lang="en-US" altLang="ko-KR" sz="2700"/>
              <a:t>byte</a:t>
            </a:r>
            <a:r>
              <a:rPr lang="ko-KR" altLang="en-US" sz="2700"/>
              <a:t>를 많이 차지하게 되므로 프로그램상의 처리 시간을 느리게 만드는  원인이 되기 때문이다</a:t>
            </a:r>
            <a:r>
              <a:rPr lang="en-US" altLang="ko-KR" sz="2700"/>
              <a:t>.</a:t>
            </a:r>
          </a:p>
          <a:p>
            <a:pPr lvl="0">
              <a:defRPr lang="ko-KR" altLang="en-US"/>
            </a:pPr>
            <a:r>
              <a:rPr lang="en-US" altLang="ko-KR" sz="2700"/>
              <a:t>2</a:t>
            </a:r>
            <a:r>
              <a:rPr lang="ko-KR" altLang="en-US" sz="2700"/>
              <a:t>차원 배열은 행과 열의 양쪽방향으로 요소가 늘어나는 배열로 첨자도 두개로 표시되는 배열이다</a:t>
            </a:r>
          </a:p>
          <a:p>
            <a:pPr lvl="0">
              <a:defRPr lang="ko-KR" altLang="en-US"/>
            </a:pPr>
            <a:endParaRPr lang="en-US" altLang="ko-KR" sz="2700"/>
          </a:p>
          <a:p>
            <a:pPr lvl="0">
              <a:defRPr lang="ko-KR" altLang="en-US"/>
            </a:pPr>
            <a:endParaRPr lang="ko-KR" altLang="en-US" sz="270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4337" name="_x100847992" descr="EMB000013a04b9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7408" y="5013176"/>
            <a:ext cx="3230563" cy="15446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6" y="1643050"/>
            <a:ext cx="5786478" cy="20002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400">
                <a:latin typeface="HY강B"/>
                <a:ea typeface="HY강B"/>
              </a:rPr>
              <a:t>//int</a:t>
            </a:r>
            <a:r>
              <a:rPr lang="ko-KR" altLang="en-US" sz="2400">
                <a:latin typeface="HY강B"/>
                <a:ea typeface="HY강B"/>
              </a:rPr>
              <a:t>타입의 배열 </a:t>
            </a:r>
            <a:r>
              <a:rPr lang="en-US" altLang="ko-KR" sz="2400">
                <a:latin typeface="HY강B"/>
                <a:ea typeface="HY강B"/>
              </a:rPr>
              <a:t>A</a:t>
            </a:r>
            <a:r>
              <a:rPr lang="ko-KR" altLang="en-US" sz="2400">
                <a:latin typeface="HY강B"/>
                <a:ea typeface="HY강B"/>
              </a:rPr>
              <a:t>를 선언</a:t>
            </a:r>
          </a:p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400" b="0" i="0" u="none" strike="noStrike" cap="none" normalizeH="0">
                <a:solidFill>
                  <a:srgbClr val="FF00FF"/>
                </a:solidFill>
                <a:effectLst/>
                <a:latin typeface="HY강B"/>
                <a:ea typeface="HY강B"/>
              </a:rPr>
              <a:t> int A[ ][ ]; </a:t>
            </a:r>
          </a:p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lang="en-US" altLang="ko-KR" sz="2400">
                <a:solidFill>
                  <a:srgbClr val="FF00FF"/>
                </a:solidFill>
                <a:latin typeface="HY강B"/>
                <a:ea typeface="HY강B"/>
              </a:rPr>
              <a:t> A = new int[2][3]; </a:t>
            </a:r>
            <a:endParaRPr kumimoji="0" lang="ko-KR" altLang="en-US" sz="24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5786" y="4357694"/>
            <a:ext cx="7072362" cy="20002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400">
                <a:latin typeface="HY강B"/>
                <a:ea typeface="HY강B"/>
              </a:rPr>
              <a:t>//int</a:t>
            </a:r>
            <a:r>
              <a:rPr lang="ko-KR" altLang="en-US" sz="2400">
                <a:latin typeface="HY강B"/>
                <a:ea typeface="HY강B"/>
              </a:rPr>
              <a:t>타입의 배열 </a:t>
            </a:r>
            <a:r>
              <a:rPr lang="en-US" altLang="ko-KR" sz="2400">
                <a:latin typeface="HY강B"/>
                <a:ea typeface="HY강B"/>
              </a:rPr>
              <a:t>A</a:t>
            </a:r>
            <a:r>
              <a:rPr lang="ko-KR" altLang="en-US" sz="2400">
                <a:latin typeface="HY강B"/>
                <a:ea typeface="HY강B"/>
              </a:rPr>
              <a:t>를 선언과</a:t>
            </a:r>
            <a:r>
              <a:rPr lang="en-US" altLang="ko-KR" sz="2400">
                <a:latin typeface="HY강B"/>
                <a:ea typeface="HY강B"/>
              </a:rPr>
              <a:t> </a:t>
            </a:r>
            <a:r>
              <a:rPr lang="ko-KR" altLang="en-US" sz="2400">
                <a:latin typeface="HY강B"/>
                <a:ea typeface="HY강B"/>
              </a:rPr>
              <a:t>동시에 메모리 할당</a:t>
            </a:r>
          </a:p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400" b="0" i="0" u="none" strike="noStrike" cap="none" normalizeH="0">
                <a:solidFill>
                  <a:srgbClr val="FF00FF"/>
                </a:solidFill>
                <a:effectLst/>
                <a:latin typeface="HY강B"/>
                <a:ea typeface="HY강B"/>
              </a:rPr>
              <a:t>int A[ ][ ]</a:t>
            </a:r>
            <a:r>
              <a:rPr lang="en-US" altLang="ko-KR" sz="2400">
                <a:solidFill>
                  <a:srgbClr val="FF00FF"/>
                </a:solidFill>
                <a:latin typeface="HY강B"/>
                <a:ea typeface="HY강B"/>
              </a:rPr>
              <a:t> = new int[2][3]; </a:t>
            </a:r>
            <a:endParaRPr kumimoji="0" lang="ko-KR" altLang="en-US" sz="24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6116" y="3714752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rgbClr val="FF0000"/>
                </a:solidFill>
                <a:latin typeface="HY강B"/>
                <a:ea typeface="HY강B"/>
              </a:rPr>
              <a:t>또는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071670" y="642918"/>
            <a:ext cx="3786214" cy="64294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00" b="0" i="0" u="none" strike="noStrike" cap="none" normalizeH="0">
                <a:solidFill>
                  <a:srgbClr val="0000FF"/>
                </a:solidFill>
                <a:effectLst/>
                <a:latin typeface="HY강B"/>
                <a:ea typeface="HY강B"/>
              </a:rPr>
              <a:t>2</a:t>
            </a:r>
            <a:r>
              <a:rPr kumimoji="0" lang="ko-KR" altLang="en-US" sz="1800" b="0" i="0" u="none" strike="noStrike" cap="none" normalizeH="0">
                <a:solidFill>
                  <a:srgbClr val="0000FF"/>
                </a:solidFill>
                <a:effectLst/>
                <a:latin typeface="HY강B"/>
                <a:ea typeface="HY강B"/>
              </a:rPr>
              <a:t>차원 배열의 선언과 메모리할당</a:t>
            </a:r>
            <a:endParaRPr kumimoji="0" lang="ko-KR" altLang="en-US" sz="1800" b="0" i="0" u="none" strike="noStrike" cap="none" normalizeH="0">
              <a:solidFill>
                <a:srgbClr val="0000FF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86808" cy="136207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7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 배열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2000" b="1"/>
              <a:t>package pk12;</a:t>
            </a:r>
          </a:p>
          <a:p>
            <a:pPr lvl="0">
              <a:defRPr lang="ko-KR" altLang="en-US"/>
            </a:pPr>
            <a:endParaRPr lang="en-US" altLang="ko-KR" sz="2000" b="1"/>
          </a:p>
          <a:p>
            <a:pPr lvl="0">
              <a:defRPr lang="ko-KR" altLang="en-US"/>
            </a:pPr>
            <a:r>
              <a:rPr lang="en-US" altLang="ko-KR" sz="2000" b="1"/>
              <a:t>public class ArrayTest3 {</a:t>
            </a:r>
          </a:p>
          <a:p>
            <a:pPr lvl="0">
              <a:defRPr lang="ko-KR" altLang="en-US"/>
            </a:pPr>
            <a:endParaRPr lang="en-US" altLang="ko-KR" sz="2000" b="1"/>
          </a:p>
          <a:p>
            <a:pPr lvl="0">
              <a:defRPr lang="ko-KR" altLang="en-US"/>
            </a:pPr>
            <a:r>
              <a:rPr lang="en-US" altLang="ko-KR" sz="2000" b="1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 sz="2000" b="1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2000" b="1"/>
              <a:t>		int A[][] = {{10,20,30},{40,50,60}};</a:t>
            </a:r>
          </a:p>
          <a:p>
            <a:pPr lvl="0">
              <a:defRPr lang="ko-KR" altLang="en-US"/>
            </a:pPr>
            <a:r>
              <a:rPr lang="en-US" altLang="ko-KR" sz="2000" b="1"/>
              <a:t>		</a:t>
            </a:r>
          </a:p>
          <a:p>
            <a:pPr lvl="0">
              <a:defRPr lang="ko-KR" altLang="en-US"/>
            </a:pPr>
            <a:r>
              <a:rPr lang="en-US" altLang="ko-KR" sz="2000" b="1"/>
              <a:t>		for(int i=0; i &lt; </a:t>
            </a:r>
            <a:r>
              <a:rPr lang="en-US" altLang="ko-KR" sz="2000" b="1">
                <a:solidFill>
                  <a:srgbClr val="0000FF"/>
                </a:solidFill>
              </a:rPr>
              <a:t>A.length</a:t>
            </a:r>
            <a:r>
              <a:rPr lang="en-US" altLang="ko-KR" sz="2000" b="1"/>
              <a:t>; i++){//</a:t>
            </a:r>
            <a:r>
              <a:rPr lang="ko-KR" altLang="en-US" sz="2000" b="1"/>
              <a:t>행의</a:t>
            </a:r>
            <a:r>
              <a:rPr lang="en-US" altLang="ko-KR" sz="2000" b="1"/>
              <a:t> </a:t>
            </a:r>
            <a:r>
              <a:rPr lang="ko-KR" altLang="en-US" sz="2000" b="1"/>
              <a:t>수</a:t>
            </a:r>
          </a:p>
          <a:p>
            <a:pPr lvl="0">
              <a:defRPr lang="ko-KR" altLang="en-US"/>
            </a:pPr>
            <a:r>
              <a:rPr lang="en-US" altLang="ko-KR" sz="2000" b="1"/>
              <a:t>			for(int j=0; j &lt; </a:t>
            </a:r>
            <a:r>
              <a:rPr lang="en-US" altLang="ko-KR" sz="2000" b="1">
                <a:solidFill>
                  <a:srgbClr val="0000FF"/>
                </a:solidFill>
              </a:rPr>
              <a:t>A[1].length</a:t>
            </a:r>
            <a:r>
              <a:rPr lang="en-US" altLang="ko-KR" sz="2000" b="1"/>
              <a:t>; j++){//</a:t>
            </a:r>
            <a:r>
              <a:rPr lang="ko-KR" altLang="en-US" sz="2000" b="1"/>
              <a:t>열의 수</a:t>
            </a:r>
          </a:p>
          <a:p>
            <a:pPr lvl="0">
              <a:defRPr lang="ko-KR" altLang="en-US"/>
            </a:pPr>
            <a:r>
              <a:rPr lang="en-US" altLang="ko-KR" sz="2000" b="1"/>
              <a:t>				System.out.println(A[i][j]);</a:t>
            </a:r>
          </a:p>
          <a:p>
            <a:pPr lvl="0">
              <a:defRPr lang="ko-KR" altLang="en-US"/>
            </a:pPr>
            <a:r>
              <a:rPr lang="en-US" altLang="ko-KR" sz="2000" b="1"/>
              <a:t>			}</a:t>
            </a:r>
          </a:p>
          <a:p>
            <a:pPr lvl="0">
              <a:defRPr lang="ko-KR" altLang="en-US"/>
            </a:pPr>
            <a:r>
              <a:rPr lang="en-US" altLang="ko-KR" sz="2000" b="1"/>
              <a:t>		}</a:t>
            </a:r>
          </a:p>
          <a:p>
            <a:pPr lvl="0">
              <a:defRPr lang="ko-KR" altLang="en-US"/>
            </a:pPr>
            <a:r>
              <a:rPr lang="en-US" altLang="ko-KR" sz="2000" b="1"/>
              <a:t>		</a:t>
            </a:r>
          </a:p>
          <a:p>
            <a:pPr lvl="0">
              <a:defRPr lang="ko-KR" altLang="en-US"/>
            </a:pPr>
            <a:r>
              <a:rPr lang="en-US" altLang="ko-KR" sz="2000" b="1"/>
              <a:t>	}</a:t>
            </a:r>
          </a:p>
          <a:p>
            <a:pPr lvl="0">
              <a:defRPr lang="ko-KR" altLang="en-US"/>
            </a:pPr>
            <a:r>
              <a:rPr lang="en-US" altLang="ko-KR" sz="2000" b="1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12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</a:t>
            </a: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34" y="785794"/>
            <a:ext cx="5448300" cy="54768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71472" y="4857760"/>
            <a:ext cx="1214446" cy="1285884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en-US" altLang="ko-KR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배열 복사하기</a:t>
            </a:r>
          </a:p>
        </p:txBody>
      </p:sp>
      <p:sp>
        <p:nvSpPr>
          <p:cNvPr id="3" name="내용 개체 틀 2"/>
          <p:cNvSpPr>
            <a:spLocks noGrp="1"/>
          </p:cNvSpPr>
          <p:nvPr/>
        </p:nvSpPr>
        <p:spPr>
          <a:xfrm>
            <a:off x="285720" y="1371600"/>
            <a:ext cx="8643998" cy="3771912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marL="271463" lvl="0" indent="-271463" algn="l" defTabSz="885826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›"/>
              <a:defRPr lang="ko-KR" altLang="en-US"/>
            </a:pPr>
            <a:r>
              <a:rPr kumimoji="0" lang="ko-KR" altLang="en-US" sz="2700" b="0" i="0" u="none" strike="noStrike" kern="1200" cap="none" normalizeH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배열이 선언되면 한개의 주소로부터 시작된 연속되어 배열의 길이만큼 저장 공간이 할당 된다.</a:t>
            </a:r>
          </a:p>
          <a:p>
            <a:pPr marL="271463" lvl="0" indent="-271463" algn="l" defTabSz="885826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›"/>
              <a:defRPr lang="ko-KR" altLang="en-US"/>
            </a:pPr>
            <a:r>
              <a:rPr kumimoji="0" lang="ko-KR" altLang="en-US" sz="2700" b="0" i="0" u="none" strike="noStrike" kern="1200" cap="none" normalizeH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배열을 복사한다 : </a:t>
            </a:r>
          </a:p>
          <a:p>
            <a:pPr marL="271463" lvl="0" indent="-271463" algn="l" defTabSz="885826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›"/>
              <a:defRPr lang="ko-KR" altLang="en-US"/>
            </a:pPr>
            <a:r>
              <a:rPr kumimoji="0" lang="en-US" altLang="ko-KR" sz="2700" b="0" i="0" u="none" strike="noStrike" kern="1200" cap="none" normalizeH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int [] array01 = {1,2,3,4,5};</a:t>
            </a:r>
          </a:p>
          <a:p>
            <a:pPr marL="271463" lvl="0" indent="-271463" algn="l" defTabSz="885826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›"/>
              <a:defRPr lang="ko-KR" altLang="en-US"/>
            </a:pPr>
            <a:r>
              <a:rPr kumimoji="0" lang="en-US" altLang="ko-KR" sz="2700" b="0" i="0" u="none" strike="noStrike" kern="1200" cap="none" normalizeH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int [] array02;</a:t>
            </a:r>
          </a:p>
          <a:p>
            <a:pPr marL="271463" lvl="0" indent="-271463" algn="l" defTabSz="885826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›"/>
              <a:defRPr lang="ko-KR" altLang="en-US"/>
            </a:pPr>
            <a:r>
              <a:rPr kumimoji="0" lang="en-US" altLang="ko-KR" sz="2700" b="0" i="0" u="none" strike="noStrike" kern="1200" cap="none" normalizeH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array02 = array01;</a:t>
            </a:r>
          </a:p>
          <a:p>
            <a:pPr marL="271463" lvl="0" indent="-271463" algn="l" defTabSz="885826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›"/>
              <a:defRPr lang="ko-KR" altLang="en-US"/>
            </a:pPr>
            <a:endParaRPr kumimoji="0" lang="ko-KR" altLang="en-US" sz="2700" b="0" i="0" u="none" strike="noStrike" kern="1200" cap="none" normalizeH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1500174"/>
            <a:ext cx="8475146" cy="516918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700" b="1"/>
              <a:t>package pk12;</a:t>
            </a:r>
          </a:p>
          <a:p>
            <a:pPr lvl="0">
              <a:defRPr lang="ko-KR" altLang="en-US"/>
            </a:pPr>
            <a:endParaRPr lang="en-US" altLang="ko-KR" sz="1700" b="1"/>
          </a:p>
          <a:p>
            <a:pPr lvl="0">
              <a:defRPr lang="ko-KR" altLang="en-US"/>
            </a:pPr>
            <a:r>
              <a:rPr lang="en-US" altLang="ko-KR" sz="1700" b="1"/>
              <a:t>public class ArrayCopy {</a:t>
            </a:r>
          </a:p>
          <a:p>
            <a:pPr lvl="0">
              <a:defRPr lang="ko-KR" altLang="en-US"/>
            </a:pPr>
            <a:endParaRPr lang="en-US" altLang="ko-KR" sz="1700" b="1"/>
          </a:p>
          <a:p>
            <a:pPr lvl="0">
              <a:defRPr lang="ko-KR" altLang="en-US"/>
            </a:pPr>
            <a:r>
              <a:rPr lang="en-US" altLang="ko-KR" sz="1700" b="1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 sz="1700" b="1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1700" b="1"/>
              <a:t>		int [] array01 = {1,2,3,4,5};</a:t>
            </a:r>
          </a:p>
          <a:p>
            <a:pPr lvl="0">
              <a:defRPr lang="ko-KR" altLang="en-US"/>
            </a:pPr>
            <a:r>
              <a:rPr lang="en-US" altLang="ko-KR" sz="1700" b="1"/>
              <a:t>		int [] array02;</a:t>
            </a:r>
          </a:p>
          <a:p>
            <a:pPr lvl="0">
              <a:defRPr lang="ko-KR" altLang="en-US"/>
            </a:pPr>
            <a:r>
              <a:rPr lang="en-US" altLang="ko-KR" sz="1700" b="1"/>
              <a:t>		array02 = array01;</a:t>
            </a:r>
          </a:p>
          <a:p>
            <a:pPr lvl="0">
              <a:defRPr lang="ko-KR" altLang="en-US"/>
            </a:pPr>
            <a:r>
              <a:rPr lang="en-US" altLang="ko-KR" sz="1700" b="1"/>
              <a:t>		</a:t>
            </a:r>
          </a:p>
          <a:p>
            <a:pPr lvl="0">
              <a:defRPr lang="ko-KR" altLang="en-US"/>
            </a:pPr>
            <a:r>
              <a:rPr lang="en-US" altLang="ko-KR" sz="1700" b="1"/>
              <a:t>		for(int i=0; i&lt;array01.length ; i++){</a:t>
            </a:r>
          </a:p>
          <a:p>
            <a:pPr lvl="0">
              <a:defRPr lang="ko-KR" altLang="en-US"/>
            </a:pPr>
            <a:r>
              <a:rPr lang="en-US" altLang="ko-KR" sz="1700" b="1"/>
              <a:t>			System.out.format("array01[%d]= %d \t", i, array01[i]);</a:t>
            </a:r>
          </a:p>
          <a:p>
            <a:pPr lvl="0">
              <a:defRPr lang="ko-KR" altLang="en-US"/>
            </a:pPr>
            <a:r>
              <a:rPr lang="en-US" altLang="ko-KR" sz="1700" b="1"/>
              <a:t>		}</a:t>
            </a:r>
          </a:p>
          <a:p>
            <a:pPr lvl="0">
              <a:defRPr lang="ko-KR" altLang="en-US"/>
            </a:pPr>
            <a:r>
              <a:rPr lang="en-US" altLang="ko-KR" sz="1700" b="1"/>
              <a:t>		System.out.println();</a:t>
            </a:r>
          </a:p>
          <a:p>
            <a:pPr lvl="0">
              <a:defRPr lang="ko-KR" altLang="en-US"/>
            </a:pPr>
            <a:r>
              <a:rPr lang="en-US" altLang="ko-KR" sz="1700" b="1"/>
              <a:t>		for(int j=0; j&lt;array02.length; j++){</a:t>
            </a:r>
          </a:p>
          <a:p>
            <a:pPr lvl="0">
              <a:defRPr lang="ko-KR" altLang="en-US"/>
            </a:pPr>
            <a:r>
              <a:rPr lang="en-US" altLang="ko-KR" sz="1700" b="1"/>
              <a:t>			System.out.format("array02[%d]= %d \t", j, array01[j]);</a:t>
            </a:r>
          </a:p>
          <a:p>
            <a:pPr lvl="0">
              <a:defRPr lang="ko-KR" altLang="en-US"/>
            </a:pPr>
            <a:r>
              <a:rPr lang="en-US" altLang="ko-KR" sz="1700" b="1"/>
              <a:t>		}</a:t>
            </a:r>
          </a:p>
          <a:p>
            <a:pPr lvl="0">
              <a:defRPr lang="ko-KR" altLang="en-US"/>
            </a:pPr>
            <a:r>
              <a:rPr lang="en-US" altLang="ko-KR" sz="1700" b="1"/>
              <a:t>	}</a:t>
            </a:r>
          </a:p>
          <a:p>
            <a:pPr lvl="0">
              <a:defRPr lang="ko-KR" altLang="en-US"/>
            </a:pPr>
            <a:r>
              <a:rPr lang="en-US" altLang="ko-KR" sz="1700" b="1"/>
              <a:t>}</a:t>
            </a:r>
          </a:p>
          <a:p>
            <a:pPr lvl="0">
              <a:defRPr lang="ko-KR" altLang="en-US"/>
            </a:pPr>
            <a:endParaRPr lang="en-US" altLang="ko-KR" sz="1700" b="1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12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4302" y="3070518"/>
            <a:ext cx="1800200" cy="394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/>
              <a:t>array01[5]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839416" y="1340768"/>
            <a:ext cx="3096344" cy="864096"/>
            <a:chOff x="839416" y="1340768"/>
            <a:chExt cx="3096344" cy="864096"/>
          </a:xfrm>
        </p:grpSpPr>
        <p:grpSp>
          <p:nvGrpSpPr>
            <p:cNvPr id="7" name="그룹 6"/>
            <p:cNvGrpSpPr/>
            <p:nvPr/>
          </p:nvGrpSpPr>
          <p:grpSpPr>
            <a:xfrm>
              <a:off x="839416" y="1340768"/>
              <a:ext cx="3096344" cy="864096"/>
              <a:chOff x="839416" y="1340768"/>
              <a:chExt cx="3096344" cy="864096"/>
            </a:xfrm>
          </p:grpSpPr>
          <p:sp>
            <p:nvSpPr>
              <p:cNvPr id="2" name="정육면체 1"/>
              <p:cNvSpPr/>
              <p:nvPr/>
            </p:nvSpPr>
            <p:spPr>
              <a:xfrm>
                <a:off x="839416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3" name="정육면체 2"/>
              <p:cNvSpPr/>
              <p:nvPr/>
            </p:nvSpPr>
            <p:spPr>
              <a:xfrm>
                <a:off x="1415480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" name="정육면체 3"/>
              <p:cNvSpPr/>
              <p:nvPr/>
            </p:nvSpPr>
            <p:spPr>
              <a:xfrm>
                <a:off x="1991544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" name="정육면체 4"/>
              <p:cNvSpPr/>
              <p:nvPr/>
            </p:nvSpPr>
            <p:spPr>
              <a:xfrm>
                <a:off x="2567608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" name="정육면체 5"/>
              <p:cNvSpPr/>
              <p:nvPr/>
            </p:nvSpPr>
            <p:spPr>
              <a:xfrm>
                <a:off x="3143672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911424" y="1628820"/>
              <a:ext cx="432048" cy="445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7488" y="1628800"/>
              <a:ext cx="432048" cy="449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3552" y="1628800"/>
              <a:ext cx="432048" cy="449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39616" y="1628800"/>
              <a:ext cx="432048" cy="449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5680" y="1628800"/>
              <a:ext cx="432048" cy="449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5</a:t>
              </a:r>
            </a:p>
          </p:txBody>
        </p:sp>
      </p:grpSp>
      <p:cxnSp>
        <p:nvCxnSpPr>
          <p:cNvPr id="16" name="직선 화살표 연결선 15"/>
          <p:cNvCxnSpPr>
            <a:stCxn id="8" idx="0"/>
            <a:endCxn id="2" idx="3"/>
          </p:cNvCxnSpPr>
          <p:nvPr/>
        </p:nvCxnSpPr>
        <p:spPr>
          <a:xfrm rot="16200000" flipV="1">
            <a:off x="707598" y="2633714"/>
            <a:ext cx="865654" cy="79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75920" y="1484784"/>
            <a:ext cx="3024336" cy="665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800" b="1"/>
              <a:t>Copy </a:t>
            </a:r>
            <a:r>
              <a:rPr lang="ko-KR" altLang="en-US" sz="3800" b="1"/>
              <a:t>전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58466" y="3967316"/>
            <a:ext cx="3096344" cy="864096"/>
            <a:chOff x="839416" y="1340768"/>
            <a:chExt cx="3096344" cy="864096"/>
          </a:xfrm>
        </p:grpSpPr>
        <p:grpSp>
          <p:nvGrpSpPr>
            <p:cNvPr id="20" name="그룹 19"/>
            <p:cNvGrpSpPr/>
            <p:nvPr/>
          </p:nvGrpSpPr>
          <p:grpSpPr>
            <a:xfrm>
              <a:off x="839416" y="1340768"/>
              <a:ext cx="3096344" cy="864096"/>
              <a:chOff x="839416" y="1340768"/>
              <a:chExt cx="3096344" cy="864096"/>
            </a:xfrm>
          </p:grpSpPr>
          <p:sp>
            <p:nvSpPr>
              <p:cNvPr id="21" name="정육면체 20"/>
              <p:cNvSpPr/>
              <p:nvPr/>
            </p:nvSpPr>
            <p:spPr>
              <a:xfrm>
                <a:off x="839416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2" name="정육면체 21"/>
              <p:cNvSpPr/>
              <p:nvPr/>
            </p:nvSpPr>
            <p:spPr>
              <a:xfrm>
                <a:off x="1415480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3" name="정육면체 22"/>
              <p:cNvSpPr/>
              <p:nvPr/>
            </p:nvSpPr>
            <p:spPr>
              <a:xfrm>
                <a:off x="1991544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4" name="정육면체 23"/>
              <p:cNvSpPr/>
              <p:nvPr/>
            </p:nvSpPr>
            <p:spPr>
              <a:xfrm>
                <a:off x="2567608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정육면체 24"/>
              <p:cNvSpPr/>
              <p:nvPr/>
            </p:nvSpPr>
            <p:spPr>
              <a:xfrm>
                <a:off x="3143672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11424" y="1628820"/>
              <a:ext cx="432048" cy="452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488" y="1628800"/>
              <a:ext cx="432048" cy="453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3552" y="1628800"/>
              <a:ext cx="432048" cy="453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39616" y="1628800"/>
              <a:ext cx="432048" cy="453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5680" y="1628800"/>
              <a:ext cx="432048" cy="453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5</a:t>
              </a:r>
            </a:p>
          </p:txBody>
        </p:sp>
      </p:grpSp>
      <p:cxnSp>
        <p:nvCxnSpPr>
          <p:cNvPr id="31" name="직선 화살표 연결선 30"/>
          <p:cNvCxnSpPr>
            <a:stCxn id="18" idx="0"/>
            <a:endCxn id="21" idx="3"/>
          </p:cNvCxnSpPr>
          <p:nvPr/>
        </p:nvCxnSpPr>
        <p:spPr>
          <a:xfrm rot="16200000" flipV="1">
            <a:off x="726648" y="5260262"/>
            <a:ext cx="865654" cy="79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2" idx="0"/>
          </p:cNvCxnSpPr>
          <p:nvPr/>
        </p:nvCxnSpPr>
        <p:spPr>
          <a:xfrm rot="16200000" flipV="1">
            <a:off x="551476" y="5517139"/>
            <a:ext cx="1475978" cy="360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7367" y="6273130"/>
            <a:ext cx="1800201" cy="39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/>
              <a:t>array0</a:t>
            </a:r>
            <a:r>
              <a:rPr lang="ko-KR" altLang="en-US" sz="2000" b="1"/>
              <a:t>2</a:t>
            </a:r>
            <a:r>
              <a:rPr lang="en-US" altLang="ko-KR" sz="2000" b="1"/>
              <a:t>[5]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352" y="5697066"/>
            <a:ext cx="1800200" cy="396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/>
              <a:t>array01[5]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75920" y="4484787"/>
            <a:ext cx="3024336" cy="672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800" b="1"/>
              <a:t>Copy </a:t>
            </a:r>
            <a:r>
              <a:rPr lang="ko-KR" altLang="en-US" sz="3800" b="1"/>
              <a:t>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 algn="l" defTabSz="831328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배열 복사하기 문제점</a:t>
            </a:r>
          </a:p>
        </p:txBody>
      </p:sp>
      <p:sp>
        <p:nvSpPr>
          <p:cNvPr id="3" name="내용 개체 틀 2"/>
          <p:cNvSpPr>
            <a:spLocks noGrp="1"/>
          </p:cNvSpPr>
          <p:nvPr/>
        </p:nvSpPr>
        <p:spPr>
          <a:xfrm>
            <a:off x="285720" y="1371600"/>
            <a:ext cx="8643998" cy="3771912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marL="271463" lvl="0" indent="-271463" algn="l" defTabSz="858145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›"/>
              <a:defRPr lang="ko-KR" altLang="en-US"/>
            </a:pPr>
            <a:r>
              <a:rPr kumimoji="0" lang="ko-KR" altLang="en-US" sz="2700" b="0" i="0" u="none" strike="noStrike" kern="1200" cap="none" normalizeH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방금 전 처럼 배열을 복사 하면 두 배열은 같은 주소를 쳐다보고 있으므로 어떤 한 배열의 값을 수정하면 다른 배열의 값도 똑같이 수정이 된다.</a:t>
            </a:r>
          </a:p>
          <a:p>
            <a:pPr marL="271463" lvl="0" indent="-271463" algn="l" defTabSz="858145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›"/>
              <a:defRPr lang="ko-KR" altLang="en-US"/>
            </a:pPr>
            <a:r>
              <a:rPr kumimoji="0" lang="ko-KR" altLang="en-US" sz="2700" b="0" i="0" u="none" strike="noStrike" kern="1200" cap="none" normalizeH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올바로 말하자면, 한 주소에 들어 있는 값을, 이름만 다른 두개의 배열이 참조 하고 있는 것이기 때문에 같은 값을 출력 하는게 정상이다.</a:t>
            </a:r>
          </a:p>
          <a:p>
            <a:pPr marL="271463" lvl="0" indent="-271463" algn="l" defTabSz="858145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›"/>
              <a:defRPr lang="ko-KR" altLang="en-US"/>
            </a:pPr>
            <a:r>
              <a:rPr kumimoji="0" lang="ko-KR" altLang="en-US" sz="2700" b="0" i="0" u="none" strike="noStrike" kern="1200" cap="none" normalizeH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문제 해결: 두개의 배열을 각각 다른 주소에 만든 뒤, 값만 복사를 한다.</a:t>
            </a:r>
          </a:p>
          <a:p>
            <a:pPr marL="271463" lvl="0" indent="-271463" algn="l" defTabSz="858145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›"/>
              <a:defRPr lang="ko-KR" altLang="en-US"/>
            </a:pPr>
            <a:endParaRPr kumimoji="0" lang="ko-KR" altLang="en-US" sz="2700" b="0" i="0" u="none" strike="noStrike" kern="1200" cap="none" normalizeH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3392" y="4941168"/>
            <a:ext cx="7632848" cy="144016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en-US" altLang="ko-KR" sz="1700" b="1"/>
          </a:p>
          <a:p>
            <a:pPr lvl="0">
              <a:defRPr lang="ko-KR" altLang="en-US"/>
            </a:pPr>
            <a:r>
              <a:rPr lang="en-US" altLang="ko-KR" sz="1700" b="1"/>
              <a:t>for(int i=0; i&lt;array01.length; i++){</a:t>
            </a:r>
          </a:p>
          <a:p>
            <a:pPr lvl="1">
              <a:defRPr lang="ko-KR" altLang="en-US"/>
            </a:pPr>
            <a:r>
              <a:rPr lang="en-US" altLang="ko-KR" sz="1700" b="1"/>
              <a:t>array02[i] = array01[i];</a:t>
            </a:r>
          </a:p>
          <a:p>
            <a:pPr lvl="0">
              <a:defRPr lang="ko-KR" altLang="en-US"/>
            </a:pPr>
            <a:r>
              <a:rPr lang="en-US" altLang="ko-KR" sz="1700" b="1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39416" y="980728"/>
            <a:ext cx="3096344" cy="864096"/>
            <a:chOff x="839416" y="1340768"/>
            <a:chExt cx="3096344" cy="864096"/>
          </a:xfrm>
        </p:grpSpPr>
        <p:grpSp>
          <p:nvGrpSpPr>
            <p:cNvPr id="3" name="그룹 2"/>
            <p:cNvGrpSpPr/>
            <p:nvPr/>
          </p:nvGrpSpPr>
          <p:grpSpPr>
            <a:xfrm>
              <a:off x="839416" y="1340768"/>
              <a:ext cx="3096344" cy="864096"/>
              <a:chOff x="839416" y="1340768"/>
              <a:chExt cx="3096344" cy="864096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839416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" name="정육면체 4"/>
              <p:cNvSpPr/>
              <p:nvPr/>
            </p:nvSpPr>
            <p:spPr>
              <a:xfrm>
                <a:off x="1415480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" name="정육면체 5"/>
              <p:cNvSpPr/>
              <p:nvPr/>
            </p:nvSpPr>
            <p:spPr>
              <a:xfrm>
                <a:off x="1991544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7" name="정육면체 6"/>
              <p:cNvSpPr/>
              <p:nvPr/>
            </p:nvSpPr>
            <p:spPr>
              <a:xfrm>
                <a:off x="2567608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8" name="정육면체 7"/>
              <p:cNvSpPr/>
              <p:nvPr/>
            </p:nvSpPr>
            <p:spPr>
              <a:xfrm>
                <a:off x="3143672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911424" y="1628820"/>
              <a:ext cx="432048" cy="45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87488" y="1628800"/>
              <a:ext cx="432048" cy="453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3552" y="1628800"/>
              <a:ext cx="432048" cy="453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9616" y="1628800"/>
              <a:ext cx="432048" cy="453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5680" y="1628800"/>
              <a:ext cx="432048" cy="453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5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7347" y="2170227"/>
            <a:ext cx="1800200" cy="394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/>
              <a:t>array01[5]</a:t>
            </a:r>
          </a:p>
        </p:txBody>
      </p:sp>
      <p:cxnSp>
        <p:nvCxnSpPr>
          <p:cNvPr id="15" name="직선 화살표 연결선 14"/>
          <p:cNvCxnSpPr>
            <a:stCxn id="14" idx="0"/>
            <a:endCxn id="4" idx="3"/>
          </p:cNvCxnSpPr>
          <p:nvPr/>
        </p:nvCxnSpPr>
        <p:spPr>
          <a:xfrm rot="5400000" flipH="1" flipV="1">
            <a:off x="969247" y="2003025"/>
            <a:ext cx="325403" cy="90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4943872" y="980728"/>
            <a:ext cx="3096344" cy="864096"/>
            <a:chOff x="839416" y="1340768"/>
            <a:chExt cx="3096344" cy="864096"/>
          </a:xfrm>
        </p:grpSpPr>
        <p:sp>
          <p:nvSpPr>
            <p:cNvPr id="18" name="정육면체 17"/>
            <p:cNvSpPr/>
            <p:nvPr/>
          </p:nvSpPr>
          <p:spPr>
            <a:xfrm>
              <a:off x="839416" y="1340768"/>
              <a:ext cx="792088" cy="864096"/>
            </a:xfrm>
            <a:prstGeom prst="cube">
              <a:avLst>
                <a:gd name="adj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정육면체 18"/>
            <p:cNvSpPr/>
            <p:nvPr/>
          </p:nvSpPr>
          <p:spPr>
            <a:xfrm>
              <a:off x="1415480" y="1340768"/>
              <a:ext cx="792088" cy="864096"/>
            </a:xfrm>
            <a:prstGeom prst="cube">
              <a:avLst>
                <a:gd name="adj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0" name="정육면체 19"/>
            <p:cNvSpPr/>
            <p:nvPr/>
          </p:nvSpPr>
          <p:spPr>
            <a:xfrm>
              <a:off x="1991544" y="1340768"/>
              <a:ext cx="792088" cy="864096"/>
            </a:xfrm>
            <a:prstGeom prst="cube">
              <a:avLst>
                <a:gd name="adj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2567608" y="1340768"/>
              <a:ext cx="792088" cy="864096"/>
            </a:xfrm>
            <a:prstGeom prst="cube">
              <a:avLst>
                <a:gd name="adj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3143672" y="1340768"/>
              <a:ext cx="792088" cy="864096"/>
            </a:xfrm>
            <a:prstGeom prst="cube">
              <a:avLst>
                <a:gd name="adj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cxnSp>
        <p:nvCxnSpPr>
          <p:cNvPr id="28" name="직선 화살표 연결선 27"/>
          <p:cNvCxnSpPr>
            <a:stCxn id="29" idx="0"/>
            <a:endCxn id="18" idx="3"/>
          </p:cNvCxnSpPr>
          <p:nvPr/>
        </p:nvCxnSpPr>
        <p:spPr>
          <a:xfrm rot="16200000" flipV="1">
            <a:off x="5102961" y="1982767"/>
            <a:ext cx="288032" cy="12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2949" y="2132856"/>
            <a:ext cx="1800201" cy="396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/>
              <a:t>array0</a:t>
            </a:r>
            <a:r>
              <a:rPr lang="ko-KR" altLang="en-US" sz="2000" b="1"/>
              <a:t>2</a:t>
            </a:r>
            <a:r>
              <a:rPr lang="en-US" altLang="ko-KR" sz="2000" b="1"/>
              <a:t>[5]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55640" y="2492896"/>
            <a:ext cx="3024336" cy="67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800" b="1"/>
              <a:t>Copy </a:t>
            </a:r>
            <a:r>
              <a:rPr lang="ko-KR" altLang="en-US" sz="3800" b="1"/>
              <a:t>전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839416" y="4507562"/>
            <a:ext cx="3096344" cy="864096"/>
            <a:chOff x="839416" y="1340768"/>
            <a:chExt cx="3096344" cy="864096"/>
          </a:xfrm>
        </p:grpSpPr>
        <p:grpSp>
          <p:nvGrpSpPr>
            <p:cNvPr id="32" name="그룹 31"/>
            <p:cNvGrpSpPr/>
            <p:nvPr/>
          </p:nvGrpSpPr>
          <p:grpSpPr>
            <a:xfrm>
              <a:off x="839416" y="1340768"/>
              <a:ext cx="3096344" cy="864096"/>
              <a:chOff x="839416" y="1340768"/>
              <a:chExt cx="3096344" cy="864096"/>
            </a:xfrm>
          </p:grpSpPr>
          <p:sp>
            <p:nvSpPr>
              <p:cNvPr id="33" name="정육면체 32"/>
              <p:cNvSpPr/>
              <p:nvPr/>
            </p:nvSpPr>
            <p:spPr>
              <a:xfrm>
                <a:off x="839416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34" name="정육면체 33"/>
              <p:cNvSpPr/>
              <p:nvPr/>
            </p:nvSpPr>
            <p:spPr>
              <a:xfrm>
                <a:off x="1415480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35" name="정육면체 34"/>
              <p:cNvSpPr/>
              <p:nvPr/>
            </p:nvSpPr>
            <p:spPr>
              <a:xfrm>
                <a:off x="1991544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36" name="정육면체 35"/>
              <p:cNvSpPr/>
              <p:nvPr/>
            </p:nvSpPr>
            <p:spPr>
              <a:xfrm>
                <a:off x="2567608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37" name="정육면체 36"/>
              <p:cNvSpPr/>
              <p:nvPr/>
            </p:nvSpPr>
            <p:spPr>
              <a:xfrm>
                <a:off x="3143672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11424" y="1628820"/>
              <a:ext cx="432048" cy="453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87488" y="1628800"/>
              <a:ext cx="432048" cy="4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63552" y="1628800"/>
              <a:ext cx="432048" cy="4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16" y="1628800"/>
              <a:ext cx="432048" cy="4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15680" y="1628800"/>
              <a:ext cx="432048" cy="4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7348" y="5697061"/>
            <a:ext cx="1800200" cy="39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/>
              <a:t>array01[5]</a:t>
            </a:r>
          </a:p>
        </p:txBody>
      </p:sp>
      <p:cxnSp>
        <p:nvCxnSpPr>
          <p:cNvPr id="44" name="직선 화살표 연결선 43"/>
          <p:cNvCxnSpPr>
            <a:stCxn id="43" idx="0"/>
            <a:endCxn id="33" idx="3"/>
          </p:cNvCxnSpPr>
          <p:nvPr/>
        </p:nvCxnSpPr>
        <p:spPr>
          <a:xfrm rot="5400000" flipH="1" flipV="1">
            <a:off x="969247" y="5529859"/>
            <a:ext cx="325403" cy="90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52" idx="0"/>
          </p:cNvCxnSpPr>
          <p:nvPr/>
        </p:nvCxnSpPr>
        <p:spPr>
          <a:xfrm rot="16200000" flipV="1">
            <a:off x="5102961" y="5509601"/>
            <a:ext cx="288032" cy="12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52949" y="5659690"/>
            <a:ext cx="1800201" cy="396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/>
              <a:t>array0</a:t>
            </a:r>
            <a:r>
              <a:rPr lang="ko-KR" altLang="en-US" sz="2000" b="1"/>
              <a:t>2</a:t>
            </a:r>
            <a:r>
              <a:rPr lang="en-US" altLang="ko-KR" sz="2000" b="1"/>
              <a:t>[5]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83632" y="6068933"/>
            <a:ext cx="3024336" cy="672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800" b="1"/>
              <a:t>Copy </a:t>
            </a:r>
            <a:r>
              <a:rPr lang="ko-KR" altLang="en-US" sz="3800" b="1"/>
              <a:t>후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4943872" y="4509120"/>
            <a:ext cx="3096344" cy="864096"/>
            <a:chOff x="839416" y="1340768"/>
            <a:chExt cx="3096344" cy="864096"/>
          </a:xfrm>
        </p:grpSpPr>
        <p:grpSp>
          <p:nvGrpSpPr>
            <p:cNvPr id="55" name="그룹 54"/>
            <p:cNvGrpSpPr/>
            <p:nvPr/>
          </p:nvGrpSpPr>
          <p:grpSpPr>
            <a:xfrm>
              <a:off x="839416" y="1340768"/>
              <a:ext cx="3096344" cy="864096"/>
              <a:chOff x="839416" y="1340768"/>
              <a:chExt cx="3096344" cy="864096"/>
            </a:xfrm>
          </p:grpSpPr>
          <p:sp>
            <p:nvSpPr>
              <p:cNvPr id="56" name="정육면체 55"/>
              <p:cNvSpPr/>
              <p:nvPr/>
            </p:nvSpPr>
            <p:spPr>
              <a:xfrm>
                <a:off x="839416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7" name="정육면체 56"/>
              <p:cNvSpPr/>
              <p:nvPr/>
            </p:nvSpPr>
            <p:spPr>
              <a:xfrm>
                <a:off x="1415480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8" name="정육면체 57"/>
              <p:cNvSpPr/>
              <p:nvPr/>
            </p:nvSpPr>
            <p:spPr>
              <a:xfrm>
                <a:off x="1991544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9" name="정육면체 58"/>
              <p:cNvSpPr/>
              <p:nvPr/>
            </p:nvSpPr>
            <p:spPr>
              <a:xfrm>
                <a:off x="2567608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0" name="정육면체 59"/>
              <p:cNvSpPr/>
              <p:nvPr/>
            </p:nvSpPr>
            <p:spPr>
              <a:xfrm>
                <a:off x="3143672" y="1340768"/>
                <a:ext cx="792088" cy="864096"/>
              </a:xfrm>
              <a:prstGeom prst="cube">
                <a:avLst>
                  <a:gd name="adj" fmla="val 25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2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11424" y="1628820"/>
              <a:ext cx="432048" cy="453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87488" y="1628800"/>
              <a:ext cx="432048" cy="4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63552" y="1628800"/>
              <a:ext cx="432048" cy="4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39616" y="1628800"/>
              <a:ext cx="432048" cy="4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15680" y="1628800"/>
              <a:ext cx="432048" cy="4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/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8613" name="Line 2"/>
          <p:cNvSpPr>
            <a:spLocks noChangeShapeType="1"/>
          </p:cNvSpPr>
          <p:nvPr/>
        </p:nvSpPr>
        <p:spPr>
          <a:xfrm>
            <a:off x="2073256" y="352213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14" name="그룹 58"/>
          <p:cNvGrpSpPr/>
          <p:nvPr/>
        </p:nvGrpSpPr>
        <p:grpSpPr>
          <a:xfrm>
            <a:off x="1857356" y="2949579"/>
            <a:ext cx="609600" cy="609600"/>
            <a:chOff x="2120900" y="2762250"/>
            <a:chExt cx="609600" cy="609600"/>
          </a:xfrm>
        </p:grpSpPr>
        <p:grpSp>
          <p:nvGrpSpPr>
            <p:cNvPr id="68615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861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2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2921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68626" name="Line 27"/>
          <p:cNvSpPr>
            <a:spLocks noChangeShapeType="1"/>
          </p:cNvSpPr>
          <p:nvPr/>
        </p:nvSpPr>
        <p:spPr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8627" name="Text Box 28"/>
          <p:cNvSpPr txBox="1">
            <a:spLocks noChangeArrowheads="1"/>
          </p:cNvSpPr>
          <p:nvPr/>
        </p:nvSpPr>
        <p:spPr>
          <a:xfrm>
            <a:off x="2547939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배열의 개념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68628" name="Group 29"/>
          <p:cNvGrpSpPr/>
          <p:nvPr/>
        </p:nvGrpSpPr>
        <p:grpSpPr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68629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68630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19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68631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2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3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4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5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6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7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8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9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40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68641" name="Line 42"/>
          <p:cNvSpPr>
            <a:spLocks noChangeShapeType="1"/>
          </p:cNvSpPr>
          <p:nvPr/>
        </p:nvSpPr>
        <p:spPr>
          <a:xfrm>
            <a:off x="2097069" y="454554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42" name="Group 43"/>
          <p:cNvGrpSpPr/>
          <p:nvPr/>
        </p:nvGrpSpPr>
        <p:grpSpPr>
          <a:xfrm>
            <a:off x="1857356" y="3975108"/>
            <a:ext cx="609600" cy="609600"/>
            <a:chOff x="1248" y="1200"/>
            <a:chExt cx="384" cy="384"/>
          </a:xfrm>
        </p:grpSpPr>
        <p:grpSp>
          <p:nvGrpSpPr>
            <p:cNvPr id="68643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68644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19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68645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6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7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8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9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0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1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2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3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54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68655" name="Text Box 56"/>
          <p:cNvSpPr txBox="1">
            <a:spLocks noChangeArrowheads="1"/>
          </p:cNvSpPr>
          <p:nvPr/>
        </p:nvSpPr>
        <p:spPr>
          <a:xfrm>
            <a:off x="2557464" y="2976447"/>
            <a:ext cx="4965702" cy="57447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1 </a:t>
            </a:r>
            <a:r>
              <a:rPr lang="ko-KR" altLang="en-US" sz="3200" b="1">
                <a:latin typeface="HY강B"/>
                <a:ea typeface="HY강B"/>
              </a:rPr>
              <a:t>차원배열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56" name="Text Box 57"/>
          <p:cNvSpPr txBox="1">
            <a:spLocks noChangeArrowheads="1"/>
          </p:cNvSpPr>
          <p:nvPr/>
        </p:nvSpPr>
        <p:spPr>
          <a:xfrm>
            <a:off x="2547938" y="4047894"/>
            <a:ext cx="5046665" cy="56982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다 차원배열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57" name="Line 2"/>
          <p:cNvSpPr>
            <a:spLocks noChangeShapeType="1"/>
          </p:cNvSpPr>
          <p:nvPr/>
        </p:nvSpPr>
        <p:spPr>
          <a:xfrm>
            <a:off x="2063428" y="5480185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58" name="그룹 58"/>
          <p:cNvGrpSpPr/>
          <p:nvPr/>
        </p:nvGrpSpPr>
        <p:grpSpPr>
          <a:xfrm>
            <a:off x="1847528" y="4907632"/>
            <a:ext cx="609600" cy="609600"/>
            <a:chOff x="2120900" y="2762250"/>
            <a:chExt cx="609600" cy="609600"/>
          </a:xfrm>
        </p:grpSpPr>
        <p:grpSp>
          <p:nvGrpSpPr>
            <p:cNvPr id="68659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8660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1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2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3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4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5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6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7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8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69" name="Text Box 15"/>
            <p:cNvSpPr txBox="1">
              <a:spLocks noChangeArrowheads="1"/>
            </p:cNvSpPr>
            <p:nvPr/>
          </p:nvSpPr>
          <p:spPr bwMode="gray">
            <a:xfrm>
              <a:off x="2248857" y="2827338"/>
              <a:ext cx="363855" cy="45330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ko-KR" altLang="en-US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68670" name="Line 42"/>
          <p:cNvSpPr>
            <a:spLocks noChangeShapeType="1"/>
          </p:cNvSpPr>
          <p:nvPr/>
        </p:nvSpPr>
        <p:spPr>
          <a:xfrm>
            <a:off x="2087241" y="6393119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71" name="Group 43"/>
          <p:cNvGrpSpPr/>
          <p:nvPr/>
        </p:nvGrpSpPr>
        <p:grpSpPr>
          <a:xfrm>
            <a:off x="1847528" y="5822681"/>
            <a:ext cx="609600" cy="609600"/>
            <a:chOff x="1248" y="1200"/>
            <a:chExt cx="384" cy="384"/>
          </a:xfrm>
        </p:grpSpPr>
        <p:grpSp>
          <p:nvGrpSpPr>
            <p:cNvPr id="68672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68673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7"/>
                <a:ext cx="222" cy="285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68674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75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76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77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78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79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80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81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82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83" name="Text Box 55"/>
            <p:cNvSpPr txBox="1">
              <a:spLocks noChangeArrowheads="1"/>
            </p:cNvSpPr>
            <p:nvPr/>
          </p:nvSpPr>
          <p:spPr bwMode="gray">
            <a:xfrm>
              <a:off x="1326" y="1235"/>
              <a:ext cx="228" cy="285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ko-KR" altLang="en-US" sz="2400" b="1">
                  <a:solidFill>
                    <a:srgbClr val="000000"/>
                  </a:solidFill>
                  <a:latin typeface="굴림"/>
                  <a:ea typeface="굴림"/>
                </a:rPr>
                <a:t>5</a:t>
              </a:r>
            </a:p>
          </p:txBody>
        </p:sp>
      </p:grpSp>
      <p:sp>
        <p:nvSpPr>
          <p:cNvPr id="68684" name="Text Box 56"/>
          <p:cNvSpPr txBox="1">
            <a:spLocks noChangeArrowheads="1"/>
          </p:cNvSpPr>
          <p:nvPr/>
        </p:nvSpPr>
        <p:spPr>
          <a:xfrm>
            <a:off x="2547636" y="4934500"/>
            <a:ext cx="4965702" cy="5768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배열 복사하기</a:t>
            </a:r>
          </a:p>
        </p:txBody>
      </p:sp>
      <p:sp>
        <p:nvSpPr>
          <p:cNvPr id="68685" name="Text Box 57"/>
          <p:cNvSpPr txBox="1">
            <a:spLocks noChangeArrowheads="1"/>
          </p:cNvSpPr>
          <p:nvPr/>
        </p:nvSpPr>
        <p:spPr>
          <a:xfrm>
            <a:off x="2538110" y="5895467"/>
            <a:ext cx="5046665" cy="57713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배열 복사하기의 문제점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27" grpId="1"/>
      <p:bldP spid="68655" grpId="2"/>
      <p:bldP spid="68656" grpId="3"/>
      <p:bldP spid="68684" grpId="4"/>
      <p:bldP spid="68685" grpId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456780" cy="1644784"/>
          </a:xfrm>
          <a:prstGeom prst="rect">
            <a:avLst/>
          </a:prstGeom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Lesson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7</a:t>
            </a: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연습문제</a:t>
            </a:r>
          </a:p>
          <a:p>
            <a:pPr algn="ctr">
              <a:defRPr lang="ko-KR" altLang="en-US"/>
            </a:pP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4</a:t>
            </a: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번 실습하기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073256" y="352213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857356" y="2949579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2921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547939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배열의 개념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19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097069" y="454554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1857356" y="3975108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19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557464" y="2976447"/>
            <a:ext cx="4965702" cy="57447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1 </a:t>
            </a:r>
            <a:r>
              <a:rPr lang="ko-KR" altLang="en-US" sz="3200" b="1">
                <a:latin typeface="HY강B"/>
                <a:ea typeface="HY강B"/>
              </a:rPr>
              <a:t>차원배열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547938" y="4047894"/>
            <a:ext cx="5046665" cy="56982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다 차원배열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13" name="Line 2"/>
          <p:cNvSpPr>
            <a:spLocks noChangeShapeType="1"/>
          </p:cNvSpPr>
          <p:nvPr/>
        </p:nvSpPr>
        <p:spPr>
          <a:xfrm>
            <a:off x="2063428" y="5480185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14" name="그룹 58"/>
          <p:cNvGrpSpPr/>
          <p:nvPr/>
        </p:nvGrpSpPr>
        <p:grpSpPr>
          <a:xfrm>
            <a:off x="1847528" y="4907632"/>
            <a:ext cx="609600" cy="609600"/>
            <a:chOff x="2120900" y="2762250"/>
            <a:chExt cx="609600" cy="609600"/>
          </a:xfrm>
        </p:grpSpPr>
        <p:grpSp>
          <p:nvGrpSpPr>
            <p:cNvPr id="68615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861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25" name="Text Box 15"/>
            <p:cNvSpPr txBox="1">
              <a:spLocks noChangeArrowheads="1"/>
            </p:cNvSpPr>
            <p:nvPr/>
          </p:nvSpPr>
          <p:spPr bwMode="gray">
            <a:xfrm>
              <a:off x="2248857" y="2827338"/>
              <a:ext cx="363855" cy="45330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ko-KR" altLang="en-US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68626" name="Line 42"/>
          <p:cNvSpPr>
            <a:spLocks noChangeShapeType="1"/>
          </p:cNvSpPr>
          <p:nvPr/>
        </p:nvSpPr>
        <p:spPr>
          <a:xfrm>
            <a:off x="2087241" y="6393119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27" name="Group 43"/>
          <p:cNvGrpSpPr/>
          <p:nvPr/>
        </p:nvGrpSpPr>
        <p:grpSpPr>
          <a:xfrm>
            <a:off x="1847528" y="5822681"/>
            <a:ext cx="609600" cy="609600"/>
            <a:chOff x="1248" y="1200"/>
            <a:chExt cx="384" cy="384"/>
          </a:xfrm>
        </p:grpSpPr>
        <p:grpSp>
          <p:nvGrpSpPr>
            <p:cNvPr id="68628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68629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7"/>
                <a:ext cx="222" cy="285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68630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1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2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3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4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5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6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7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8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39" name="Text Box 55"/>
            <p:cNvSpPr txBox="1">
              <a:spLocks noChangeArrowheads="1"/>
            </p:cNvSpPr>
            <p:nvPr/>
          </p:nvSpPr>
          <p:spPr bwMode="gray">
            <a:xfrm>
              <a:off x="1326" y="1235"/>
              <a:ext cx="228" cy="285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ko-KR" altLang="en-US" sz="2400" b="1">
                  <a:solidFill>
                    <a:srgbClr val="000000"/>
                  </a:solidFill>
                  <a:latin typeface="굴림"/>
                  <a:ea typeface="굴림"/>
                </a:rPr>
                <a:t>5</a:t>
              </a:r>
            </a:p>
          </p:txBody>
        </p:sp>
      </p:grpSp>
      <p:sp>
        <p:nvSpPr>
          <p:cNvPr id="68640" name="Text Box 56"/>
          <p:cNvSpPr txBox="1">
            <a:spLocks noChangeArrowheads="1"/>
          </p:cNvSpPr>
          <p:nvPr/>
        </p:nvSpPr>
        <p:spPr>
          <a:xfrm>
            <a:off x="2547636" y="4934500"/>
            <a:ext cx="4965702" cy="5768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배열 복사하기</a:t>
            </a:r>
          </a:p>
        </p:txBody>
      </p:sp>
      <p:sp>
        <p:nvSpPr>
          <p:cNvPr id="68641" name="Text Box 57"/>
          <p:cNvSpPr txBox="1">
            <a:spLocks noChangeArrowheads="1"/>
          </p:cNvSpPr>
          <p:nvPr/>
        </p:nvSpPr>
        <p:spPr>
          <a:xfrm>
            <a:off x="2538110" y="5895467"/>
            <a:ext cx="5046665" cy="57713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배열 복사하기의 문제점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  <p:bldP spid="68640" grpId="4"/>
      <p:bldP spid="68641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Intro.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512923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400"/>
              <a:t>지금까지 우리가 프로그램에서 사용한 변수들은 오직 한 개의 값만을 저장할 수 있는 기억장소의 이름이었다</a:t>
            </a:r>
            <a:r>
              <a:rPr lang="en-US" altLang="ko-KR" sz="2400"/>
              <a:t>. </a:t>
            </a:r>
            <a:r>
              <a:rPr lang="ko-KR" altLang="en-US" sz="2400"/>
              <a:t>그러나 프로그램을 작성하다보면 변수의 개념만 가지고는 충분하지 못한 경우가 발생하게 된다</a:t>
            </a:r>
            <a:r>
              <a:rPr lang="en-US" altLang="ko-KR" sz="2400"/>
              <a:t>. </a:t>
            </a:r>
          </a:p>
          <a:p>
            <a:pPr lvl="0">
              <a:defRPr lang="ko-KR" altLang="en-US"/>
            </a:pPr>
            <a:r>
              <a:rPr lang="ko-KR" altLang="en-US" sz="2400"/>
              <a:t>예를 들면</a:t>
            </a:r>
            <a:r>
              <a:rPr lang="en-US" altLang="ko-KR" sz="2400"/>
              <a:t>, </a:t>
            </a:r>
            <a:r>
              <a:rPr lang="ko-KR" altLang="en-US" sz="2400"/>
              <a:t>한 학생의 각 과목에 대해 평균을 낸다고 할 때 </a:t>
            </a:r>
            <a:r>
              <a:rPr lang="en-US" altLang="ko-KR" sz="2400"/>
              <a:t>5</a:t>
            </a:r>
            <a:r>
              <a:rPr lang="ko-KR" altLang="en-US" sz="2400"/>
              <a:t>과목 이라면 각 과목의 점수를 저장하는 변수가 </a:t>
            </a:r>
            <a:r>
              <a:rPr lang="en-US" altLang="ko-KR" sz="2400"/>
              <a:t>5</a:t>
            </a:r>
            <a:r>
              <a:rPr lang="ko-KR" altLang="en-US" sz="2400"/>
              <a:t>개 필요하며</a:t>
            </a:r>
            <a:r>
              <a:rPr lang="en-US" altLang="ko-KR" sz="2400"/>
              <a:t>, </a:t>
            </a:r>
            <a:r>
              <a:rPr lang="ko-KR" altLang="en-US" sz="2400"/>
              <a:t>평균을 저장할 변수도 필요할 것이다</a:t>
            </a:r>
            <a:r>
              <a:rPr lang="en-US" altLang="ko-KR" sz="2400"/>
              <a:t>.  </a:t>
            </a:r>
          </a:p>
          <a:p>
            <a:pPr lvl="0">
              <a:defRPr lang="ko-KR" altLang="en-US"/>
            </a:pPr>
            <a:r>
              <a:rPr lang="ko-KR" altLang="en-US" sz="2400"/>
              <a:t>이 경우 그렇게 큰 어려움이 없지만</a:t>
            </a:r>
            <a:r>
              <a:rPr lang="en-US" altLang="ko-KR" sz="2400"/>
              <a:t>, </a:t>
            </a:r>
            <a:r>
              <a:rPr lang="ko-KR" altLang="en-US" sz="2400"/>
              <a:t>만약 </a:t>
            </a:r>
            <a:r>
              <a:rPr lang="en-US" altLang="ko-KR" sz="2400"/>
              <a:t>100</a:t>
            </a:r>
            <a:r>
              <a:rPr lang="ko-KR" altLang="en-US" sz="2400"/>
              <a:t>명의 성적을 각 과목에 대해 평균을 낸다고 가정해 보라</a:t>
            </a:r>
            <a:r>
              <a:rPr lang="en-US" altLang="ko-KR" sz="2400"/>
              <a:t>. </a:t>
            </a:r>
            <a:r>
              <a:rPr lang="ko-KR" altLang="en-US" sz="2400"/>
              <a:t>과목당 필요한 변수만도 </a:t>
            </a:r>
            <a:r>
              <a:rPr lang="en-US" altLang="ko-KR" sz="2400"/>
              <a:t>500</a:t>
            </a:r>
            <a:r>
              <a:rPr lang="ko-KR" altLang="en-US" sz="2400"/>
              <a:t>개나 된다</a:t>
            </a:r>
            <a:r>
              <a:rPr lang="en-US" altLang="ko-KR" sz="2400"/>
              <a:t>.  </a:t>
            </a:r>
          </a:p>
          <a:p>
            <a:pPr lvl="0">
              <a:defRPr lang="ko-KR" altLang="en-US"/>
            </a:pPr>
            <a:r>
              <a:rPr lang="ko-KR" altLang="en-US" sz="2400"/>
              <a:t>프로그래머는 자신이 작성해 놓고도 변수가 </a:t>
            </a:r>
            <a:r>
              <a:rPr lang="en-US" altLang="ko-KR" sz="2400"/>
              <a:t>500</a:t>
            </a:r>
            <a:r>
              <a:rPr lang="ko-KR" altLang="en-US" sz="2400"/>
              <a:t>개나 되므로 각 변수에 대해 구분을 쉽게 하지 못할 것이다</a:t>
            </a:r>
            <a:r>
              <a:rPr lang="en-US" altLang="ko-KR" sz="2400"/>
              <a:t>. </a:t>
            </a:r>
          </a:p>
          <a:p>
            <a:pPr lvl="0">
              <a:defRPr lang="ko-KR" altLang="en-US"/>
            </a:pPr>
            <a:r>
              <a:rPr lang="ko-KR" altLang="en-US" sz="2400"/>
              <a:t>매우 바람직하지 못한 프로그램이 된다</a:t>
            </a:r>
            <a:r>
              <a:rPr lang="en-US" altLang="ko-KR" sz="2400"/>
              <a:t>. </a:t>
            </a:r>
            <a:r>
              <a:rPr lang="ko-KR" altLang="en-US" sz="2400"/>
              <a:t>뭔가 대책이 있어야 할 것이다</a:t>
            </a:r>
            <a:r>
              <a:rPr lang="en-US" altLang="ko-KR" sz="24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배열의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000"/>
              <a:t>이런 경우에 해결책으로 나온 것이 바로 배열</a:t>
            </a:r>
            <a:r>
              <a:rPr lang="en-US" altLang="ko-KR" sz="3000"/>
              <a:t>(ARRAY)</a:t>
            </a:r>
            <a:r>
              <a:rPr lang="ko-KR" altLang="en-US" sz="3000"/>
              <a:t>이다</a:t>
            </a:r>
            <a:r>
              <a:rPr lang="en-US" altLang="ko-KR" sz="3000"/>
              <a:t>. </a:t>
            </a:r>
            <a:r>
              <a:rPr lang="ko-KR" altLang="en-US" sz="3000"/>
              <a:t>한 개의 변수가 오직 한개 값만을 가질 수 있는 것이 비해</a:t>
            </a:r>
            <a:r>
              <a:rPr lang="en-US" altLang="ko-KR" sz="3000"/>
              <a:t>, </a:t>
            </a:r>
            <a:r>
              <a:rPr lang="ko-KR" altLang="en-US" sz="3000"/>
              <a:t>한 개의 배열은 그 배열의 이름으로 여러 개의 값을 가질 수 있다</a:t>
            </a:r>
            <a:r>
              <a:rPr lang="en-US" altLang="ko-KR" sz="3000"/>
              <a:t>. </a:t>
            </a:r>
          </a:p>
          <a:p>
            <a:pPr lvl="0">
              <a:defRPr lang="ko-KR" altLang="en-US"/>
            </a:pPr>
            <a:r>
              <a:rPr lang="ko-KR" altLang="en-US" sz="3000"/>
              <a:t>다시 말해서</a:t>
            </a:r>
            <a:r>
              <a:rPr lang="en-US" altLang="ko-KR" sz="3000"/>
              <a:t>, </a:t>
            </a:r>
            <a:r>
              <a:rPr lang="ko-KR" altLang="en-US" sz="3000"/>
              <a:t>변수는 주 기억장치</a:t>
            </a:r>
            <a:r>
              <a:rPr lang="en-US" altLang="ko-KR" sz="3000"/>
              <a:t>(memory)</a:t>
            </a:r>
            <a:r>
              <a:rPr lang="ko-KR" altLang="en-US" sz="3000"/>
              <a:t>의 임의의 위치로부터 한개 기억장소 이름이고 한 개 변수는 한 개 값만을 저장할 수 있으며</a:t>
            </a:r>
            <a:r>
              <a:rPr lang="en-US" altLang="ko-KR" sz="3000"/>
              <a:t>, </a:t>
            </a:r>
            <a:r>
              <a:rPr lang="ko-KR" altLang="en-US" sz="3000"/>
              <a:t>배열은 기억장치</a:t>
            </a:r>
            <a:r>
              <a:rPr lang="en-US" altLang="ko-KR" sz="3000"/>
              <a:t>(memory)</a:t>
            </a:r>
            <a:r>
              <a:rPr lang="ko-KR" altLang="en-US" sz="3000"/>
              <a:t>의 임의의 위치로부터 같은 자료형의 여러 개의 기억장소의 이름이며</a:t>
            </a:r>
            <a:r>
              <a:rPr lang="en-US" altLang="ko-KR" sz="3000"/>
              <a:t>, </a:t>
            </a:r>
            <a:r>
              <a:rPr lang="ko-KR" altLang="en-US" sz="3000"/>
              <a:t>한 배열 이름으로 여러 개의 값을 가질 수 있다</a:t>
            </a:r>
            <a:r>
              <a:rPr lang="en-US" altLang="ko-KR" sz="3000"/>
              <a:t>. </a:t>
            </a:r>
          </a:p>
          <a:p>
            <a:pPr lvl="0">
              <a:defRPr lang="ko-KR" altLang="en-US"/>
            </a:pPr>
            <a:r>
              <a:rPr lang="ko-KR" altLang="en-US" sz="3000"/>
              <a:t>이것을 그림으로 나타내면 다음과 같다</a:t>
            </a:r>
            <a:r>
              <a:rPr lang="en-US" altLang="ko-KR" sz="3000"/>
              <a:t>.</a:t>
            </a:r>
          </a:p>
          <a:p>
            <a:pPr lvl="0">
              <a:defRPr lang="ko-KR" altLang="en-US"/>
            </a:pPr>
            <a:endParaRPr lang="en-US" altLang="ko-KR" sz="3000"/>
          </a:p>
          <a:p>
            <a:pPr lvl="0">
              <a:defRPr lang="ko-KR" altLang="en-US"/>
            </a:pP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248602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400"/>
              <a:t>그런데</a:t>
            </a:r>
            <a:r>
              <a:rPr lang="en-US" altLang="ko-KR" sz="2400"/>
              <a:t>, </a:t>
            </a:r>
            <a:r>
              <a:rPr lang="ko-KR" altLang="en-US" sz="2400"/>
              <a:t>문제점이 발생 했다</a:t>
            </a:r>
            <a:r>
              <a:rPr lang="en-US" altLang="ko-KR" sz="2400"/>
              <a:t>. </a:t>
            </a:r>
            <a:r>
              <a:rPr lang="ko-KR" altLang="en-US" sz="2400"/>
              <a:t>그림에서 변수 </a:t>
            </a:r>
            <a:r>
              <a:rPr lang="en-US" altLang="ko-KR" sz="2400"/>
              <a:t>A</a:t>
            </a:r>
            <a:r>
              <a:rPr lang="ko-KR" altLang="en-US" sz="2400"/>
              <a:t>같은 경우 ‘</a:t>
            </a:r>
            <a:r>
              <a:rPr lang="en-US" altLang="ko-KR" sz="2400"/>
              <a:t>A</a:t>
            </a:r>
            <a:r>
              <a:rPr lang="ko-KR" altLang="en-US" sz="2400"/>
              <a:t>에 </a:t>
            </a:r>
            <a:r>
              <a:rPr lang="en-US" altLang="ko-KR" sz="2400"/>
              <a:t>20</a:t>
            </a:r>
            <a:r>
              <a:rPr lang="ko-KR" altLang="en-US" sz="2400"/>
              <a:t>을 넣어라</a:t>
            </a:r>
            <a:r>
              <a:rPr lang="en-US" altLang="ko-KR" sz="2400"/>
              <a:t>(A=20; </a:t>
            </a:r>
            <a:r>
              <a:rPr lang="ko-KR" altLang="en-US" sz="2400"/>
              <a:t>와 같은</a:t>
            </a:r>
            <a:r>
              <a:rPr lang="en-US" altLang="ko-KR" sz="2400"/>
              <a:t>)’ </a:t>
            </a:r>
            <a:r>
              <a:rPr lang="ko-KR" altLang="en-US" sz="2400"/>
              <a:t>라는 수행문이 나왔을 때 쉽게 변수 </a:t>
            </a:r>
            <a:r>
              <a:rPr lang="en-US" altLang="ko-KR" sz="2400"/>
              <a:t>A</a:t>
            </a:r>
            <a:r>
              <a:rPr lang="ko-KR" altLang="en-US" sz="2400"/>
              <a:t>의 값을 </a:t>
            </a:r>
            <a:r>
              <a:rPr lang="en-US" altLang="ko-KR" sz="2400"/>
              <a:t>20</a:t>
            </a:r>
            <a:r>
              <a:rPr lang="ko-KR" altLang="en-US" sz="2400"/>
              <a:t>으로 변경할 수 있으나 배열</a:t>
            </a:r>
            <a:r>
              <a:rPr lang="en-US" altLang="ko-KR" sz="2400"/>
              <a:t>A</a:t>
            </a:r>
            <a:r>
              <a:rPr lang="ko-KR" altLang="en-US" sz="2400"/>
              <a:t>의 경우 선언된 기억장소가 모두 배열 </a:t>
            </a:r>
            <a:r>
              <a:rPr lang="en-US" altLang="ko-KR" sz="2400"/>
              <a:t>A</a:t>
            </a:r>
            <a:r>
              <a:rPr lang="ko-KR" altLang="en-US" sz="2400"/>
              <a:t>이므로 어디에다가 </a:t>
            </a:r>
            <a:r>
              <a:rPr lang="en-US" altLang="ko-KR" sz="2400"/>
              <a:t>20</a:t>
            </a:r>
            <a:r>
              <a:rPr lang="ko-KR" altLang="en-US" sz="2400"/>
              <a:t>을 넣어야 할까</a:t>
            </a:r>
            <a:r>
              <a:rPr lang="en-US" altLang="ko-KR" sz="2400"/>
              <a:t>?  </a:t>
            </a:r>
            <a:endParaRPr lang="ko-KR" altLang="en-US" sz="240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928662" y="3357562"/>
            <a:ext cx="7010400" cy="2743200"/>
            <a:chOff x="928662" y="3357562"/>
            <a:chExt cx="7010400" cy="2743200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928662" y="3357562"/>
              <a:ext cx="7010400" cy="274320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2071670" y="4643446"/>
              <a:ext cx="2390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/>
                <a:t>4</a:t>
              </a:r>
              <a:endParaRPr lang="ko-KR" altLang="en-US" sz="1600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14810" y="4643446"/>
              <a:ext cx="239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/>
                <a:t>4</a:t>
              </a:r>
              <a:endParaRPr lang="ko-KR" altLang="en-US" sz="1600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57752" y="4643446"/>
              <a:ext cx="2343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/>
                <a:t>4</a:t>
              </a:r>
              <a:endParaRPr lang="ko-KR" altLang="en-US" sz="16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29256" y="4643446"/>
              <a:ext cx="2343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/>
                <a:t>4</a:t>
              </a:r>
              <a:endParaRPr lang="ko-KR" altLang="en-US" sz="1600" b="1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2198" y="4643446"/>
              <a:ext cx="23906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/>
                <a:t>4</a:t>
              </a:r>
              <a:endParaRPr lang="ko-KR" altLang="en-US" sz="16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5140" y="4643446"/>
              <a:ext cx="2343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/>
                <a:t>4</a:t>
              </a:r>
              <a:endParaRPr lang="ko-KR" altLang="en-US" sz="1600" b="1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52006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따라서 배열은 선언된 개수만큼의 기억장소를 서로 구분해주기 위해서 첨자</a:t>
            </a:r>
            <a:r>
              <a:rPr lang="en-US" altLang="ko-KR" sz="2800"/>
              <a:t>(index </a:t>
            </a:r>
            <a:r>
              <a:rPr lang="ko-KR" altLang="en-US" sz="2800"/>
              <a:t>또는 </a:t>
            </a:r>
            <a:r>
              <a:rPr lang="en-US" altLang="ko-KR" sz="2800"/>
              <a:t>subscript)</a:t>
            </a:r>
            <a:r>
              <a:rPr lang="ko-KR" altLang="en-US" sz="2800"/>
              <a:t>라는 것을 이용한다</a:t>
            </a:r>
            <a:r>
              <a:rPr lang="en-US" altLang="ko-KR" sz="2800"/>
              <a:t>. (</a:t>
            </a:r>
            <a:r>
              <a:rPr lang="ko-KR" altLang="en-US" sz="2800"/>
              <a:t>마치 같은 반에 홍길동이라는 학생이 </a:t>
            </a:r>
            <a:r>
              <a:rPr lang="en-US" altLang="ko-KR" sz="2800"/>
              <a:t>2</a:t>
            </a:r>
            <a:r>
              <a:rPr lang="ko-KR" altLang="en-US" sz="2800"/>
              <a:t>명 있으면 홍길동하고 불렀을 때 </a:t>
            </a:r>
            <a:r>
              <a:rPr lang="en-US" altLang="ko-KR" sz="2800"/>
              <a:t>2</a:t>
            </a:r>
            <a:r>
              <a:rPr lang="ko-KR" altLang="en-US" sz="2800"/>
              <a:t>명 다 모두 대답을 하므로 선생님이 그 학생들을 구분하기 위해서 홍길동</a:t>
            </a:r>
            <a:r>
              <a:rPr lang="en-US" altLang="ko-KR" sz="2800"/>
              <a:t>a, </a:t>
            </a:r>
            <a:r>
              <a:rPr lang="ko-KR" altLang="en-US" sz="2800"/>
              <a:t>홍길동</a:t>
            </a:r>
            <a:r>
              <a:rPr lang="en-US" altLang="ko-KR" sz="2800"/>
              <a:t>b</a:t>
            </a:r>
            <a:r>
              <a:rPr lang="ko-KR" altLang="en-US" sz="2800"/>
              <a:t>라고 부르는 것과 마찬가지의 의미이다</a:t>
            </a:r>
            <a:r>
              <a:rPr lang="en-US" altLang="ko-KR" sz="2800"/>
              <a:t>.)</a:t>
            </a:r>
          </a:p>
          <a:p>
            <a:pPr lvl="0">
              <a:defRPr lang="ko-KR" altLang="en-US"/>
            </a:pPr>
            <a:r>
              <a:rPr lang="ko-KR" altLang="en-US" sz="2800"/>
              <a:t>자바에서의 배열의 첨자</a:t>
            </a:r>
            <a:r>
              <a:rPr lang="en-US" altLang="ko-KR" sz="2800"/>
              <a:t>(index </a:t>
            </a:r>
            <a:r>
              <a:rPr lang="ko-KR" altLang="en-US" sz="2800"/>
              <a:t>또는 </a:t>
            </a:r>
            <a:r>
              <a:rPr lang="en-US" altLang="ko-KR" sz="2800"/>
              <a:t>subscript)</a:t>
            </a:r>
            <a:r>
              <a:rPr lang="ko-KR" altLang="en-US" sz="2800"/>
              <a:t>는 숫자 </a:t>
            </a:r>
            <a:r>
              <a:rPr lang="en-US" altLang="ko-KR" sz="2800"/>
              <a:t>0(zero)</a:t>
            </a:r>
            <a:r>
              <a:rPr lang="ko-KR" altLang="en-US" sz="2800"/>
              <a:t>부터 시작한다</a:t>
            </a:r>
            <a:r>
              <a:rPr lang="en-US" altLang="ko-KR" sz="2800"/>
              <a:t>. </a:t>
            </a:r>
            <a:r>
              <a:rPr lang="ko-KR" altLang="en-US" sz="2800"/>
              <a:t>대부분의 언어들은 숫자 </a:t>
            </a:r>
            <a:r>
              <a:rPr lang="en-US" altLang="ko-KR" sz="2800"/>
              <a:t>1</a:t>
            </a:r>
            <a:r>
              <a:rPr lang="ko-KR" altLang="en-US" sz="2800"/>
              <a:t>부터 시작하나 그리고 첨자는 각괄호</a:t>
            </a:r>
            <a:r>
              <a:rPr lang="en-US" altLang="ko-KR" sz="2800"/>
              <a:t>(bracket)</a:t>
            </a:r>
            <a:r>
              <a:rPr lang="ko-KR" altLang="en-US" sz="2800"/>
              <a:t>라고 불리는</a:t>
            </a:r>
            <a:r>
              <a:rPr lang="en-US" altLang="ko-KR" sz="2800"/>
              <a:t>[ ]</a:t>
            </a:r>
            <a:r>
              <a:rPr lang="ko-KR" altLang="en-US" sz="2800"/>
              <a:t>안에 써주어야 한다</a:t>
            </a:r>
            <a:r>
              <a:rPr lang="en-US" altLang="ko-KR" sz="2800"/>
              <a:t>.(A[0], A[1], A[2] ...   </a:t>
            </a:r>
            <a:r>
              <a:rPr lang="ko-KR" altLang="en-US" sz="2800"/>
              <a:t>등과 같이</a:t>
            </a:r>
            <a:r>
              <a:rPr lang="en-US" altLang="ko-KR" sz="2800"/>
              <a:t>) 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34302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앞 그림의 배열 부분만 다시 첨자를 사용해서 그림으로 표현해 보면 다음과 같다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728" y="2857496"/>
            <a:ext cx="5930891" cy="3668858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071670" y="2928934"/>
            <a:ext cx="5534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/>
              <a:t>A[0]</a:t>
            </a:r>
            <a:endParaRPr lang="ko-KR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2661034" y="2928934"/>
            <a:ext cx="5501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/>
              <a:t>A[1]</a:t>
            </a:r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3250398" y="2928934"/>
            <a:ext cx="5501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/>
              <a:t>A[2]</a:t>
            </a:r>
            <a:endParaRPr lang="ko-KR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3839762" y="2928934"/>
            <a:ext cx="5501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/>
              <a:t>A[3]</a:t>
            </a:r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429124" y="2928934"/>
            <a:ext cx="5501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/>
              <a:t>A[4]</a:t>
            </a:r>
            <a:endParaRPr lang="ko-KR" altLang="en-US" sz="160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5072066" y="3143248"/>
            <a:ext cx="64294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tailEnd type="arrow"/>
          </a:ln>
          <a:effectLst/>
        </p:spPr>
      </p:cxnSp>
      <p:cxnSp>
        <p:nvCxnSpPr>
          <p:cNvPr id="22" name="직선 연결선 21"/>
          <p:cNvCxnSpPr/>
          <p:nvPr/>
        </p:nvCxnSpPr>
        <p:spPr>
          <a:xfrm>
            <a:off x="5500694" y="2857496"/>
            <a:ext cx="17145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702148" y="4857760"/>
            <a:ext cx="304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/>
              <a:t>5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2. 1 </a:t>
            </a:r>
            <a:r>
              <a:rPr lang="ko-KR" altLang="en-US"/>
              <a:t>차원배열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2771780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400"/>
              <a:t>1</a:t>
            </a:r>
            <a:r>
              <a:rPr lang="ko-KR" altLang="en-US" sz="2400"/>
              <a:t>차원 배열은 한쪽으로만 자료의 수가 늘어나는 배열로 반드시 사용 전에 선언되어야한다</a:t>
            </a:r>
            <a:r>
              <a:rPr lang="en-US" altLang="ko-KR" sz="2400"/>
              <a:t>.</a:t>
            </a:r>
          </a:p>
          <a:p>
            <a:pPr lvl="0">
              <a:defRPr lang="ko-KR" altLang="en-US"/>
            </a:pPr>
            <a:r>
              <a:rPr lang="ko-KR" altLang="en-US" sz="2400"/>
              <a:t>자바언어에서</a:t>
            </a:r>
            <a:r>
              <a:rPr lang="en-US" altLang="ko-KR" sz="2400"/>
              <a:t> </a:t>
            </a:r>
            <a:r>
              <a:rPr lang="ko-KR" altLang="en-US" sz="2400"/>
              <a:t>배열의 이름은 그 배열의 시작주소를 가리키고 있는 레퍼런스 변수역할을 한다</a:t>
            </a:r>
            <a:r>
              <a:rPr lang="en-US" altLang="ko-KR" sz="2400"/>
              <a:t>.</a:t>
            </a:r>
          </a:p>
          <a:p>
            <a:pPr lvl="0">
              <a:defRPr lang="ko-KR" altLang="en-US"/>
            </a:pPr>
            <a:r>
              <a:rPr lang="en-US" altLang="ko-KR" sz="2400"/>
              <a:t>1</a:t>
            </a:r>
            <a:r>
              <a:rPr lang="ko-KR" altLang="en-US" sz="2400"/>
              <a:t>차원 배열의 선언 방법은 다음과 같다</a:t>
            </a:r>
            <a:r>
              <a:rPr lang="en-US" altLang="ko-KR" sz="2400"/>
              <a:t>.</a:t>
            </a:r>
          </a:p>
          <a:p>
            <a:pPr lvl="0">
              <a:defRPr lang="ko-KR" altLang="en-US"/>
            </a:pPr>
            <a:r>
              <a:rPr lang="ko-KR" altLang="en-US" sz="2400"/>
              <a:t>배열의 크기는 원소의 수이며</a:t>
            </a:r>
            <a:r>
              <a:rPr lang="en-US" altLang="ko-KR" sz="2400"/>
              <a:t>, </a:t>
            </a:r>
            <a:r>
              <a:rPr lang="ko-KR" altLang="en-US" sz="2400"/>
              <a:t>배열 </a:t>
            </a:r>
            <a:r>
              <a:rPr lang="en-US" altLang="ko-KR" sz="2400"/>
              <a:t>A</a:t>
            </a:r>
            <a:r>
              <a:rPr lang="ko-KR" altLang="en-US" sz="2400"/>
              <a:t>의 </a:t>
            </a:r>
            <a:r>
              <a:rPr lang="en-US" altLang="ko-KR" sz="2400"/>
              <a:t>A.length</a:t>
            </a:r>
            <a:r>
              <a:rPr lang="ko-KR" altLang="en-US" sz="2400"/>
              <a:t>를 사용해 크기를 알 수 있다</a:t>
            </a:r>
            <a:r>
              <a:rPr lang="en-US" altLang="ko-KR" sz="2400"/>
              <a:t>.</a:t>
            </a:r>
          </a:p>
          <a:p>
            <a:pPr lvl="0">
              <a:defRPr lang="ko-KR" altLang="en-US"/>
            </a:pPr>
            <a:endParaRPr lang="en-US" altLang="ko-KR" sz="2400"/>
          </a:p>
        </p:txBody>
      </p:sp>
      <p:sp>
        <p:nvSpPr>
          <p:cNvPr id="4" name="직사각형 3"/>
          <p:cNvSpPr/>
          <p:nvPr/>
        </p:nvSpPr>
        <p:spPr>
          <a:xfrm>
            <a:off x="642910" y="4500570"/>
            <a:ext cx="5786478" cy="20002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400" b="0" i="0" u="none" strike="noStrike" cap="none" normalizeH="0">
                <a:solidFill>
                  <a:srgbClr val="FF00FF"/>
                </a:solidFill>
                <a:effectLst/>
                <a:latin typeface="HY강B"/>
                <a:ea typeface="HY강B"/>
              </a:rPr>
              <a:t> int A[ ]; </a:t>
            </a:r>
            <a:r>
              <a:rPr lang="en-US" altLang="ko-KR" sz="2400">
                <a:latin typeface="HY강B"/>
                <a:ea typeface="HY강B"/>
              </a:rPr>
              <a:t>//int</a:t>
            </a:r>
            <a:r>
              <a:rPr lang="ko-KR" altLang="en-US" sz="2400">
                <a:latin typeface="HY강B"/>
                <a:ea typeface="HY강B"/>
              </a:rPr>
              <a:t>타입의 배열 </a:t>
            </a:r>
            <a:r>
              <a:rPr lang="en-US" altLang="ko-KR" sz="2400">
                <a:latin typeface="HY강B"/>
                <a:ea typeface="HY강B"/>
              </a:rPr>
              <a:t>A</a:t>
            </a:r>
            <a:r>
              <a:rPr lang="ko-KR" altLang="en-US" sz="2400">
                <a:latin typeface="HY강B"/>
                <a:ea typeface="HY강B"/>
              </a:rPr>
              <a:t>를 선언</a:t>
            </a:r>
          </a:p>
          <a:p>
            <a:pPr marL="0" indent="0" algn="l" defTabSz="9000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24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      또는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400">
                <a:latin typeface="HY강B"/>
                <a:ea typeface="HY강B"/>
              </a:rPr>
              <a:t> </a:t>
            </a:r>
            <a:r>
              <a:rPr lang="en-US" altLang="ko-KR" sz="2400">
                <a:solidFill>
                  <a:srgbClr val="FF00FF"/>
                </a:solidFill>
                <a:latin typeface="HY강B"/>
                <a:ea typeface="HY강B"/>
              </a:rPr>
              <a:t>int[ ] A; </a:t>
            </a:r>
            <a:r>
              <a:rPr lang="en-US" altLang="ko-KR" sz="2400">
                <a:latin typeface="HY강B"/>
                <a:ea typeface="HY강B"/>
              </a:rPr>
              <a:t>//int</a:t>
            </a:r>
            <a:r>
              <a:rPr lang="ko-KR" altLang="en-US" sz="2400">
                <a:latin typeface="HY강B"/>
                <a:ea typeface="HY강B"/>
              </a:rPr>
              <a:t>타입의 배열 </a:t>
            </a:r>
            <a:r>
              <a:rPr lang="en-US" altLang="ko-KR" sz="2400">
                <a:latin typeface="HY강B"/>
                <a:ea typeface="HY강B"/>
              </a:rPr>
              <a:t>A</a:t>
            </a:r>
            <a:r>
              <a:rPr lang="ko-KR" altLang="en-US" sz="2400">
                <a:latin typeface="HY강B"/>
                <a:ea typeface="HY강B"/>
              </a:rPr>
              <a:t>를 선언</a:t>
            </a:r>
            <a:endParaRPr kumimoji="0" lang="ko-KR" altLang="en-US" sz="24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Microsoft Office PowerPoint</Application>
  <PresentationFormat>화면 슬라이드 쇼(4:3)</PresentationFormat>
  <Paragraphs>233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Adobe Fan Heiti Std B</vt:lpstr>
      <vt:lpstr>HY강B</vt:lpstr>
      <vt:lpstr>HY울릉도B</vt:lpstr>
      <vt:lpstr>HY중고딕</vt:lpstr>
      <vt:lpstr>HY헤드라인M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7장. 자바의  배열</vt:lpstr>
      <vt:lpstr>목  차</vt:lpstr>
      <vt:lpstr>Intro.</vt:lpstr>
      <vt:lpstr>1. 배열의 개념</vt:lpstr>
      <vt:lpstr>PowerPoint 프레젠테이션</vt:lpstr>
      <vt:lpstr>PowerPoint 프레젠테이션</vt:lpstr>
      <vt:lpstr>PowerPoint 프레젠테이션</vt:lpstr>
      <vt:lpstr>2. 1 차원배열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다 차원배열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 리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353</cp:revision>
  <dcterms:created xsi:type="dcterms:W3CDTF">2013-12-31T15:36:04Z</dcterms:created>
  <dcterms:modified xsi:type="dcterms:W3CDTF">2018-04-19T16:33:51Z</dcterms:modified>
  <cp:version>0906.0100.01</cp:version>
</cp:coreProperties>
</file>