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86" r:id="rId7"/>
    <p:sldId id="261" r:id="rId8"/>
    <p:sldId id="262" r:id="rId9"/>
    <p:sldId id="267" r:id="rId10"/>
    <p:sldId id="268" r:id="rId11"/>
    <p:sldId id="269" r:id="rId12"/>
    <p:sldId id="270" r:id="rId13"/>
    <p:sldId id="275" r:id="rId14"/>
    <p:sldId id="276" r:id="rId15"/>
    <p:sldId id="277" r:id="rId16"/>
    <p:sldId id="278" r:id="rId17"/>
    <p:sldId id="283" r:id="rId18"/>
    <p:sldId id="284" r:id="rId19"/>
    <p:sldId id="285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00" autoAdjust="0"/>
    <p:restoredTop sz="94709"/>
  </p:normalViewPr>
  <p:slideViewPr>
    <p:cSldViewPr>
      <p:cViewPr varScale="1">
        <p:scale>
          <a:sx n="83" d="100"/>
          <a:sy n="83" d="100"/>
        </p:scale>
        <p:origin x="1579" y="62"/>
      </p:cViewPr>
      <p:guideLst>
        <p:guide orient="horz" pos="2159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F6245-F95A-4777-840B-13E6E5AE58CD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73492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43D3-26EF-4AE0-B571-B313147F87C5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9948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7DF0-D982-40FE-AE2A-B37606214F9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30160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000372"/>
            <a:ext cx="7772400" cy="1362075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805A6F-313D-437C-AA7E-E9AD155725E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23296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7AE8-CB71-4070-9B70-7EBE65544F30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9804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5A6F-313D-437C-AA7E-E9AD155725E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78852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E915-D997-4E5D-B27D-41DF11D16441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29471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F40B7-A865-496F-97C9-0F7CB2B1F650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6174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6864C-ABD4-4BC0-A6E4-B1B70BB4DDE9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31820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8DCE3-D783-4EC5-8684-1EF6F7EA816B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72650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203D-7DDC-4C66-8EDB-A04A5BDEF0D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2559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F2A06-53AF-49C8-94EC-5C189B012F9E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55756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4DA81-2BBF-4E24-8069-B283E9DBFD3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62285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7158" y="857232"/>
            <a:ext cx="8429684" cy="1077931"/>
          </a:xfrm>
        </p:spPr>
        <p:txBody>
          <a:bodyPr/>
          <a:lstStyle/>
          <a:p>
            <a:r>
              <a:rPr lang="en-US" altLang="ko-KR" sz="6600" smtClean="0">
                <a:latin typeface="Adobe Fan Heiti Std B" pitchFamily="34" charset="-128"/>
                <a:ea typeface="Adobe Fan Heiti Std B" pitchFamily="34" charset="-128"/>
              </a:rPr>
              <a:t>Java Programming</a:t>
            </a:r>
            <a:endParaRPr lang="ko-KR" altLang="en-US" sz="6600">
              <a:latin typeface="Adobe Fan Heiti Std B" pitchFamily="34" charset="-128"/>
              <a:ea typeface="HY중고딕" pitchFamily="18" charset="-127"/>
            </a:endParaRPr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/>
            <a:r>
              <a:rPr lang="en-US" altLang="ko-KR" smtClean="0"/>
              <a:t>2. super</a:t>
            </a:r>
            <a:r>
              <a:rPr lang="ko-KR" altLang="en-US" smtClean="0"/>
              <a:t>레퍼런스와 </a:t>
            </a:r>
            <a:r>
              <a:rPr lang="en-US" altLang="ko-KR" smtClean="0"/>
              <a:t>super()</a:t>
            </a:r>
            <a:r>
              <a:rPr lang="ko-KR" altLang="en-US" smtClean="0"/>
              <a:t>메소드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super</a:t>
            </a:r>
            <a:r>
              <a:rPr lang="ko-KR" altLang="en-US" sz="2000" dirty="0" smtClean="0"/>
              <a:t>레퍼런스는 슈퍼클래스를 가리키는 레퍼런스이고 </a:t>
            </a:r>
            <a:r>
              <a:rPr lang="en-US" altLang="ko-KR" sz="2000" dirty="0" smtClean="0"/>
              <a:t>super()</a:t>
            </a:r>
            <a:r>
              <a:rPr lang="ko-KR" altLang="en-US" sz="2000" dirty="0" err="1" smtClean="0"/>
              <a:t>메소드는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슈퍼클래스의 </a:t>
            </a:r>
            <a:r>
              <a:rPr lang="ko-KR" altLang="en-US" sz="2000" dirty="0" err="1" smtClean="0"/>
              <a:t>생성자를</a:t>
            </a:r>
            <a:r>
              <a:rPr lang="ko-KR" altLang="en-US" sz="2000" dirty="0" smtClean="0"/>
              <a:t> 호출하는 </a:t>
            </a:r>
            <a:r>
              <a:rPr lang="ko-KR" altLang="en-US" sz="2000" dirty="0" err="1" smtClean="0"/>
              <a:t>메소드이다</a:t>
            </a:r>
            <a:endParaRPr lang="en-US" altLang="ko-KR" sz="2000" dirty="0" smtClean="0"/>
          </a:p>
          <a:p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앞에서 배운 </a:t>
            </a:r>
            <a:r>
              <a:rPr lang="en-US" altLang="ko-KR" sz="2000" dirty="0" smtClean="0"/>
              <a:t>this</a:t>
            </a:r>
            <a:r>
              <a:rPr lang="ko-KR" altLang="en-US" sz="2000" dirty="0" smtClean="0"/>
              <a:t>레퍼런스와</a:t>
            </a:r>
            <a:r>
              <a:rPr lang="en-US" altLang="ko-KR" sz="2000" dirty="0" smtClean="0"/>
              <a:t> this()</a:t>
            </a:r>
            <a:r>
              <a:rPr lang="ko-KR" altLang="en-US" sz="2000" dirty="0" smtClean="0"/>
              <a:t>의 역할과 비슷하다고 볼 수 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>
                <a:solidFill>
                  <a:srgbClr val="FF0000"/>
                </a:solidFill>
              </a:rPr>
              <a:t>this</a:t>
            </a:r>
            <a:r>
              <a:rPr lang="ko-KR" altLang="en-US" sz="2000" dirty="0" smtClean="0">
                <a:solidFill>
                  <a:srgbClr val="FF0000"/>
                </a:solidFill>
              </a:rPr>
              <a:t>레퍼런스와</a:t>
            </a:r>
            <a:r>
              <a:rPr lang="en-US" altLang="ko-KR" sz="2000" dirty="0" smtClean="0">
                <a:solidFill>
                  <a:srgbClr val="FF0000"/>
                </a:solidFill>
              </a:rPr>
              <a:t> super</a:t>
            </a:r>
            <a:r>
              <a:rPr lang="ko-KR" altLang="en-US" sz="2000" dirty="0" smtClean="0">
                <a:solidFill>
                  <a:srgbClr val="FF0000"/>
                </a:solidFill>
              </a:rPr>
              <a:t>레퍼런스는 </a:t>
            </a:r>
            <a:r>
              <a:rPr lang="en-US" altLang="ko-KR" sz="2000" dirty="0" smtClean="0">
                <a:solidFill>
                  <a:srgbClr val="FF0000"/>
                </a:solidFill>
              </a:rPr>
              <a:t>static</a:t>
            </a:r>
            <a:r>
              <a:rPr lang="ko-KR" altLang="en-US" sz="2000" dirty="0" smtClean="0">
                <a:solidFill>
                  <a:srgbClr val="FF0000"/>
                </a:solidFill>
              </a:rPr>
              <a:t>이 붙은 </a:t>
            </a:r>
            <a:r>
              <a:rPr lang="ko-KR" altLang="en-US" sz="2000" dirty="0" err="1" smtClean="0">
                <a:solidFill>
                  <a:srgbClr val="FF0000"/>
                </a:solidFill>
              </a:rPr>
              <a:t>메소드에는</a:t>
            </a:r>
            <a:r>
              <a:rPr lang="ko-KR" altLang="en-US" sz="2000" dirty="0" smtClean="0">
                <a:solidFill>
                  <a:srgbClr val="FF0000"/>
                </a:solidFill>
              </a:rPr>
              <a:t> 사용할 수 없다</a:t>
            </a:r>
            <a:r>
              <a:rPr lang="en-US" altLang="ko-KR" sz="2000" dirty="0" smtClean="0">
                <a:solidFill>
                  <a:srgbClr val="FF0000"/>
                </a:solidFill>
              </a:rPr>
              <a:t>. </a:t>
            </a:r>
            <a:r>
              <a:rPr lang="en-US" altLang="ko-KR" sz="2000" dirty="0" smtClean="0"/>
              <a:t>(main()</a:t>
            </a:r>
            <a:r>
              <a:rPr lang="ko-KR" altLang="en-US" sz="2000" dirty="0" err="1" smtClean="0"/>
              <a:t>메소드는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static</a:t>
            </a:r>
            <a:r>
              <a:rPr lang="ko-KR" altLang="en-US" sz="2000" dirty="0" smtClean="0"/>
              <a:t>으로 선언되기 때문에 이 둘을 </a:t>
            </a:r>
            <a:r>
              <a:rPr lang="ko-KR" altLang="en-US" sz="2000" dirty="0" err="1" smtClean="0"/>
              <a:t>사용할수</a:t>
            </a:r>
            <a:r>
              <a:rPr lang="ko-KR" altLang="en-US" sz="2000" dirty="0" smtClean="0"/>
              <a:t> 없다</a:t>
            </a:r>
            <a:r>
              <a:rPr lang="en-US" altLang="ko-KR" sz="2000" dirty="0" smtClean="0"/>
              <a:t>)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super</a:t>
            </a:r>
            <a:r>
              <a:rPr lang="ko-KR" altLang="en-US" sz="2000" dirty="0" smtClean="0"/>
              <a:t>레퍼런스는 </a:t>
            </a:r>
            <a:r>
              <a:rPr lang="ko-KR" altLang="en-US" sz="2000" dirty="0" err="1" smtClean="0"/>
              <a:t>슈퍼클래스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부모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와 </a:t>
            </a:r>
            <a:r>
              <a:rPr lang="ko-KR" altLang="en-US" sz="2000" dirty="0" err="1" smtClean="0"/>
              <a:t>서브클래스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자식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가 서로 같은 이름의 </a:t>
            </a:r>
            <a:r>
              <a:rPr lang="ko-KR" altLang="en-US" sz="2000" dirty="0" err="1" smtClean="0"/>
              <a:t>멤버필드를</a:t>
            </a:r>
            <a:r>
              <a:rPr lang="ko-KR" altLang="en-US" sz="2000" dirty="0" smtClean="0"/>
              <a:t> 가지고 있는 경우슈퍼클래스의 </a:t>
            </a:r>
            <a:r>
              <a:rPr lang="ko-KR" altLang="en-US" sz="2000" dirty="0" err="1" smtClean="0"/>
              <a:t>멤버필드에</a:t>
            </a:r>
            <a:r>
              <a:rPr lang="ko-KR" altLang="en-US" sz="2000" dirty="0" smtClean="0"/>
              <a:t> 접근할 때 유용하게 사용될 수 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285720" y="188640"/>
            <a:ext cx="8501122" cy="6552728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600" b="1" dirty="0" smtClean="0"/>
              <a:t>package pk18;</a:t>
            </a:r>
          </a:p>
          <a:p>
            <a:endParaRPr lang="en-US" altLang="ko-KR" sz="1600" b="1" dirty="0" smtClean="0"/>
          </a:p>
          <a:p>
            <a:r>
              <a:rPr lang="en-US" altLang="ko-KR" sz="1600" b="1" dirty="0" smtClean="0"/>
              <a:t>class Vegetable{</a:t>
            </a:r>
          </a:p>
          <a:p>
            <a:r>
              <a:rPr lang="en-US" altLang="ko-KR" sz="1600" b="1" dirty="0" smtClean="0"/>
              <a:t>	String sort;</a:t>
            </a:r>
          </a:p>
          <a:p>
            <a:r>
              <a:rPr lang="en-US" altLang="ko-KR" sz="1600" b="1" dirty="0" smtClean="0"/>
              <a:t>	String season;</a:t>
            </a:r>
          </a:p>
          <a:p>
            <a:r>
              <a:rPr lang="en-US" altLang="ko-KR" sz="1600" b="1" dirty="0" smtClean="0"/>
              <a:t>	String name;</a:t>
            </a:r>
          </a:p>
          <a:p>
            <a:r>
              <a:rPr lang="en-US" altLang="ko-KR" sz="1600" b="1" dirty="0" smtClean="0"/>
              <a:t>	</a:t>
            </a:r>
          </a:p>
          <a:p>
            <a:r>
              <a:rPr lang="en-US" altLang="ko-KR" sz="1600" b="1" dirty="0" smtClean="0"/>
              <a:t>	public void Set1(String a, String b, String c){</a:t>
            </a:r>
          </a:p>
          <a:p>
            <a:r>
              <a:rPr lang="en-US" altLang="ko-KR" sz="1600" b="1" dirty="0" smtClean="0"/>
              <a:t>		sort=a; season=b; name=c;</a:t>
            </a:r>
          </a:p>
          <a:p>
            <a:r>
              <a:rPr lang="en-US" altLang="ko-KR" sz="1600" b="1" dirty="0" smtClean="0"/>
              <a:t>	}</a:t>
            </a:r>
          </a:p>
          <a:p>
            <a:r>
              <a:rPr lang="en-US" altLang="ko-KR" sz="1600" b="1" dirty="0" smtClean="0"/>
              <a:t>	</a:t>
            </a:r>
          </a:p>
          <a:p>
            <a:r>
              <a:rPr lang="en-US" altLang="ko-KR" sz="1600" b="1" dirty="0" smtClean="0"/>
              <a:t>	public void Disp1(){</a:t>
            </a:r>
          </a:p>
          <a:p>
            <a:r>
              <a:rPr lang="en-US" altLang="ko-KR" sz="1600" b="1" dirty="0" smtClean="0"/>
              <a:t>		</a:t>
            </a:r>
            <a:r>
              <a:rPr lang="en-US" altLang="ko-KR" sz="1600" b="1" dirty="0" err="1" smtClean="0"/>
              <a:t>System.out.println</a:t>
            </a:r>
            <a:r>
              <a:rPr lang="en-US" altLang="ko-KR" sz="1600" b="1" dirty="0" smtClean="0"/>
              <a:t>("</a:t>
            </a:r>
            <a:r>
              <a:rPr lang="ko-KR" altLang="en-US" sz="1600" b="1" dirty="0" smtClean="0"/>
              <a:t>분류  </a:t>
            </a:r>
            <a:r>
              <a:rPr lang="en-US" altLang="ko-KR" sz="1600" b="1" dirty="0" smtClean="0"/>
              <a:t>: "+ sort);</a:t>
            </a:r>
          </a:p>
          <a:p>
            <a:r>
              <a:rPr lang="en-US" altLang="ko-KR" sz="1600" b="1" dirty="0" smtClean="0"/>
              <a:t>		</a:t>
            </a:r>
            <a:r>
              <a:rPr lang="en-US" altLang="ko-KR" sz="1600" b="1" dirty="0" err="1" smtClean="0"/>
              <a:t>System.out.println</a:t>
            </a:r>
            <a:r>
              <a:rPr lang="en-US" altLang="ko-KR" sz="1600" b="1" dirty="0" smtClean="0"/>
              <a:t>("</a:t>
            </a:r>
            <a:r>
              <a:rPr lang="ko-KR" altLang="en-US" sz="1600" b="1" dirty="0" smtClean="0"/>
              <a:t>계절  </a:t>
            </a:r>
            <a:r>
              <a:rPr lang="en-US" altLang="ko-KR" sz="1600" b="1" dirty="0" smtClean="0"/>
              <a:t>: "+ season);</a:t>
            </a:r>
          </a:p>
          <a:p>
            <a:r>
              <a:rPr lang="en-US" altLang="ko-KR" sz="1600" b="1" dirty="0" smtClean="0"/>
              <a:t>		</a:t>
            </a:r>
            <a:r>
              <a:rPr lang="en-US" altLang="ko-KR" sz="1600" b="1" dirty="0" err="1" smtClean="0"/>
              <a:t>System.out.println</a:t>
            </a:r>
            <a:r>
              <a:rPr lang="en-US" altLang="ko-KR" sz="1600" b="1" dirty="0" smtClean="0"/>
              <a:t>("</a:t>
            </a:r>
            <a:r>
              <a:rPr lang="ko-KR" altLang="en-US" sz="1600" b="1" dirty="0" smtClean="0"/>
              <a:t>이름  </a:t>
            </a:r>
            <a:r>
              <a:rPr lang="en-US" altLang="ko-KR" sz="1600" b="1" dirty="0" smtClean="0"/>
              <a:t>: "+ name);</a:t>
            </a:r>
          </a:p>
          <a:p>
            <a:r>
              <a:rPr lang="en-US" altLang="ko-KR" sz="1600" b="1" dirty="0" smtClean="0"/>
              <a:t>	}</a:t>
            </a:r>
          </a:p>
          <a:p>
            <a:r>
              <a:rPr lang="en-US" altLang="ko-KR" sz="1600" b="1" dirty="0" smtClean="0"/>
              <a:t>}//of class</a:t>
            </a:r>
          </a:p>
          <a:p>
            <a:endParaRPr lang="en-US" altLang="ko-KR" sz="1600" b="1" dirty="0" smtClean="0"/>
          </a:p>
          <a:p>
            <a:r>
              <a:rPr lang="en-US" altLang="ko-KR" sz="1600" b="1" dirty="0" smtClean="0"/>
              <a:t>class Paprika extends Vegetable{</a:t>
            </a:r>
          </a:p>
          <a:p>
            <a:r>
              <a:rPr lang="en-US" altLang="ko-KR" sz="1600" b="1" dirty="0" smtClean="0"/>
              <a:t>	private String color;</a:t>
            </a:r>
          </a:p>
          <a:p>
            <a:r>
              <a:rPr lang="en-US" altLang="ko-KR" sz="1600" b="1" dirty="0" smtClean="0"/>
              <a:t>	private </a:t>
            </a:r>
            <a:r>
              <a:rPr lang="en-US" altLang="ko-KR" sz="1600" b="1" dirty="0" err="1" smtClean="0"/>
              <a:t>int</a:t>
            </a:r>
            <a:r>
              <a:rPr lang="en-US" altLang="ko-KR" sz="1600" b="1" dirty="0" smtClean="0"/>
              <a:t> price;</a:t>
            </a:r>
          </a:p>
          <a:p>
            <a:r>
              <a:rPr lang="en-US" altLang="ko-KR" sz="1600" b="1" dirty="0" smtClean="0"/>
              <a:t>	private String name;</a:t>
            </a:r>
          </a:p>
          <a:p>
            <a:r>
              <a:rPr lang="en-US" altLang="ko-KR" sz="1600" b="1" dirty="0" smtClean="0"/>
              <a:t>    </a:t>
            </a:r>
          </a:p>
          <a:p>
            <a:r>
              <a:rPr lang="en-US" altLang="ko-KR" sz="1600" b="1" dirty="0" smtClean="0"/>
              <a:t>	public void Set3(String a, </a:t>
            </a:r>
            <a:r>
              <a:rPr lang="en-US" altLang="ko-KR" sz="1600" b="1" dirty="0" err="1" smtClean="0"/>
              <a:t>int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b,String</a:t>
            </a:r>
            <a:r>
              <a:rPr lang="en-US" altLang="ko-KR" sz="1600" b="1" dirty="0" smtClean="0"/>
              <a:t> c){</a:t>
            </a:r>
          </a:p>
          <a:p>
            <a:r>
              <a:rPr lang="en-US" altLang="ko-KR" sz="1600" b="1" dirty="0" smtClean="0"/>
              <a:t>		color=a; price=</a:t>
            </a:r>
            <a:r>
              <a:rPr lang="en-US" altLang="ko-KR" sz="1600" b="1" dirty="0" err="1" smtClean="0"/>
              <a:t>b;name</a:t>
            </a:r>
            <a:r>
              <a:rPr lang="en-US" altLang="ko-KR" sz="1600" b="1" dirty="0" smtClean="0"/>
              <a:t>=c;</a:t>
            </a:r>
          </a:p>
          <a:p>
            <a:r>
              <a:rPr lang="en-US" altLang="ko-KR" sz="1600" b="1" dirty="0" smtClean="0"/>
              <a:t>	}</a:t>
            </a:r>
          </a:p>
          <a:p>
            <a:r>
              <a:rPr lang="en-US" altLang="ko-KR" sz="1600" b="1" dirty="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285720" y="152636"/>
            <a:ext cx="8501122" cy="6276760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600" b="1" dirty="0" smtClean="0"/>
              <a:t>                     public void Disp2(){</a:t>
            </a:r>
          </a:p>
          <a:p>
            <a:r>
              <a:rPr lang="en-US" altLang="ko-KR" sz="1600" b="1" dirty="0" smtClean="0"/>
              <a:t>		</a:t>
            </a:r>
            <a:r>
              <a:rPr lang="en-US" altLang="ko-KR" sz="1600" b="1" dirty="0" err="1" smtClean="0"/>
              <a:t>System.out.println</a:t>
            </a:r>
            <a:r>
              <a:rPr lang="en-US" altLang="ko-KR" sz="1600" b="1" dirty="0" smtClean="0"/>
              <a:t>("</a:t>
            </a:r>
            <a:r>
              <a:rPr lang="ko-KR" altLang="en-US" sz="1600" b="1" dirty="0" smtClean="0"/>
              <a:t>분류  </a:t>
            </a:r>
            <a:r>
              <a:rPr lang="en-US" altLang="ko-KR" sz="1600" b="1" dirty="0" smtClean="0"/>
              <a:t>: "+ sort);</a:t>
            </a:r>
          </a:p>
          <a:p>
            <a:r>
              <a:rPr lang="en-US" altLang="ko-KR" sz="1600" b="1" dirty="0" smtClean="0"/>
              <a:t>		</a:t>
            </a:r>
            <a:r>
              <a:rPr lang="en-US" altLang="ko-KR" sz="1600" b="1" dirty="0" err="1" smtClean="0"/>
              <a:t>System.out.println</a:t>
            </a:r>
            <a:r>
              <a:rPr lang="en-US" altLang="ko-KR" sz="1600" b="1" dirty="0" smtClean="0"/>
              <a:t>("</a:t>
            </a:r>
            <a:r>
              <a:rPr lang="ko-KR" altLang="en-US" sz="1600" b="1" dirty="0" smtClean="0"/>
              <a:t>계절  </a:t>
            </a:r>
            <a:r>
              <a:rPr lang="en-US" altLang="ko-KR" sz="1600" b="1" dirty="0" smtClean="0"/>
              <a:t>: "+ season);</a:t>
            </a:r>
          </a:p>
          <a:p>
            <a:r>
              <a:rPr lang="en-US" altLang="ko-KR" sz="1600" b="1" dirty="0" smtClean="0"/>
              <a:t>		</a:t>
            </a:r>
            <a:r>
              <a:rPr lang="en-US" altLang="ko-KR" sz="1600" b="1" dirty="0" err="1" smtClean="0"/>
              <a:t>System.out.println</a:t>
            </a:r>
            <a:r>
              <a:rPr lang="en-US" altLang="ko-KR" sz="1600" b="1" dirty="0" smtClean="0"/>
              <a:t>("</a:t>
            </a:r>
            <a:r>
              <a:rPr lang="ko-KR" altLang="en-US" sz="1600" b="1" dirty="0" smtClean="0"/>
              <a:t>이름  </a:t>
            </a:r>
            <a:r>
              <a:rPr lang="en-US" altLang="ko-KR" sz="1600" b="1" dirty="0" smtClean="0"/>
              <a:t>: "+ super.name);</a:t>
            </a:r>
          </a:p>
          <a:p>
            <a:r>
              <a:rPr lang="en-US" altLang="ko-KR" sz="1600" b="1" dirty="0" smtClean="0"/>
              <a:t>	}</a:t>
            </a:r>
          </a:p>
          <a:p>
            <a:r>
              <a:rPr lang="en-US" altLang="ko-KR" sz="1600" b="1" dirty="0" smtClean="0"/>
              <a:t>	public void Disp3(){</a:t>
            </a:r>
          </a:p>
          <a:p>
            <a:r>
              <a:rPr lang="en-US" altLang="ko-KR" sz="1600" b="1" dirty="0" smtClean="0"/>
              <a:t>	    </a:t>
            </a:r>
            <a:r>
              <a:rPr lang="en-US" altLang="ko-KR" sz="1600" b="1" dirty="0" err="1" smtClean="0"/>
              <a:t>System.out.println</a:t>
            </a:r>
            <a:r>
              <a:rPr lang="en-US" altLang="ko-KR" sz="1600" b="1" dirty="0" smtClean="0"/>
              <a:t>("</a:t>
            </a:r>
            <a:r>
              <a:rPr lang="ko-KR" altLang="en-US" sz="1600" b="1" dirty="0" smtClean="0"/>
              <a:t>색상  </a:t>
            </a:r>
            <a:r>
              <a:rPr lang="en-US" altLang="ko-KR" sz="1600" b="1" dirty="0" smtClean="0"/>
              <a:t>: "+ color);</a:t>
            </a:r>
          </a:p>
          <a:p>
            <a:r>
              <a:rPr lang="en-US" altLang="ko-KR" sz="1600" b="1" dirty="0" smtClean="0"/>
              <a:t>	    </a:t>
            </a:r>
            <a:r>
              <a:rPr lang="en-US" altLang="ko-KR" sz="1600" b="1" dirty="0" err="1" smtClean="0"/>
              <a:t>System.out.println</a:t>
            </a:r>
            <a:r>
              <a:rPr lang="en-US" altLang="ko-KR" sz="1600" b="1" dirty="0" smtClean="0"/>
              <a:t>("</a:t>
            </a:r>
            <a:r>
              <a:rPr lang="ko-KR" altLang="en-US" sz="1600" b="1" dirty="0" smtClean="0"/>
              <a:t>가격  </a:t>
            </a:r>
            <a:r>
              <a:rPr lang="en-US" altLang="ko-KR" sz="1600" b="1" dirty="0" smtClean="0"/>
              <a:t>: "+ price);</a:t>
            </a:r>
          </a:p>
          <a:p>
            <a:r>
              <a:rPr lang="en-US" altLang="ko-KR" sz="1600" b="1" dirty="0" smtClean="0"/>
              <a:t>	    </a:t>
            </a:r>
            <a:r>
              <a:rPr lang="en-US" altLang="ko-KR" sz="1600" b="1" dirty="0" err="1" smtClean="0"/>
              <a:t>System.out.println</a:t>
            </a:r>
            <a:r>
              <a:rPr lang="en-US" altLang="ko-KR" sz="1600" b="1" dirty="0" smtClean="0"/>
              <a:t>("</a:t>
            </a:r>
            <a:r>
              <a:rPr lang="ko-KR" altLang="en-US" sz="1600" b="1" dirty="0" smtClean="0"/>
              <a:t>이름  </a:t>
            </a:r>
            <a:r>
              <a:rPr lang="en-US" altLang="ko-KR" sz="1600" b="1" dirty="0" smtClean="0"/>
              <a:t>: "+ name);</a:t>
            </a:r>
          </a:p>
          <a:p>
            <a:r>
              <a:rPr lang="en-US" altLang="ko-KR" sz="1600" b="1" dirty="0" smtClean="0"/>
              <a:t>	}	</a:t>
            </a:r>
          </a:p>
          <a:p>
            <a:r>
              <a:rPr lang="en-US" altLang="ko-KR" sz="1600" b="1" dirty="0" smtClean="0"/>
              <a:t>}</a:t>
            </a:r>
          </a:p>
          <a:p>
            <a:endParaRPr lang="en-US" altLang="ko-KR" sz="1600" b="1" dirty="0" smtClean="0"/>
          </a:p>
          <a:p>
            <a:r>
              <a:rPr lang="en-US" altLang="ko-KR" sz="1600" b="1" dirty="0" smtClean="0"/>
              <a:t>class </a:t>
            </a:r>
            <a:r>
              <a:rPr lang="en-US" altLang="ko-KR" sz="1600" b="1" dirty="0" err="1" smtClean="0"/>
              <a:t>SuperTest</a:t>
            </a:r>
            <a:r>
              <a:rPr lang="en-US" altLang="ko-KR" sz="1600" b="1" dirty="0" smtClean="0"/>
              <a:t>{</a:t>
            </a:r>
          </a:p>
          <a:p>
            <a:r>
              <a:rPr lang="en-US" altLang="ko-KR" sz="1600" b="1" dirty="0" smtClean="0"/>
              <a:t>	public static void main(String[] </a:t>
            </a:r>
            <a:r>
              <a:rPr lang="en-US" altLang="ko-KR" sz="1600" b="1" dirty="0" err="1" smtClean="0"/>
              <a:t>args</a:t>
            </a:r>
            <a:r>
              <a:rPr lang="en-US" altLang="ko-KR" sz="1600" b="1" dirty="0" smtClean="0"/>
              <a:t>) {</a:t>
            </a:r>
          </a:p>
          <a:p>
            <a:r>
              <a:rPr lang="en-US" altLang="ko-KR" sz="1600" b="1" dirty="0" smtClean="0"/>
              <a:t>		// TODO Auto-generated method stub</a:t>
            </a:r>
          </a:p>
          <a:p>
            <a:r>
              <a:rPr lang="en-US" altLang="ko-KR" sz="1600" b="1" dirty="0" smtClean="0"/>
              <a:t>		Paprika </a:t>
            </a:r>
            <a:r>
              <a:rPr lang="en-US" altLang="ko-KR" sz="1600" b="1" dirty="0" err="1" smtClean="0"/>
              <a:t>obj</a:t>
            </a:r>
            <a:r>
              <a:rPr lang="en-US" altLang="ko-KR" sz="1600" b="1" dirty="0" smtClean="0"/>
              <a:t> = new Paprika();</a:t>
            </a:r>
          </a:p>
          <a:p>
            <a:endParaRPr lang="en-US" altLang="ko-KR" sz="1600" b="1" dirty="0" smtClean="0"/>
          </a:p>
          <a:p>
            <a:r>
              <a:rPr lang="en-US" altLang="ko-KR" sz="1600" b="1" dirty="0" smtClean="0"/>
              <a:t>		obj.Set1("</a:t>
            </a:r>
            <a:r>
              <a:rPr lang="ko-KR" altLang="en-US" sz="1600" b="1" dirty="0" err="1" smtClean="0"/>
              <a:t>피망류</a:t>
            </a:r>
            <a:r>
              <a:rPr lang="en-US" altLang="ko-KR" sz="1600" b="1" dirty="0" smtClean="0"/>
              <a:t>","</a:t>
            </a:r>
            <a:r>
              <a:rPr lang="ko-KR" altLang="en-US" sz="1600" b="1" dirty="0" smtClean="0"/>
              <a:t>여름</a:t>
            </a:r>
            <a:r>
              <a:rPr lang="en-US" altLang="ko-KR" sz="1600" b="1" dirty="0" smtClean="0"/>
              <a:t>","</a:t>
            </a:r>
            <a:r>
              <a:rPr lang="ko-KR" altLang="en-US" sz="1600" b="1" dirty="0" smtClean="0"/>
              <a:t>노란파프리카</a:t>
            </a:r>
            <a:r>
              <a:rPr lang="en-US" altLang="ko-KR" sz="1600" b="1" dirty="0" smtClean="0"/>
              <a:t>"); // </a:t>
            </a:r>
            <a:r>
              <a:rPr lang="ko-KR" altLang="en-US" sz="1600" b="1" dirty="0" err="1" smtClean="0"/>
              <a:t>부모메소드</a:t>
            </a:r>
            <a:endParaRPr lang="en-US" altLang="ko-KR" sz="1600" b="1" dirty="0" smtClean="0"/>
          </a:p>
          <a:p>
            <a:r>
              <a:rPr lang="en-US" altLang="ko-KR" sz="1600" b="1" dirty="0" smtClean="0"/>
              <a:t>		obj.Set3("</a:t>
            </a:r>
            <a:r>
              <a:rPr lang="ko-KR" altLang="en-US" sz="1600" b="1" dirty="0" smtClean="0"/>
              <a:t>빨강</a:t>
            </a:r>
            <a:r>
              <a:rPr lang="en-US" altLang="ko-KR" sz="1600" b="1" dirty="0" smtClean="0"/>
              <a:t>",2000,"</a:t>
            </a:r>
            <a:r>
              <a:rPr lang="ko-KR" altLang="en-US" sz="1600" b="1" dirty="0" err="1" smtClean="0"/>
              <a:t>빨간파프리카</a:t>
            </a:r>
            <a:r>
              <a:rPr lang="en-US" altLang="ko-KR" sz="1600" b="1" dirty="0" smtClean="0"/>
              <a:t>");      // </a:t>
            </a:r>
            <a:r>
              <a:rPr lang="ko-KR" altLang="en-US" sz="1600" b="1" dirty="0" err="1" smtClean="0"/>
              <a:t>자식메소드</a:t>
            </a:r>
            <a:endParaRPr lang="en-US" altLang="ko-KR" sz="1600" b="1" dirty="0" smtClean="0"/>
          </a:p>
          <a:p>
            <a:r>
              <a:rPr lang="en-US" altLang="ko-KR" sz="1600" b="1" dirty="0" smtClean="0"/>
              <a:t>		obj.Disp1();    // </a:t>
            </a:r>
            <a:r>
              <a:rPr lang="ko-KR" altLang="en-US" sz="1600" b="1" dirty="0" err="1" smtClean="0"/>
              <a:t>부모메소드</a:t>
            </a:r>
            <a:endParaRPr lang="en-US" altLang="ko-KR" sz="1600" b="1" dirty="0" smtClean="0"/>
          </a:p>
          <a:p>
            <a:r>
              <a:rPr lang="en-US" altLang="ko-KR" sz="1600" b="1" dirty="0" smtClean="0"/>
              <a:t>		obj.Disp2();    // </a:t>
            </a:r>
            <a:r>
              <a:rPr lang="ko-KR" altLang="en-US" sz="1600" b="1" dirty="0" err="1" smtClean="0"/>
              <a:t>자식메소드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(super </a:t>
            </a:r>
            <a:r>
              <a:rPr lang="ko-KR" altLang="en-US" sz="1600" b="1" dirty="0" smtClean="0"/>
              <a:t>가 사용됨</a:t>
            </a:r>
            <a:r>
              <a:rPr lang="en-US" altLang="ko-KR" sz="1600" b="1" dirty="0" smtClean="0"/>
              <a:t>)</a:t>
            </a:r>
          </a:p>
          <a:p>
            <a:r>
              <a:rPr lang="en-US" altLang="ko-KR" sz="1600" b="1" dirty="0" smtClean="0"/>
              <a:t>		obj.Disp3();    // </a:t>
            </a:r>
            <a:r>
              <a:rPr lang="ko-KR" altLang="en-US" sz="1600" b="1" dirty="0" err="1" smtClean="0"/>
              <a:t>자식메소드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(super </a:t>
            </a:r>
            <a:r>
              <a:rPr lang="ko-KR" altLang="en-US" sz="1600" b="1" dirty="0" smtClean="0"/>
              <a:t>사용 안됨</a:t>
            </a:r>
            <a:r>
              <a:rPr lang="en-US" altLang="ko-KR" sz="1600" b="1" dirty="0" smtClean="0"/>
              <a:t>)</a:t>
            </a:r>
          </a:p>
          <a:p>
            <a:r>
              <a:rPr lang="en-US" altLang="ko-KR" sz="1600" b="1" dirty="0" smtClean="0"/>
              <a:t>	}</a:t>
            </a:r>
          </a:p>
          <a:p>
            <a:r>
              <a:rPr lang="en-US" altLang="ko-KR" sz="1600" b="1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96188"/>
            <a:ext cx="4536504" cy="6761812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</p:spPr>
      </p:pic>
      <p:sp>
        <p:nvSpPr>
          <p:cNvPr id="7" name="모서리가 둥근 직사각형 6"/>
          <p:cNvSpPr/>
          <p:nvPr/>
        </p:nvSpPr>
        <p:spPr bwMode="auto">
          <a:xfrm>
            <a:off x="395536" y="5085184"/>
            <a:ext cx="1512168" cy="151216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5292080" y="692696"/>
            <a:ext cx="3643338" cy="1285884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실행창에 결과값이 출력된 것을 확인할 수 있다</a:t>
            </a:r>
            <a:r>
              <a:rPr kumimoji="0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.</a:t>
            </a:r>
            <a:endParaRPr kumimoji="0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/>
            <a:r>
              <a:rPr lang="en-US" altLang="ko-KR" smtClean="0"/>
              <a:t>3. </a:t>
            </a:r>
            <a:r>
              <a:rPr lang="ko-KR" altLang="en-US" smtClean="0"/>
              <a:t>오버라이딩</a:t>
            </a:r>
            <a:r>
              <a:rPr lang="en-US" altLang="ko-KR" smtClean="0"/>
              <a:t>(overriding)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오버라이딩</a:t>
            </a:r>
            <a:r>
              <a:rPr lang="en-US" altLang="ko-KR" dirty="0" smtClean="0"/>
              <a:t>(overriding)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상속받은 클래스에서 상속해준 클래스의 </a:t>
            </a:r>
            <a:r>
              <a:rPr lang="ko-KR" altLang="en-US" dirty="0" err="1" smtClean="0"/>
              <a:t>메소드와</a:t>
            </a:r>
            <a:r>
              <a:rPr lang="ko-KR" altLang="en-US" dirty="0" smtClean="0"/>
              <a:t> 동일한 이름의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재정의하는 것을 의미한다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오버로딩과</a:t>
            </a:r>
            <a:r>
              <a:rPr lang="ko-KR" altLang="en-US" dirty="0" smtClean="0"/>
              <a:t> 비슷한 개념이지만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상속이라는 전제 하에서 생각하게 되는 개념이라는 것이다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다시말해서</a:t>
            </a:r>
            <a:r>
              <a:rPr lang="ko-KR" altLang="en-US" dirty="0" smtClean="0"/>
              <a:t> 부모클래스와 자식 </a:t>
            </a:r>
            <a:r>
              <a:rPr lang="ko-KR" altLang="en-US" dirty="0" err="1" smtClean="0"/>
              <a:t>클래스간에</a:t>
            </a:r>
            <a:r>
              <a:rPr lang="ko-KR" altLang="en-US" dirty="0" smtClean="0"/>
              <a:t> 동일한 이름의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존재할 때 </a:t>
            </a:r>
            <a:r>
              <a:rPr lang="ko-KR" altLang="en-US" dirty="0" smtClean="0">
                <a:solidFill>
                  <a:srgbClr val="FF00FF"/>
                </a:solidFill>
              </a:rPr>
              <a:t>부모클래스의 </a:t>
            </a:r>
            <a:r>
              <a:rPr lang="ko-KR" altLang="en-US" dirty="0" err="1" smtClean="0">
                <a:solidFill>
                  <a:srgbClr val="FF00FF"/>
                </a:solidFill>
              </a:rPr>
              <a:t>메소드는</a:t>
            </a:r>
            <a:r>
              <a:rPr lang="ko-KR" altLang="en-US" dirty="0" smtClean="0">
                <a:solidFill>
                  <a:srgbClr val="FF00FF"/>
                </a:solidFill>
              </a:rPr>
              <a:t> 무시</a:t>
            </a:r>
            <a:r>
              <a:rPr lang="en-US" altLang="ko-KR" dirty="0" smtClean="0">
                <a:solidFill>
                  <a:srgbClr val="FF00FF"/>
                </a:solidFill>
              </a:rPr>
              <a:t>(override)</a:t>
            </a:r>
            <a:r>
              <a:rPr lang="ko-KR" altLang="en-US" dirty="0" smtClean="0">
                <a:solidFill>
                  <a:srgbClr val="FF00FF"/>
                </a:solidFill>
              </a:rPr>
              <a:t>된다</a:t>
            </a:r>
            <a:r>
              <a:rPr lang="ko-KR" altLang="en-US" dirty="0" smtClean="0"/>
              <a:t>는 의미이다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285720" y="1340768"/>
            <a:ext cx="8501122" cy="5400600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200" b="1" smtClean="0"/>
              <a:t>package pk18_1;</a:t>
            </a:r>
          </a:p>
          <a:p>
            <a:endParaRPr lang="en-US" altLang="ko-KR" sz="1200" b="1" smtClean="0"/>
          </a:p>
          <a:p>
            <a:r>
              <a:rPr lang="en-US" altLang="ko-KR" sz="1200" b="1" smtClean="0"/>
              <a:t>class Vegetable{</a:t>
            </a:r>
          </a:p>
          <a:p>
            <a:r>
              <a:rPr lang="en-US" altLang="ko-KR" sz="1200" b="1" smtClean="0"/>
              <a:t>	String sort;</a:t>
            </a:r>
          </a:p>
          <a:p>
            <a:r>
              <a:rPr lang="en-US" altLang="ko-KR" sz="1200" b="1" smtClean="0"/>
              <a:t>	String season;</a:t>
            </a:r>
          </a:p>
          <a:p>
            <a:r>
              <a:rPr lang="en-US" altLang="ko-KR" sz="1200" b="1" smtClean="0"/>
              <a:t>	String name;</a:t>
            </a:r>
          </a:p>
          <a:p>
            <a:r>
              <a:rPr lang="en-US" altLang="ko-KR" sz="1200" b="1" smtClean="0"/>
              <a:t>	</a:t>
            </a:r>
          </a:p>
          <a:p>
            <a:r>
              <a:rPr lang="en-US" altLang="ko-KR" sz="1200" b="1" smtClean="0"/>
              <a:t>	public void Set1(String a, String b, String c){</a:t>
            </a:r>
          </a:p>
          <a:p>
            <a:r>
              <a:rPr lang="en-US" altLang="ko-KR" sz="1200" b="1" smtClean="0"/>
              <a:t>		sort=a; season=b; name=c;</a:t>
            </a:r>
          </a:p>
          <a:p>
            <a:r>
              <a:rPr lang="en-US" altLang="ko-KR" sz="1200" b="1" smtClean="0"/>
              <a:t>	}</a:t>
            </a:r>
          </a:p>
          <a:p>
            <a:r>
              <a:rPr lang="en-US" altLang="ko-KR" sz="1200" b="1" smtClean="0"/>
              <a:t>	</a:t>
            </a:r>
          </a:p>
          <a:p>
            <a:r>
              <a:rPr lang="en-US" altLang="ko-KR" sz="1200" b="1" smtClean="0"/>
              <a:t>	public void Disp(){</a:t>
            </a:r>
          </a:p>
          <a:p>
            <a:r>
              <a:rPr lang="en-US" altLang="ko-KR" sz="1200" b="1" smtClean="0"/>
              <a:t>		System.out.println("</a:t>
            </a:r>
            <a:r>
              <a:rPr lang="ko-KR" altLang="en-US" sz="1200" b="1" smtClean="0"/>
              <a:t>분류  </a:t>
            </a:r>
            <a:r>
              <a:rPr lang="en-US" altLang="ko-KR" sz="1200" b="1" smtClean="0"/>
              <a:t>: "+ sort);</a:t>
            </a:r>
          </a:p>
          <a:p>
            <a:r>
              <a:rPr lang="en-US" altLang="ko-KR" sz="1200" b="1" smtClean="0"/>
              <a:t>		System.out.println("</a:t>
            </a:r>
            <a:r>
              <a:rPr lang="ko-KR" altLang="en-US" sz="1200" b="1" smtClean="0"/>
              <a:t>계절  </a:t>
            </a:r>
            <a:r>
              <a:rPr lang="en-US" altLang="ko-KR" sz="1200" b="1" smtClean="0"/>
              <a:t>: "+ season);</a:t>
            </a:r>
          </a:p>
          <a:p>
            <a:r>
              <a:rPr lang="en-US" altLang="ko-KR" sz="1200" b="1" smtClean="0"/>
              <a:t>		System.out.println("</a:t>
            </a:r>
            <a:r>
              <a:rPr lang="ko-KR" altLang="en-US" sz="1200" b="1" smtClean="0"/>
              <a:t>이름  </a:t>
            </a:r>
            <a:r>
              <a:rPr lang="en-US" altLang="ko-KR" sz="1200" b="1" smtClean="0"/>
              <a:t>: "+ name);</a:t>
            </a:r>
          </a:p>
          <a:p>
            <a:r>
              <a:rPr lang="en-US" altLang="ko-KR" sz="1200" b="1" smtClean="0"/>
              <a:t>	}</a:t>
            </a:r>
          </a:p>
          <a:p>
            <a:r>
              <a:rPr lang="en-US" altLang="ko-KR" sz="1200" b="1" smtClean="0"/>
              <a:t>}//of class</a:t>
            </a:r>
          </a:p>
          <a:p>
            <a:endParaRPr lang="en-US" altLang="ko-KR" sz="1200" b="1" smtClean="0"/>
          </a:p>
          <a:p>
            <a:endParaRPr lang="en-US" altLang="ko-KR" sz="1200" b="1" smtClean="0"/>
          </a:p>
          <a:p>
            <a:r>
              <a:rPr lang="en-US" altLang="ko-KR" sz="1200" b="1" smtClean="0"/>
              <a:t>class Paprika extends Vegetable{</a:t>
            </a:r>
          </a:p>
          <a:p>
            <a:r>
              <a:rPr lang="en-US" altLang="ko-KR" sz="1200" b="1" smtClean="0"/>
              <a:t>	private String color;</a:t>
            </a:r>
          </a:p>
          <a:p>
            <a:r>
              <a:rPr lang="en-US" altLang="ko-KR" sz="1200" b="1" smtClean="0"/>
              <a:t>	private int price;</a:t>
            </a:r>
          </a:p>
          <a:p>
            <a:r>
              <a:rPr lang="en-US" altLang="ko-KR" sz="1200" b="1" smtClean="0"/>
              <a:t>	private String name;</a:t>
            </a:r>
          </a:p>
          <a:p>
            <a:r>
              <a:rPr lang="en-US" altLang="ko-KR" sz="1200" b="1" smtClean="0"/>
              <a:t>    </a:t>
            </a:r>
          </a:p>
          <a:p>
            <a:r>
              <a:rPr lang="en-US" altLang="ko-KR" sz="1200" b="1" smtClean="0"/>
              <a:t>	public void Set3(String a, int b,String c){</a:t>
            </a:r>
          </a:p>
          <a:p>
            <a:r>
              <a:rPr lang="en-US" altLang="ko-KR" sz="1200" b="1" smtClean="0"/>
              <a:t>		color=a; price=b;name=c;</a:t>
            </a:r>
          </a:p>
          <a:p>
            <a:r>
              <a:rPr lang="en-US" altLang="ko-KR" sz="1200" b="1" smtClean="0"/>
              <a:t>	}</a:t>
            </a:r>
          </a:p>
          <a:p>
            <a:endParaRPr lang="en-US" altLang="ko-KR" sz="1200" b="1" smtClean="0"/>
          </a:p>
          <a:p>
            <a:r>
              <a:rPr lang="en-US" altLang="ko-KR" sz="1200" b="1" smtClean="0"/>
              <a:t>	</a:t>
            </a: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285720" y="714356"/>
            <a:ext cx="1643074" cy="50006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예제 </a:t>
            </a:r>
            <a:r>
              <a:rPr lang="en-US" altLang="ko-KR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18</a:t>
            </a:r>
            <a:r>
              <a:rPr kumimoji="0" lang="en-US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-3</a:t>
            </a: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285720" y="1500174"/>
            <a:ext cx="8501122" cy="492922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200" b="1" dirty="0" smtClean="0"/>
              <a:t>public void </a:t>
            </a:r>
            <a:r>
              <a:rPr lang="en-US" altLang="ko-KR" sz="1200" b="1" dirty="0" err="1" smtClean="0"/>
              <a:t>Disp</a:t>
            </a:r>
            <a:r>
              <a:rPr lang="en-US" altLang="ko-KR" sz="1200" b="1" dirty="0" smtClean="0"/>
              <a:t>(){</a:t>
            </a:r>
          </a:p>
          <a:p>
            <a:r>
              <a:rPr lang="en-US" altLang="ko-KR" sz="1200" b="1" dirty="0" smtClean="0"/>
              <a:t>	    </a:t>
            </a:r>
            <a:r>
              <a:rPr lang="en-US" altLang="ko-KR" sz="1200" b="1" dirty="0" err="1" smtClean="0"/>
              <a:t>System.out.println</a:t>
            </a:r>
            <a:r>
              <a:rPr lang="en-US" altLang="ko-KR" sz="1200" b="1" dirty="0" smtClean="0"/>
              <a:t>("</a:t>
            </a:r>
            <a:r>
              <a:rPr lang="ko-KR" altLang="en-US" sz="1200" b="1" dirty="0" smtClean="0"/>
              <a:t>색상  </a:t>
            </a:r>
            <a:r>
              <a:rPr lang="en-US" altLang="ko-KR" sz="1200" b="1" dirty="0" smtClean="0"/>
              <a:t>: "+ color);</a:t>
            </a:r>
          </a:p>
          <a:p>
            <a:r>
              <a:rPr lang="en-US" altLang="ko-KR" sz="1200" b="1" dirty="0" smtClean="0"/>
              <a:t>	    </a:t>
            </a:r>
            <a:r>
              <a:rPr lang="en-US" altLang="ko-KR" sz="1200" b="1" dirty="0" err="1" smtClean="0"/>
              <a:t>System.out.println</a:t>
            </a:r>
            <a:r>
              <a:rPr lang="en-US" altLang="ko-KR" sz="1200" b="1" dirty="0" smtClean="0"/>
              <a:t>("</a:t>
            </a:r>
            <a:r>
              <a:rPr lang="ko-KR" altLang="en-US" sz="1200" b="1" dirty="0" smtClean="0"/>
              <a:t>가격  </a:t>
            </a:r>
            <a:r>
              <a:rPr lang="en-US" altLang="ko-KR" sz="1200" b="1" dirty="0" smtClean="0"/>
              <a:t>: "+ price);</a:t>
            </a:r>
          </a:p>
          <a:p>
            <a:r>
              <a:rPr lang="en-US" altLang="ko-KR" sz="1200" b="1" dirty="0" smtClean="0"/>
              <a:t>	    </a:t>
            </a:r>
            <a:r>
              <a:rPr lang="en-US" altLang="ko-KR" sz="1200" b="1" dirty="0" err="1" smtClean="0"/>
              <a:t>System.out.println</a:t>
            </a:r>
            <a:r>
              <a:rPr lang="en-US" altLang="ko-KR" sz="1200" b="1" dirty="0" smtClean="0"/>
              <a:t>("</a:t>
            </a:r>
            <a:r>
              <a:rPr lang="ko-KR" altLang="en-US" sz="1200" b="1" dirty="0" smtClean="0"/>
              <a:t>이름  </a:t>
            </a:r>
            <a:r>
              <a:rPr lang="en-US" altLang="ko-KR" sz="1200" b="1" dirty="0" smtClean="0"/>
              <a:t>: "+ name);</a:t>
            </a:r>
          </a:p>
          <a:p>
            <a:r>
              <a:rPr lang="en-US" altLang="ko-KR" sz="1200" b="1" dirty="0" smtClean="0"/>
              <a:t>	}	</a:t>
            </a:r>
          </a:p>
          <a:p>
            <a:r>
              <a:rPr lang="en-US" altLang="ko-KR" sz="1200" b="1" dirty="0" smtClean="0"/>
              <a:t>}</a:t>
            </a:r>
          </a:p>
          <a:p>
            <a:r>
              <a:rPr lang="en-US" altLang="ko-KR" sz="1200" b="1" dirty="0" smtClean="0"/>
              <a:t>	public static void main(String[] </a:t>
            </a:r>
            <a:r>
              <a:rPr lang="en-US" altLang="ko-KR" sz="1200" b="1" dirty="0" err="1" smtClean="0"/>
              <a:t>args</a:t>
            </a:r>
            <a:r>
              <a:rPr lang="en-US" altLang="ko-KR" sz="1200" b="1" dirty="0" smtClean="0"/>
              <a:t>) {</a:t>
            </a:r>
          </a:p>
          <a:p>
            <a:r>
              <a:rPr lang="en-US" altLang="ko-KR" sz="1200" b="1" dirty="0" smtClean="0"/>
              <a:t>		// TODO Auto-generated method stub</a:t>
            </a:r>
          </a:p>
          <a:p>
            <a:r>
              <a:rPr lang="en-US" altLang="ko-KR" sz="1200" b="1" dirty="0" smtClean="0"/>
              <a:t>		Paprika </a:t>
            </a:r>
            <a:r>
              <a:rPr lang="en-US" altLang="ko-KR" sz="1200" b="1" dirty="0" err="1" smtClean="0"/>
              <a:t>obj</a:t>
            </a:r>
            <a:r>
              <a:rPr lang="en-US" altLang="ko-KR" sz="1200" b="1" dirty="0" smtClean="0"/>
              <a:t> = new Paprika();</a:t>
            </a:r>
          </a:p>
          <a:p>
            <a:endParaRPr lang="en-US" altLang="ko-KR" sz="1200" b="1" dirty="0" smtClean="0"/>
          </a:p>
          <a:p>
            <a:r>
              <a:rPr lang="en-US" altLang="ko-KR" sz="1200" b="1" dirty="0" smtClean="0"/>
              <a:t>		obj.Set1("</a:t>
            </a:r>
            <a:r>
              <a:rPr lang="ko-KR" altLang="en-US" sz="1200" b="1" dirty="0" err="1" smtClean="0"/>
              <a:t>피망류</a:t>
            </a:r>
            <a:r>
              <a:rPr lang="en-US" altLang="ko-KR" sz="1200" b="1" dirty="0" smtClean="0"/>
              <a:t>","</a:t>
            </a:r>
            <a:r>
              <a:rPr lang="ko-KR" altLang="en-US" sz="1200" b="1" dirty="0" smtClean="0"/>
              <a:t>여름</a:t>
            </a:r>
            <a:r>
              <a:rPr lang="en-US" altLang="ko-KR" sz="1200" b="1" dirty="0" smtClean="0"/>
              <a:t>","</a:t>
            </a:r>
            <a:r>
              <a:rPr lang="ko-KR" altLang="en-US" sz="1200" b="1" dirty="0" smtClean="0"/>
              <a:t>노란파프리카</a:t>
            </a:r>
            <a:r>
              <a:rPr lang="en-US" altLang="ko-KR" sz="1200" b="1" dirty="0" smtClean="0"/>
              <a:t>");</a:t>
            </a:r>
          </a:p>
          <a:p>
            <a:r>
              <a:rPr lang="en-US" altLang="ko-KR" sz="1200" b="1" dirty="0" smtClean="0"/>
              <a:t>		obj.Set3("</a:t>
            </a:r>
            <a:r>
              <a:rPr lang="ko-KR" altLang="en-US" sz="1200" b="1" dirty="0" smtClean="0"/>
              <a:t>빨강</a:t>
            </a:r>
            <a:r>
              <a:rPr lang="en-US" altLang="ko-KR" sz="1200" b="1" dirty="0" smtClean="0"/>
              <a:t>",2000,"</a:t>
            </a:r>
            <a:r>
              <a:rPr lang="ko-KR" altLang="en-US" sz="1200" b="1" dirty="0" err="1" smtClean="0"/>
              <a:t>빨간파프리카</a:t>
            </a:r>
            <a:r>
              <a:rPr lang="en-US" altLang="ko-KR" sz="1200" b="1" dirty="0" smtClean="0"/>
              <a:t>");</a:t>
            </a:r>
          </a:p>
          <a:p>
            <a:r>
              <a:rPr lang="en-US" altLang="ko-KR" sz="1200" b="1" dirty="0" smtClean="0"/>
              <a:t>		</a:t>
            </a:r>
            <a:r>
              <a:rPr lang="en-US" altLang="ko-KR" sz="1200" b="1" dirty="0" err="1" smtClean="0"/>
              <a:t>obj.Disp</a:t>
            </a:r>
            <a:r>
              <a:rPr lang="en-US" altLang="ko-KR" sz="1200" b="1" dirty="0" smtClean="0"/>
              <a:t>();</a:t>
            </a:r>
          </a:p>
          <a:p>
            <a:r>
              <a:rPr lang="en-US" altLang="ko-KR" sz="1200" b="1" dirty="0" smtClean="0"/>
              <a:t>		</a:t>
            </a:r>
            <a:r>
              <a:rPr lang="en-US" altLang="ko-KR" sz="1200" b="1" dirty="0" err="1" smtClean="0"/>
              <a:t>obj.Disp</a:t>
            </a:r>
            <a:r>
              <a:rPr lang="en-US" altLang="ko-KR" sz="1200" b="1" dirty="0" smtClean="0"/>
              <a:t>();</a:t>
            </a:r>
          </a:p>
          <a:p>
            <a:r>
              <a:rPr lang="en-US" altLang="ko-KR" sz="1200" b="1" dirty="0" smtClean="0"/>
              <a:t>		</a:t>
            </a:r>
          </a:p>
          <a:p>
            <a:r>
              <a:rPr lang="en-US" altLang="ko-KR" sz="1200" b="1" dirty="0" smtClean="0"/>
              <a:t>	}</a:t>
            </a:r>
          </a:p>
          <a:p>
            <a:r>
              <a:rPr lang="en-US" altLang="ko-KR" sz="1200" b="1" dirty="0" smtClean="0"/>
              <a:t>}</a:t>
            </a:r>
          </a:p>
          <a:p>
            <a:endParaRPr lang="en-US" altLang="ko-KR" sz="1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16633"/>
            <a:ext cx="5037931" cy="6741368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</p:spPr>
      </p:pic>
      <p:sp>
        <p:nvSpPr>
          <p:cNvPr id="7" name="모서리가 둥근 직사각형 6"/>
          <p:cNvSpPr/>
          <p:nvPr/>
        </p:nvSpPr>
        <p:spPr bwMode="auto">
          <a:xfrm>
            <a:off x="395536" y="5085184"/>
            <a:ext cx="1512168" cy="151216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5292080" y="692696"/>
            <a:ext cx="3643338" cy="1285884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실행창에 결과값이 출력된 것을 확인할 수 있다</a:t>
            </a:r>
            <a:r>
              <a:rPr kumimoji="0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.</a:t>
            </a:r>
            <a:endParaRPr kumimoji="0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title"/>
          </p:nvPr>
        </p:nvSpPr>
        <p:spPr>
          <a:xfrm>
            <a:off x="3571868" y="357166"/>
            <a:ext cx="2571768" cy="842947"/>
          </a:xfrm>
        </p:spPr>
        <p:txBody>
          <a:bodyPr/>
          <a:lstStyle/>
          <a:p>
            <a:r>
              <a:rPr lang="ko-KR" altLang="en-US" sz="4800" smtClean="0"/>
              <a:t>정 리</a:t>
            </a:r>
            <a:endParaRPr lang="ko-KR" altLang="en-US" sz="4800"/>
          </a:p>
        </p:txBody>
      </p:sp>
      <p:sp>
        <p:nvSpPr>
          <p:cNvPr id="61" name="Line 2"/>
          <p:cNvSpPr>
            <a:spLocks noChangeShapeType="1"/>
          </p:cNvSpPr>
          <p:nvPr/>
        </p:nvSpPr>
        <p:spPr bwMode="auto">
          <a:xfrm>
            <a:off x="2073256" y="3522132"/>
            <a:ext cx="5094288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" name="그룹 58"/>
          <p:cNvGrpSpPr/>
          <p:nvPr/>
        </p:nvGrpSpPr>
        <p:grpSpPr>
          <a:xfrm>
            <a:off x="1857356" y="2925766"/>
            <a:ext cx="609600" cy="609600"/>
            <a:chOff x="2120900" y="2762250"/>
            <a:chExt cx="609600" cy="609600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120900" y="2762250"/>
              <a:ext cx="609600" cy="609600"/>
              <a:chOff x="816" y="1872"/>
              <a:chExt cx="384" cy="384"/>
            </a:xfrm>
          </p:grpSpPr>
          <p:sp>
            <p:nvSpPr>
              <p:cNvPr id="66" name="Oval 6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67" name="Oval 7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alpha val="32001"/>
                    </a:schemeClr>
                  </a:gs>
                  <a:gs pos="100000">
                    <a:schemeClr val="accent2">
                      <a:gamma/>
                      <a:shade val="0"/>
                      <a:invGamma/>
                      <a:alpha val="89999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68" name="Oval 8"/>
              <p:cNvSpPr>
                <a:spLocks noChangeArrowheads="1"/>
              </p:cNvSpPr>
              <p:nvPr/>
            </p:nvSpPr>
            <p:spPr bwMode="gray">
              <a:xfrm>
                <a:off x="841" y="1897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54118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69" name="Oval 9"/>
              <p:cNvSpPr>
                <a:spLocks noChangeArrowheads="1"/>
              </p:cNvSpPr>
              <p:nvPr/>
            </p:nvSpPr>
            <p:spPr bwMode="gray">
              <a:xfrm>
                <a:off x="866" y="1922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63529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0" name="Oval 10"/>
              <p:cNvSpPr>
                <a:spLocks noChangeArrowheads="1"/>
              </p:cNvSpPr>
              <p:nvPr/>
            </p:nvSpPr>
            <p:spPr bwMode="gray">
              <a:xfrm>
                <a:off x="859" y="1914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1" name="Oval 11"/>
              <p:cNvSpPr>
                <a:spLocks noChangeArrowheads="1"/>
              </p:cNvSpPr>
              <p:nvPr/>
            </p:nvSpPr>
            <p:spPr bwMode="gray">
              <a:xfrm>
                <a:off x="864" y="191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75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72" name="Oval 12"/>
              <p:cNvSpPr>
                <a:spLocks noChangeArrowheads="1"/>
              </p:cNvSpPr>
              <p:nvPr/>
            </p:nvSpPr>
            <p:spPr bwMode="gray">
              <a:xfrm>
                <a:off x="868" y="192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73" name="Oval 13"/>
              <p:cNvSpPr>
                <a:spLocks noChangeArrowheads="1"/>
              </p:cNvSpPr>
              <p:nvPr/>
            </p:nvSpPr>
            <p:spPr bwMode="gray">
              <a:xfrm>
                <a:off x="871" y="192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16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74" name="Oval 14"/>
              <p:cNvSpPr>
                <a:spLocks noChangeArrowheads="1"/>
              </p:cNvSpPr>
              <p:nvPr/>
            </p:nvSpPr>
            <p:spPr bwMode="gray">
              <a:xfrm>
                <a:off x="886" y="193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65" name="Text Box 15"/>
            <p:cNvSpPr txBox="1">
              <a:spLocks noChangeArrowheads="1"/>
            </p:cNvSpPr>
            <p:nvPr/>
          </p:nvSpPr>
          <p:spPr bwMode="gray">
            <a:xfrm>
              <a:off x="2249488" y="2827338"/>
              <a:ext cx="355600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ko-KR" sz="2400" b="1">
                  <a:solidFill>
                    <a:srgbClr val="000000"/>
                  </a:solidFill>
                  <a:latin typeface="굴림" pitchFamily="34" charset="-127"/>
                  <a:ea typeface="굴림" pitchFamily="34" charset="-127"/>
                </a:rPr>
                <a:t>2</a:t>
              </a:r>
            </a:p>
          </p:txBody>
        </p:sp>
      </p:grpSp>
      <p:sp>
        <p:nvSpPr>
          <p:cNvPr id="87" name="Line 27"/>
          <p:cNvSpPr>
            <a:spLocks noChangeShapeType="1"/>
          </p:cNvSpPr>
          <p:nvPr/>
        </p:nvSpPr>
        <p:spPr bwMode="auto">
          <a:xfrm>
            <a:off x="2097069" y="2498718"/>
            <a:ext cx="5094287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8" name="Text Box 28"/>
          <p:cNvSpPr txBox="1">
            <a:spLocks noChangeArrowheads="1"/>
          </p:cNvSpPr>
          <p:nvPr/>
        </p:nvSpPr>
        <p:spPr bwMode="auto">
          <a:xfrm>
            <a:off x="2547939" y="1905000"/>
            <a:ext cx="4608512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ko-KR" altLang="en-US" sz="3200" b="1" smtClean="0">
                <a:latin typeface="HY강B" pitchFamily="18" charset="-127"/>
                <a:ea typeface="HY강B" pitchFamily="18" charset="-127"/>
              </a:rPr>
              <a:t>클래스 상속의 개념</a:t>
            </a:r>
            <a:endParaRPr lang="en-US" altLang="ko-KR" sz="3200" b="1"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1857356" y="1924050"/>
            <a:ext cx="609600" cy="609600"/>
            <a:chOff x="1248" y="1200"/>
            <a:chExt cx="384" cy="384"/>
          </a:xfrm>
        </p:grpSpPr>
        <p:grpSp>
          <p:nvGrpSpPr>
            <p:cNvPr id="5" name="Group 30"/>
            <p:cNvGrpSpPr>
              <a:grpSpLocks/>
            </p:cNvGrpSpPr>
            <p:nvPr/>
          </p:nvGrpSpPr>
          <p:grpSpPr bwMode="auto">
            <a:xfrm>
              <a:off x="1248" y="1200"/>
              <a:ext cx="384" cy="384"/>
              <a:chOff x="2016" y="912"/>
              <a:chExt cx="384" cy="384"/>
            </a:xfrm>
          </p:grpSpPr>
          <p:sp>
            <p:nvSpPr>
              <p:cNvPr id="92" name="Text Box 31"/>
              <p:cNvSpPr txBox="1">
                <a:spLocks noChangeArrowheads="1"/>
              </p:cNvSpPr>
              <p:nvPr/>
            </p:nvSpPr>
            <p:spPr bwMode="gray">
              <a:xfrm>
                <a:off x="2094" y="948"/>
                <a:ext cx="224" cy="28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ko-KR" sz="2400" b="1">
                    <a:solidFill>
                      <a:srgbClr val="000000"/>
                    </a:solidFill>
                    <a:latin typeface="굴림" pitchFamily="34" charset="-127"/>
                    <a:ea typeface="굴림" pitchFamily="34" charset="-127"/>
                  </a:rPr>
                  <a:t>3</a:t>
                </a:r>
              </a:p>
            </p:txBody>
          </p:sp>
          <p:sp>
            <p:nvSpPr>
              <p:cNvPr id="93" name="Oval 32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94" name="Oval 33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alpha val="32001"/>
                    </a:schemeClr>
                  </a:gs>
                  <a:gs pos="100000">
                    <a:schemeClr val="hlink">
                      <a:gamma/>
                      <a:shade val="0"/>
                      <a:invGamma/>
                      <a:alpha val="89999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95" name="Oval 34"/>
              <p:cNvSpPr>
                <a:spLocks noChangeArrowheads="1"/>
              </p:cNvSpPr>
              <p:nvPr/>
            </p:nvSpPr>
            <p:spPr bwMode="gray">
              <a:xfrm>
                <a:off x="2034" y="918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96" name="Oval 35"/>
              <p:cNvSpPr>
                <a:spLocks noChangeArrowheads="1"/>
              </p:cNvSpPr>
              <p:nvPr/>
            </p:nvSpPr>
            <p:spPr bwMode="gray">
              <a:xfrm>
                <a:off x="2040" y="936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63529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97" name="Oval 36"/>
              <p:cNvSpPr>
                <a:spLocks noChangeArrowheads="1"/>
              </p:cNvSpPr>
              <p:nvPr/>
            </p:nvSpPr>
            <p:spPr bwMode="gray">
              <a:xfrm>
                <a:off x="2052" y="948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98" name="Oval 37"/>
              <p:cNvSpPr>
                <a:spLocks noChangeArrowheads="1"/>
              </p:cNvSpPr>
              <p:nvPr/>
            </p:nvSpPr>
            <p:spPr bwMode="gray">
              <a:xfrm>
                <a:off x="2064" y="95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75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99" name="Oval 38"/>
              <p:cNvSpPr>
                <a:spLocks noChangeArrowheads="1"/>
              </p:cNvSpPr>
              <p:nvPr/>
            </p:nvSpPr>
            <p:spPr bwMode="gray">
              <a:xfrm>
                <a:off x="2068" y="96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100" name="Oval 39"/>
              <p:cNvSpPr>
                <a:spLocks noChangeArrowheads="1"/>
              </p:cNvSpPr>
              <p:nvPr/>
            </p:nvSpPr>
            <p:spPr bwMode="gray">
              <a:xfrm>
                <a:off x="2071" y="96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16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101" name="Oval 40"/>
              <p:cNvSpPr>
                <a:spLocks noChangeArrowheads="1"/>
              </p:cNvSpPr>
              <p:nvPr/>
            </p:nvSpPr>
            <p:spPr bwMode="gray">
              <a:xfrm>
                <a:off x="2086" y="97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91" name="Text Box 41"/>
            <p:cNvSpPr txBox="1">
              <a:spLocks noChangeArrowheads="1"/>
            </p:cNvSpPr>
            <p:nvPr/>
          </p:nvSpPr>
          <p:spPr bwMode="gray">
            <a:xfrm>
              <a:off x="1326" y="1236"/>
              <a:ext cx="22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ko-KR" sz="2400" b="1">
                  <a:solidFill>
                    <a:srgbClr val="000000"/>
                  </a:solidFill>
                  <a:latin typeface="굴림" pitchFamily="34" charset="-127"/>
                  <a:ea typeface="굴림" pitchFamily="34" charset="-127"/>
                </a:rPr>
                <a:t>1</a:t>
              </a:r>
            </a:p>
          </p:txBody>
        </p:sp>
      </p:grpSp>
      <p:sp>
        <p:nvSpPr>
          <p:cNvPr id="102" name="Line 42"/>
          <p:cNvSpPr>
            <a:spLocks noChangeShapeType="1"/>
          </p:cNvSpPr>
          <p:nvPr/>
        </p:nvSpPr>
        <p:spPr bwMode="auto">
          <a:xfrm>
            <a:off x="2097069" y="4545546"/>
            <a:ext cx="5094287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6" name="Group 43"/>
          <p:cNvGrpSpPr>
            <a:grpSpLocks/>
          </p:cNvGrpSpPr>
          <p:nvPr/>
        </p:nvGrpSpPr>
        <p:grpSpPr bwMode="auto">
          <a:xfrm>
            <a:off x="1857356" y="3927482"/>
            <a:ext cx="609600" cy="609600"/>
            <a:chOff x="1248" y="1200"/>
            <a:chExt cx="384" cy="384"/>
          </a:xfrm>
        </p:grpSpPr>
        <p:grpSp>
          <p:nvGrpSpPr>
            <p:cNvPr id="7" name="Group 44"/>
            <p:cNvGrpSpPr>
              <a:grpSpLocks/>
            </p:cNvGrpSpPr>
            <p:nvPr/>
          </p:nvGrpSpPr>
          <p:grpSpPr bwMode="auto">
            <a:xfrm>
              <a:off x="1248" y="1200"/>
              <a:ext cx="384" cy="384"/>
              <a:chOff x="2016" y="912"/>
              <a:chExt cx="384" cy="384"/>
            </a:xfrm>
          </p:grpSpPr>
          <p:sp>
            <p:nvSpPr>
              <p:cNvPr id="106" name="Text Box 45"/>
              <p:cNvSpPr txBox="1">
                <a:spLocks noChangeArrowheads="1"/>
              </p:cNvSpPr>
              <p:nvPr/>
            </p:nvSpPr>
            <p:spPr bwMode="gray">
              <a:xfrm>
                <a:off x="2094" y="948"/>
                <a:ext cx="224" cy="28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ko-KR" sz="2400" b="1">
                    <a:solidFill>
                      <a:srgbClr val="000000"/>
                    </a:solidFill>
                    <a:latin typeface="굴림" pitchFamily="34" charset="-127"/>
                    <a:ea typeface="굴림" pitchFamily="34" charset="-127"/>
                  </a:rPr>
                  <a:t>3</a:t>
                </a:r>
              </a:p>
            </p:txBody>
          </p:sp>
          <p:sp>
            <p:nvSpPr>
              <p:cNvPr id="107" name="Oval 46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08" name="Oval 47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alpha val="32001"/>
                    </a:schemeClr>
                  </a:gs>
                  <a:gs pos="100000">
                    <a:schemeClr val="hlink">
                      <a:gamma/>
                      <a:shade val="0"/>
                      <a:invGamma/>
                      <a:alpha val="89999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09" name="Oval 48"/>
              <p:cNvSpPr>
                <a:spLocks noChangeArrowheads="1"/>
              </p:cNvSpPr>
              <p:nvPr/>
            </p:nvSpPr>
            <p:spPr bwMode="gray">
              <a:xfrm>
                <a:off x="2034" y="918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10" name="Oval 49"/>
              <p:cNvSpPr>
                <a:spLocks noChangeArrowheads="1"/>
              </p:cNvSpPr>
              <p:nvPr/>
            </p:nvSpPr>
            <p:spPr bwMode="gray">
              <a:xfrm>
                <a:off x="2040" y="936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63529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11" name="Oval 50"/>
              <p:cNvSpPr>
                <a:spLocks noChangeArrowheads="1"/>
              </p:cNvSpPr>
              <p:nvPr/>
            </p:nvSpPr>
            <p:spPr bwMode="gray">
              <a:xfrm>
                <a:off x="2052" y="948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12" name="Oval 51"/>
              <p:cNvSpPr>
                <a:spLocks noChangeArrowheads="1"/>
              </p:cNvSpPr>
              <p:nvPr/>
            </p:nvSpPr>
            <p:spPr bwMode="gray">
              <a:xfrm>
                <a:off x="2064" y="95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75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113" name="Oval 52"/>
              <p:cNvSpPr>
                <a:spLocks noChangeArrowheads="1"/>
              </p:cNvSpPr>
              <p:nvPr/>
            </p:nvSpPr>
            <p:spPr bwMode="gray">
              <a:xfrm>
                <a:off x="2068" y="96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114" name="Oval 53"/>
              <p:cNvSpPr>
                <a:spLocks noChangeArrowheads="1"/>
              </p:cNvSpPr>
              <p:nvPr/>
            </p:nvSpPr>
            <p:spPr bwMode="gray">
              <a:xfrm>
                <a:off x="2071" y="96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16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115" name="Oval 54"/>
              <p:cNvSpPr>
                <a:spLocks noChangeArrowheads="1"/>
              </p:cNvSpPr>
              <p:nvPr/>
            </p:nvSpPr>
            <p:spPr bwMode="gray">
              <a:xfrm>
                <a:off x="2086" y="97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05" name="Text Box 55"/>
            <p:cNvSpPr txBox="1">
              <a:spLocks noChangeArrowheads="1"/>
            </p:cNvSpPr>
            <p:nvPr/>
          </p:nvSpPr>
          <p:spPr bwMode="gray">
            <a:xfrm>
              <a:off x="1326" y="1236"/>
              <a:ext cx="22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ko-KR" sz="2400" b="1">
                  <a:solidFill>
                    <a:srgbClr val="000000"/>
                  </a:solidFill>
                  <a:latin typeface="굴림" pitchFamily="34" charset="-127"/>
                  <a:ea typeface="굴림" pitchFamily="34" charset="-127"/>
                </a:rPr>
                <a:t>3</a:t>
              </a:r>
            </a:p>
          </p:txBody>
        </p:sp>
      </p:grpSp>
      <p:sp>
        <p:nvSpPr>
          <p:cNvPr id="116" name="Text Box 56"/>
          <p:cNvSpPr txBox="1">
            <a:spLocks noChangeArrowheads="1"/>
          </p:cNvSpPr>
          <p:nvPr/>
        </p:nvSpPr>
        <p:spPr bwMode="auto">
          <a:xfrm>
            <a:off x="2357422" y="2976447"/>
            <a:ext cx="551499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altLang="ko-KR" sz="2400" b="1" smtClean="0">
                <a:latin typeface="HY강B" pitchFamily="18" charset="-127"/>
                <a:ea typeface="HY강B" pitchFamily="18" charset="-127"/>
              </a:rPr>
              <a:t> super</a:t>
            </a:r>
            <a:r>
              <a:rPr lang="ko-KR" altLang="en-US" sz="2400" b="1" dirty="0" smtClean="0">
                <a:latin typeface="HY강B" pitchFamily="18" charset="-127"/>
                <a:ea typeface="HY강B" pitchFamily="18" charset="-127"/>
              </a:rPr>
              <a:t>레퍼런스와 </a:t>
            </a:r>
            <a:r>
              <a:rPr lang="en-US" altLang="ko-KR" sz="2400" b="1" dirty="0" smtClean="0">
                <a:latin typeface="HY강B" pitchFamily="18" charset="-127"/>
                <a:ea typeface="HY강B" pitchFamily="18" charset="-127"/>
              </a:rPr>
              <a:t>super()</a:t>
            </a:r>
            <a:r>
              <a:rPr lang="ko-KR" altLang="en-US" sz="2400" b="1" dirty="0" err="1" smtClean="0">
                <a:latin typeface="HY강B" pitchFamily="18" charset="-127"/>
                <a:ea typeface="HY강B" pitchFamily="18" charset="-127"/>
              </a:rPr>
              <a:t>메소드</a:t>
            </a:r>
            <a:endParaRPr lang="en-US" altLang="ko-KR" sz="3000" b="1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17" name="Text Box 57"/>
          <p:cNvSpPr txBox="1">
            <a:spLocks noChangeArrowheads="1"/>
          </p:cNvSpPr>
          <p:nvPr/>
        </p:nvSpPr>
        <p:spPr bwMode="auto">
          <a:xfrm>
            <a:off x="2547938" y="4047894"/>
            <a:ext cx="5046665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ko-KR" altLang="en-US" sz="3200" b="1" smtClean="0">
                <a:latin typeface="HY강B" pitchFamily="18" charset="-127"/>
                <a:ea typeface="HY강B" pitchFamily="18" charset="-127"/>
              </a:rPr>
              <a:t>오버라이딩</a:t>
            </a:r>
            <a:r>
              <a:rPr lang="en-US" altLang="ko-KR" sz="3200" b="1" smtClean="0">
                <a:latin typeface="HY강B" pitchFamily="18" charset="-127"/>
                <a:ea typeface="HY강B" pitchFamily="18" charset="-127"/>
              </a:rPr>
              <a:t>(overriding)</a:t>
            </a:r>
            <a:endParaRPr lang="en-US" altLang="ko-KR" sz="3200" b="1"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2" grpId="0"/>
      <p:bldP spid="88" grpId="0"/>
      <p:bldP spid="116" grpId="0"/>
      <p:bldP spid="1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WordArt 3"/>
          <p:cNvSpPr>
            <a:spLocks noChangeArrowheads="1" noChangeShapeType="1" noTextEdit="1"/>
          </p:cNvSpPr>
          <p:nvPr/>
        </p:nvSpPr>
        <p:spPr bwMode="gray">
          <a:xfrm>
            <a:off x="1571604" y="2000240"/>
            <a:ext cx="6429420" cy="1138238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ko-KR" altLang="en-US" sz="5400" kern="10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/>
                <a:ea typeface="HY헤드라인M"/>
              </a:rPr>
              <a:t>수</a:t>
            </a:r>
            <a:r>
              <a:rPr lang="en-US" altLang="ko-KR" sz="5400" kern="10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/>
                <a:ea typeface="HY헤드라인M"/>
              </a:rPr>
              <a:t> </a:t>
            </a:r>
            <a:r>
              <a:rPr lang="ko-KR" altLang="en-US" sz="5400" kern="10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/>
                <a:ea typeface="HY헤드라인M"/>
              </a:rPr>
              <a:t>고 하 셨 습 니 다</a:t>
            </a:r>
            <a:r>
              <a:rPr lang="en-US" altLang="ko-KR" sz="5400" kern="10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/>
                <a:ea typeface="HY헤드라인M"/>
              </a:rPr>
              <a:t>.</a:t>
            </a:r>
            <a:r>
              <a:rPr lang="ko-KR" altLang="en-US" sz="5400" kern="10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/>
                <a:ea typeface="HY헤드라인M"/>
              </a:rPr>
              <a:t>  </a:t>
            </a:r>
            <a:endParaRPr lang="ko-KR" altLang="en-US" sz="5400" kern="1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effectLst>
                <a:outerShdw dist="107763" dir="2700000" algn="ctr" rotWithShape="0">
                  <a:srgbClr val="000000">
                    <a:alpha val="50000"/>
                  </a:srgbClr>
                </a:outerShdw>
              </a:effectLst>
              <a:latin typeface="HY헤드라인M"/>
              <a:ea typeface="HY헤드라인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500"/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500"/>
                                        <p:tgtEl>
                                          <p:spTgt spid="778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500"/>
                                        <p:tgtEl>
                                          <p:spTgt spid="778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/>
      <p:bldP spid="7782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00034" y="3000372"/>
            <a:ext cx="8286808" cy="1362075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 sz="4400"/>
              <a:t>18</a:t>
            </a:r>
            <a:r>
              <a:rPr lang="ko-KR" altLang="en-US" sz="4400"/>
              <a:t>장</a:t>
            </a:r>
            <a:r>
              <a:rPr lang="en-US" altLang="ko-KR" sz="4400"/>
              <a:t>. </a:t>
            </a:r>
            <a:r>
              <a:rPr lang="ko-KR" altLang="en-US" sz="4400"/>
              <a:t>상속</a:t>
            </a:r>
            <a:endParaRPr lang="en-US" altLang="ko-KR" sz="4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title"/>
          </p:nvPr>
        </p:nvSpPr>
        <p:spPr>
          <a:xfrm>
            <a:off x="3571868" y="357166"/>
            <a:ext cx="2571768" cy="842947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sz="4800"/>
              <a:t>목  차</a:t>
            </a:r>
          </a:p>
        </p:txBody>
      </p:sp>
      <p:sp>
        <p:nvSpPr>
          <p:cNvPr id="61" name="Line 2"/>
          <p:cNvSpPr>
            <a:spLocks noChangeShapeType="1"/>
          </p:cNvSpPr>
          <p:nvPr/>
        </p:nvSpPr>
        <p:spPr>
          <a:xfrm>
            <a:off x="2073256" y="3522132"/>
            <a:ext cx="5094288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pPr lvl="0">
              <a:defRPr lang="ko-KR" altLang="en-US"/>
            </a:pPr>
            <a:endParaRPr lang="ko-KR" altLang="en-US"/>
          </a:p>
        </p:txBody>
      </p:sp>
      <p:grpSp>
        <p:nvGrpSpPr>
          <p:cNvPr id="63" name="그룹 58"/>
          <p:cNvGrpSpPr/>
          <p:nvPr/>
        </p:nvGrpSpPr>
        <p:grpSpPr>
          <a:xfrm>
            <a:off x="1857356" y="2925766"/>
            <a:ext cx="609600" cy="609600"/>
            <a:chOff x="2120900" y="2762250"/>
            <a:chExt cx="609600" cy="609600"/>
          </a:xfrm>
        </p:grpSpPr>
        <p:grpSp>
          <p:nvGrpSpPr>
            <p:cNvPr id="64" name="Group 5"/>
            <p:cNvGrpSpPr/>
            <p:nvPr/>
          </p:nvGrpSpPr>
          <p:grpSpPr>
            <a:xfrm>
              <a:off x="2120900" y="2762250"/>
              <a:ext cx="609600" cy="609600"/>
              <a:chOff x="816" y="1872"/>
              <a:chExt cx="384" cy="384"/>
            </a:xfrm>
          </p:grpSpPr>
          <p:sp>
            <p:nvSpPr>
              <p:cNvPr id="66" name="Oval 6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7" name="Oval 7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alpha val="32000"/>
                    </a:schemeClr>
                  </a:gs>
                  <a:gs pos="100000">
                    <a:schemeClr val="accent2">
                      <a:gamma/>
                      <a:shade val="0"/>
                      <a:invGamma/>
                      <a:alpha val="9000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" name="Oval 8"/>
              <p:cNvSpPr>
                <a:spLocks noChangeArrowheads="1"/>
              </p:cNvSpPr>
              <p:nvPr/>
            </p:nvSpPr>
            <p:spPr bwMode="gray">
              <a:xfrm>
                <a:off x="841" y="1897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54120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54120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9" name="Oval 9"/>
              <p:cNvSpPr>
                <a:spLocks noChangeArrowheads="1"/>
              </p:cNvSpPr>
              <p:nvPr/>
            </p:nvSpPr>
            <p:spPr bwMode="gray">
              <a:xfrm>
                <a:off x="866" y="1922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6353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0" name="Oval 10"/>
              <p:cNvSpPr>
                <a:spLocks noChangeArrowheads="1"/>
              </p:cNvSpPr>
              <p:nvPr/>
            </p:nvSpPr>
            <p:spPr bwMode="gray">
              <a:xfrm>
                <a:off x="859" y="1914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1" name="Oval 11"/>
              <p:cNvSpPr>
                <a:spLocks noChangeArrowheads="1"/>
              </p:cNvSpPr>
              <p:nvPr/>
            </p:nvSpPr>
            <p:spPr bwMode="gray">
              <a:xfrm>
                <a:off x="864" y="191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80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2" name="Oval 12"/>
              <p:cNvSpPr>
                <a:spLocks noChangeArrowheads="1"/>
              </p:cNvSpPr>
              <p:nvPr/>
            </p:nvSpPr>
            <p:spPr bwMode="gray">
              <a:xfrm>
                <a:off x="868" y="192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0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3" name="Oval 13"/>
              <p:cNvSpPr>
                <a:spLocks noChangeArrowheads="1"/>
              </p:cNvSpPr>
              <p:nvPr/>
            </p:nvSpPr>
            <p:spPr bwMode="gray">
              <a:xfrm>
                <a:off x="871" y="192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20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4" name="Oval 14"/>
              <p:cNvSpPr>
                <a:spLocks noChangeArrowheads="1"/>
              </p:cNvSpPr>
              <p:nvPr/>
            </p:nvSpPr>
            <p:spPr bwMode="gray">
              <a:xfrm>
                <a:off x="886" y="193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65" name="Text Box 15"/>
            <p:cNvSpPr txBox="1">
              <a:spLocks noChangeArrowheads="1"/>
            </p:cNvSpPr>
            <p:nvPr/>
          </p:nvSpPr>
          <p:spPr bwMode="gray">
            <a:xfrm>
              <a:off x="2249488" y="2827338"/>
              <a:ext cx="362921" cy="445766"/>
            </a:xfrm>
            <a:prstGeom prst="rect">
              <a:avLst/>
            </a:prstGeom>
            <a:noFill/>
            <a:ln w="9525" algn="ctr">
              <a:noFill/>
              <a:miter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 lang="ko-KR" altLang="en-US"/>
              </a:pPr>
              <a:r>
                <a:rPr lang="en-US" altLang="ko-KR" sz="2400" b="1">
                  <a:solidFill>
                    <a:srgbClr val="000000"/>
                  </a:solidFill>
                  <a:latin typeface="굴림"/>
                  <a:ea typeface="굴림"/>
                </a:rPr>
                <a:t>2</a:t>
              </a:r>
            </a:p>
          </p:txBody>
        </p:sp>
      </p:grpSp>
      <p:sp>
        <p:nvSpPr>
          <p:cNvPr id="87" name="Line 27"/>
          <p:cNvSpPr>
            <a:spLocks noChangeShapeType="1"/>
          </p:cNvSpPr>
          <p:nvPr/>
        </p:nvSpPr>
        <p:spPr>
          <a:xfrm>
            <a:off x="2097069" y="2498718"/>
            <a:ext cx="5094287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88" name="Text Box 28"/>
          <p:cNvSpPr txBox="1">
            <a:spLocks noChangeArrowheads="1"/>
          </p:cNvSpPr>
          <p:nvPr/>
        </p:nvSpPr>
        <p:spPr>
          <a:xfrm>
            <a:off x="2547939" y="1905000"/>
            <a:ext cx="4608512" cy="569595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>
            <a:spAutoFit/>
          </a:bodyPr>
          <a:lstStyle/>
          <a:p>
            <a:pPr eaLnBrk="0" hangingPunct="0">
              <a:defRPr lang="ko-KR" altLang="en-US"/>
            </a:pPr>
            <a:r>
              <a:rPr lang="ko-KR" altLang="en-US" sz="3200" b="1">
                <a:latin typeface="HY강B"/>
                <a:ea typeface="HY강B"/>
              </a:rPr>
              <a:t>클래스 상속의 개념</a:t>
            </a:r>
            <a:endParaRPr lang="en-US" altLang="ko-KR" sz="3200" b="1">
              <a:latin typeface="HY강B"/>
              <a:ea typeface="HY강B"/>
            </a:endParaRPr>
          </a:p>
        </p:txBody>
      </p:sp>
      <p:grpSp>
        <p:nvGrpSpPr>
          <p:cNvPr id="89" name="Group 29"/>
          <p:cNvGrpSpPr/>
          <p:nvPr/>
        </p:nvGrpSpPr>
        <p:grpSpPr>
          <a:xfrm>
            <a:off x="1857356" y="1924050"/>
            <a:ext cx="609600" cy="609600"/>
            <a:chOff x="1248" y="1200"/>
            <a:chExt cx="384" cy="384"/>
          </a:xfrm>
        </p:grpSpPr>
        <p:grpSp>
          <p:nvGrpSpPr>
            <p:cNvPr id="90" name="Group 30"/>
            <p:cNvGrpSpPr/>
            <p:nvPr/>
          </p:nvGrpSpPr>
          <p:grpSpPr>
            <a:xfrm>
              <a:off x="1248" y="1200"/>
              <a:ext cx="384" cy="384"/>
              <a:chOff x="2016" y="912"/>
              <a:chExt cx="384" cy="384"/>
            </a:xfrm>
          </p:grpSpPr>
          <p:sp>
            <p:nvSpPr>
              <p:cNvPr id="92" name="Text Box 31"/>
              <p:cNvSpPr txBox="1">
                <a:spLocks noChangeArrowheads="1"/>
              </p:cNvSpPr>
              <p:nvPr/>
            </p:nvSpPr>
            <p:spPr bwMode="gray">
              <a:xfrm>
                <a:off x="2094" y="948"/>
                <a:ext cx="225" cy="280"/>
              </a:xfrm>
              <a:prstGeom prst="rect">
                <a:avLst/>
              </a:prstGeom>
              <a:noFill/>
              <a:ln w="9525" algn="ctr">
                <a:noFill/>
                <a:miter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defRPr lang="ko-KR" altLang="en-US"/>
                </a:pPr>
                <a:r>
                  <a:rPr lang="en-US" altLang="ko-KR" sz="2400" b="1">
                    <a:solidFill>
                      <a:srgbClr val="000000"/>
                    </a:solidFill>
                    <a:latin typeface="굴림"/>
                    <a:ea typeface="굴림"/>
                  </a:rPr>
                  <a:t>3</a:t>
                </a:r>
              </a:p>
            </p:txBody>
          </p:sp>
          <p:sp>
            <p:nvSpPr>
              <p:cNvPr id="93" name="Oval 32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6280"/>
                      <a:invGamma/>
                    </a:schemeClr>
                  </a:gs>
                </a:gsLst>
                <a:lin ang="54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4" name="Oval 33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alpha val="32000"/>
                    </a:schemeClr>
                  </a:gs>
                  <a:gs pos="100000">
                    <a:schemeClr val="hlink">
                      <a:gamma/>
                      <a:shade val="0"/>
                      <a:invGamma/>
                      <a:alpha val="9000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5" name="Oval 34"/>
              <p:cNvSpPr>
                <a:spLocks noChangeArrowheads="1"/>
              </p:cNvSpPr>
              <p:nvPr/>
            </p:nvSpPr>
            <p:spPr bwMode="gray">
              <a:xfrm>
                <a:off x="2034" y="918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2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20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6" name="Oval 35"/>
              <p:cNvSpPr>
                <a:spLocks noChangeArrowheads="1"/>
              </p:cNvSpPr>
              <p:nvPr/>
            </p:nvSpPr>
            <p:spPr bwMode="gray">
              <a:xfrm>
                <a:off x="2040" y="936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6353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7" name="Oval 36"/>
              <p:cNvSpPr>
                <a:spLocks noChangeArrowheads="1"/>
              </p:cNvSpPr>
              <p:nvPr/>
            </p:nvSpPr>
            <p:spPr bwMode="gray">
              <a:xfrm>
                <a:off x="2052" y="948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8" name="Oval 37"/>
              <p:cNvSpPr>
                <a:spLocks noChangeArrowheads="1"/>
              </p:cNvSpPr>
              <p:nvPr/>
            </p:nvSpPr>
            <p:spPr bwMode="gray">
              <a:xfrm>
                <a:off x="2064" y="95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80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9" name="Oval 38"/>
              <p:cNvSpPr>
                <a:spLocks noChangeArrowheads="1"/>
              </p:cNvSpPr>
              <p:nvPr/>
            </p:nvSpPr>
            <p:spPr bwMode="gray">
              <a:xfrm>
                <a:off x="2068" y="96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0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0" name="Oval 39"/>
              <p:cNvSpPr>
                <a:spLocks noChangeArrowheads="1"/>
              </p:cNvSpPr>
              <p:nvPr/>
            </p:nvSpPr>
            <p:spPr bwMode="gray">
              <a:xfrm>
                <a:off x="2071" y="96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20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1" name="Oval 40"/>
              <p:cNvSpPr>
                <a:spLocks noChangeArrowheads="1"/>
              </p:cNvSpPr>
              <p:nvPr/>
            </p:nvSpPr>
            <p:spPr bwMode="gray">
              <a:xfrm>
                <a:off x="2086" y="97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91" name="Text Box 41"/>
            <p:cNvSpPr txBox="1">
              <a:spLocks noChangeArrowheads="1"/>
            </p:cNvSpPr>
            <p:nvPr/>
          </p:nvSpPr>
          <p:spPr bwMode="gray">
            <a:xfrm>
              <a:off x="1326" y="1236"/>
              <a:ext cx="225" cy="280"/>
            </a:xfrm>
            <a:prstGeom prst="rect">
              <a:avLst/>
            </a:prstGeom>
            <a:noFill/>
            <a:ln w="9525" algn="ctr">
              <a:noFill/>
              <a:miter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 lang="ko-KR" altLang="en-US"/>
              </a:pPr>
              <a:r>
                <a:rPr lang="en-US" altLang="ko-KR" sz="2400" b="1">
                  <a:solidFill>
                    <a:srgbClr val="000000"/>
                  </a:solidFill>
                  <a:latin typeface="굴림"/>
                  <a:ea typeface="굴림"/>
                </a:rPr>
                <a:t>1</a:t>
              </a:r>
            </a:p>
          </p:txBody>
        </p:sp>
      </p:grpSp>
      <p:sp>
        <p:nvSpPr>
          <p:cNvPr id="102" name="Line 42"/>
          <p:cNvSpPr>
            <a:spLocks noChangeShapeType="1"/>
          </p:cNvSpPr>
          <p:nvPr/>
        </p:nvSpPr>
        <p:spPr>
          <a:xfrm>
            <a:off x="2097069" y="4545546"/>
            <a:ext cx="5094287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pPr lvl="0">
              <a:defRPr lang="ko-KR" altLang="en-US"/>
            </a:pPr>
            <a:endParaRPr lang="ko-KR" altLang="en-US"/>
          </a:p>
        </p:txBody>
      </p:sp>
      <p:grpSp>
        <p:nvGrpSpPr>
          <p:cNvPr id="103" name="Group 43"/>
          <p:cNvGrpSpPr/>
          <p:nvPr/>
        </p:nvGrpSpPr>
        <p:grpSpPr>
          <a:xfrm>
            <a:off x="1857356" y="3927482"/>
            <a:ext cx="609600" cy="609600"/>
            <a:chOff x="1248" y="1200"/>
            <a:chExt cx="384" cy="384"/>
          </a:xfrm>
        </p:grpSpPr>
        <p:grpSp>
          <p:nvGrpSpPr>
            <p:cNvPr id="104" name="Group 44"/>
            <p:cNvGrpSpPr/>
            <p:nvPr/>
          </p:nvGrpSpPr>
          <p:grpSpPr>
            <a:xfrm>
              <a:off x="1248" y="1200"/>
              <a:ext cx="384" cy="384"/>
              <a:chOff x="2016" y="912"/>
              <a:chExt cx="384" cy="384"/>
            </a:xfrm>
          </p:grpSpPr>
          <p:sp>
            <p:nvSpPr>
              <p:cNvPr id="106" name="Text Box 45"/>
              <p:cNvSpPr txBox="1">
                <a:spLocks noChangeArrowheads="1"/>
              </p:cNvSpPr>
              <p:nvPr/>
            </p:nvSpPr>
            <p:spPr bwMode="gray">
              <a:xfrm>
                <a:off x="2094" y="948"/>
                <a:ext cx="225" cy="288"/>
              </a:xfrm>
              <a:prstGeom prst="rect">
                <a:avLst/>
              </a:prstGeom>
              <a:noFill/>
              <a:ln w="9525" algn="ctr">
                <a:noFill/>
                <a:miter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defRPr lang="ko-KR" altLang="en-US"/>
                </a:pPr>
                <a:r>
                  <a:rPr lang="en-US" altLang="ko-KR" sz="2400" b="1">
                    <a:solidFill>
                      <a:srgbClr val="000000"/>
                    </a:solidFill>
                    <a:latin typeface="굴림"/>
                    <a:ea typeface="굴림"/>
                  </a:rPr>
                  <a:t>3</a:t>
                </a:r>
              </a:p>
            </p:txBody>
          </p:sp>
          <p:sp>
            <p:nvSpPr>
              <p:cNvPr id="107" name="Oval 46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6280"/>
                      <a:invGamma/>
                    </a:schemeClr>
                  </a:gs>
                </a:gsLst>
                <a:lin ang="54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8" name="Oval 47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alpha val="32000"/>
                    </a:schemeClr>
                  </a:gs>
                  <a:gs pos="100000">
                    <a:schemeClr val="hlink">
                      <a:gamma/>
                      <a:shade val="0"/>
                      <a:invGamma/>
                      <a:alpha val="9000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9" name="Oval 48"/>
              <p:cNvSpPr>
                <a:spLocks noChangeArrowheads="1"/>
              </p:cNvSpPr>
              <p:nvPr/>
            </p:nvSpPr>
            <p:spPr bwMode="gray">
              <a:xfrm>
                <a:off x="2034" y="918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2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20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0" name="Oval 49"/>
              <p:cNvSpPr>
                <a:spLocks noChangeArrowheads="1"/>
              </p:cNvSpPr>
              <p:nvPr/>
            </p:nvSpPr>
            <p:spPr bwMode="gray">
              <a:xfrm>
                <a:off x="2040" y="936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6353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1" name="Oval 50"/>
              <p:cNvSpPr>
                <a:spLocks noChangeArrowheads="1"/>
              </p:cNvSpPr>
              <p:nvPr/>
            </p:nvSpPr>
            <p:spPr bwMode="gray">
              <a:xfrm>
                <a:off x="2052" y="948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2" name="Oval 51"/>
              <p:cNvSpPr>
                <a:spLocks noChangeArrowheads="1"/>
              </p:cNvSpPr>
              <p:nvPr/>
            </p:nvSpPr>
            <p:spPr bwMode="gray">
              <a:xfrm>
                <a:off x="2064" y="95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80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3" name="Oval 52"/>
              <p:cNvSpPr>
                <a:spLocks noChangeArrowheads="1"/>
              </p:cNvSpPr>
              <p:nvPr/>
            </p:nvSpPr>
            <p:spPr bwMode="gray">
              <a:xfrm>
                <a:off x="2068" y="96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0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4" name="Oval 53"/>
              <p:cNvSpPr>
                <a:spLocks noChangeArrowheads="1"/>
              </p:cNvSpPr>
              <p:nvPr/>
            </p:nvSpPr>
            <p:spPr bwMode="gray">
              <a:xfrm>
                <a:off x="2071" y="96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20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5" name="Oval 54"/>
              <p:cNvSpPr>
                <a:spLocks noChangeArrowheads="1"/>
              </p:cNvSpPr>
              <p:nvPr/>
            </p:nvSpPr>
            <p:spPr bwMode="gray">
              <a:xfrm>
                <a:off x="2086" y="97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105" name="Text Box 55"/>
            <p:cNvSpPr txBox="1">
              <a:spLocks noChangeArrowheads="1"/>
            </p:cNvSpPr>
            <p:nvPr/>
          </p:nvSpPr>
          <p:spPr bwMode="gray">
            <a:xfrm>
              <a:off x="1326" y="1236"/>
              <a:ext cx="225" cy="288"/>
            </a:xfrm>
            <a:prstGeom prst="rect">
              <a:avLst/>
            </a:prstGeom>
            <a:noFill/>
            <a:ln w="9525" algn="ctr">
              <a:noFill/>
              <a:miter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 lang="ko-KR" altLang="en-US"/>
              </a:pPr>
              <a:r>
                <a:rPr lang="en-US" altLang="ko-KR" sz="2400" b="1">
                  <a:solidFill>
                    <a:srgbClr val="000000"/>
                  </a:solidFill>
                  <a:latin typeface="굴림"/>
                  <a:ea typeface="굴림"/>
                </a:rPr>
                <a:t>3</a:t>
              </a:r>
            </a:p>
          </p:txBody>
        </p:sp>
      </p:grpSp>
      <p:sp>
        <p:nvSpPr>
          <p:cNvPr id="116" name="Text Box 56"/>
          <p:cNvSpPr txBox="1">
            <a:spLocks noChangeArrowheads="1"/>
          </p:cNvSpPr>
          <p:nvPr/>
        </p:nvSpPr>
        <p:spPr>
          <a:xfrm>
            <a:off x="2357422" y="2976447"/>
            <a:ext cx="5514998" cy="553998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wrap="square">
            <a:spAutoFit/>
          </a:bodyPr>
          <a:lstStyle/>
          <a:p>
            <a:pPr eaLnBrk="0" hangingPunct="0">
              <a:defRPr lang="ko-KR" altLang="en-US"/>
            </a:pPr>
            <a:r>
              <a:rPr lang="ko-KR" altLang="en-US" sz="3000" b="1" dirty="0">
                <a:latin typeface="HY강B"/>
                <a:ea typeface="HY강B"/>
              </a:rPr>
              <a:t> </a:t>
            </a:r>
            <a:r>
              <a:rPr lang="en-US" altLang="ko-KR" sz="2800" b="1" dirty="0">
                <a:latin typeface="HY강B"/>
                <a:ea typeface="HY강B"/>
              </a:rPr>
              <a:t>super</a:t>
            </a:r>
            <a:r>
              <a:rPr lang="ko-KR" altLang="en-US" sz="2800" b="1" dirty="0">
                <a:latin typeface="HY강B"/>
                <a:ea typeface="HY강B"/>
              </a:rPr>
              <a:t>레퍼런스와 </a:t>
            </a:r>
            <a:r>
              <a:rPr lang="en-US" altLang="ko-KR" sz="2800" b="1" dirty="0">
                <a:latin typeface="HY강B"/>
                <a:ea typeface="HY강B"/>
              </a:rPr>
              <a:t>super()</a:t>
            </a:r>
            <a:r>
              <a:rPr lang="ko-KR" altLang="en-US" sz="2800" b="1" dirty="0" err="1">
                <a:latin typeface="HY강B"/>
                <a:ea typeface="HY강B"/>
              </a:rPr>
              <a:t>메소드</a:t>
            </a:r>
            <a:endParaRPr lang="ko-KR" altLang="en-US" sz="2800" b="1" dirty="0">
              <a:latin typeface="HY강B"/>
              <a:ea typeface="HY강B"/>
            </a:endParaRPr>
          </a:p>
        </p:txBody>
      </p:sp>
      <p:sp>
        <p:nvSpPr>
          <p:cNvPr id="117" name="Text Box 57"/>
          <p:cNvSpPr txBox="1">
            <a:spLocks noChangeArrowheads="1"/>
          </p:cNvSpPr>
          <p:nvPr/>
        </p:nvSpPr>
        <p:spPr>
          <a:xfrm>
            <a:off x="2547938" y="4047894"/>
            <a:ext cx="5046665" cy="569826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wrap="square">
            <a:spAutoFit/>
          </a:bodyPr>
          <a:lstStyle/>
          <a:p>
            <a:pPr eaLnBrk="0" hangingPunct="0">
              <a:defRPr lang="ko-KR" altLang="en-US"/>
            </a:pPr>
            <a:r>
              <a:rPr lang="ko-KR" altLang="en-US" sz="3200" b="1">
                <a:latin typeface="HY강B"/>
                <a:ea typeface="HY강B"/>
              </a:rPr>
              <a:t>오버라이딩</a:t>
            </a:r>
            <a:r>
              <a:rPr lang="en-US" altLang="ko-KR" sz="3200" b="1">
                <a:latin typeface="HY강B"/>
                <a:ea typeface="HY강B"/>
              </a:rPr>
              <a:t>(overriding)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1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2" grpId="0"/>
      <p:bldP spid="88" grpId="1"/>
      <p:bldP spid="116" grpId="2"/>
      <p:bldP spid="117" grpId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/>
            <a:r>
              <a:rPr lang="en-US" altLang="ko-KR" smtClean="0"/>
              <a:t>1. </a:t>
            </a:r>
            <a:r>
              <a:rPr lang="ko-KR" altLang="en-US" smtClean="0"/>
              <a:t>클래스 상속</a:t>
            </a:r>
            <a:r>
              <a:rPr lang="en-US" altLang="ko-KR" smtClean="0"/>
              <a:t>(inheritance)</a:t>
            </a:r>
            <a:r>
              <a:rPr lang="ko-KR" altLang="en-US" smtClean="0"/>
              <a:t>의 개념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상속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부모의 유산을 물려 받다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객체지향 프로그래밍 에서의 상속 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	: </a:t>
            </a:r>
            <a:r>
              <a:rPr lang="ko-KR" altLang="en-US" sz="2400" dirty="0" smtClean="0"/>
              <a:t>부모 클래스에 정의된 멤버를 자식 클래스가 물려 받는 것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r>
              <a:rPr lang="ko-KR" altLang="en-US" sz="2400" dirty="0" smtClean="0"/>
              <a:t>이렇게 하면 중복을 피하게 되므로 프로그램 개발을 위한 비용과 시간을 단축할 수 있기 때문이다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이때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상속받는 클래스를 </a:t>
            </a:r>
            <a:r>
              <a:rPr lang="ko-KR" altLang="en-US" sz="2400" dirty="0" smtClean="0">
                <a:solidFill>
                  <a:srgbClr val="FF0000"/>
                </a:solidFill>
              </a:rPr>
              <a:t>자식 클래스</a:t>
            </a:r>
            <a:r>
              <a:rPr lang="ko-KR" altLang="en-US" sz="2400" dirty="0" smtClean="0"/>
              <a:t>라고 한다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상속해주는 클래스는 </a:t>
            </a:r>
            <a:r>
              <a:rPr lang="ko-KR" altLang="en-US" sz="2400" dirty="0" smtClean="0">
                <a:solidFill>
                  <a:srgbClr val="FF0000"/>
                </a:solidFill>
              </a:rPr>
              <a:t>부모클래스</a:t>
            </a:r>
            <a:r>
              <a:rPr lang="ko-KR" altLang="en-US" sz="2400" dirty="0" smtClean="0"/>
              <a:t>라고 한다</a:t>
            </a:r>
            <a:r>
              <a:rPr lang="en-US" altLang="ko-KR" sz="24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20" y="1268760"/>
            <a:ext cx="8643998" cy="1265312"/>
          </a:xfrm>
        </p:spPr>
        <p:txBody>
          <a:bodyPr/>
          <a:lstStyle/>
          <a:p>
            <a:r>
              <a:rPr lang="ko-KR" altLang="en-US" smtClean="0"/>
              <a:t>자바에서의</a:t>
            </a:r>
            <a:r>
              <a:rPr lang="en-US" altLang="ko-KR" smtClean="0"/>
              <a:t> </a:t>
            </a:r>
            <a:r>
              <a:rPr lang="ko-KR" altLang="en-US" smtClean="0"/>
              <a:t>상속은 키워드 </a:t>
            </a:r>
            <a:r>
              <a:rPr lang="en-US" altLang="ko-KR" smtClean="0"/>
              <a:t>extends</a:t>
            </a:r>
            <a:r>
              <a:rPr lang="ko-KR" altLang="en-US" smtClean="0"/>
              <a:t>를 사용한다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키워드 </a:t>
            </a:r>
            <a:r>
              <a:rPr lang="en-US" altLang="ko-KR" smtClean="0"/>
              <a:t>extends</a:t>
            </a:r>
            <a:r>
              <a:rPr lang="ko-KR" altLang="en-US" smtClean="0"/>
              <a:t>를 중심으로 오른쪽이 부모다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 bwMode="auto">
          <a:xfrm>
            <a:off x="1403648" y="4221088"/>
            <a:ext cx="6336704" cy="2232248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3200" smtClean="0">
                <a:solidFill>
                  <a:srgbClr val="0000FF"/>
                </a:solidFill>
                <a:latin typeface="HY강B" pitchFamily="18" charset="-127"/>
                <a:ea typeface="HY강B" pitchFamily="18" charset="-127"/>
              </a:rPr>
              <a:t>    class </a:t>
            </a:r>
            <a:r>
              <a:rPr lang="en-US" altLang="ko-KR" sz="3200" smtClean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Bus</a:t>
            </a:r>
            <a:r>
              <a:rPr lang="en-US" altLang="ko-KR" sz="3200" smtClean="0">
                <a:solidFill>
                  <a:srgbClr val="0000FF"/>
                </a:solidFill>
                <a:latin typeface="HY강B" pitchFamily="18" charset="-127"/>
                <a:ea typeface="HY강B" pitchFamily="18" charset="-127"/>
              </a:rPr>
              <a:t>    </a:t>
            </a:r>
            <a:r>
              <a:rPr lang="en-US" altLang="ko-KR" sz="3200" smtClean="0">
                <a:solidFill>
                  <a:srgbClr val="FF00FF"/>
                </a:solidFill>
                <a:latin typeface="HY강B" pitchFamily="18" charset="-127"/>
                <a:ea typeface="HY강B" pitchFamily="18" charset="-127"/>
              </a:rPr>
              <a:t>extends   </a:t>
            </a:r>
            <a:r>
              <a:rPr lang="en-US" altLang="ko-KR" sz="3200" smtClean="0">
                <a:solidFill>
                  <a:srgbClr val="0000FF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3200" smtClean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Car</a:t>
            </a:r>
            <a:r>
              <a:rPr lang="en-US" altLang="ko-KR" sz="3200" smtClean="0">
                <a:solidFill>
                  <a:srgbClr val="0000FF"/>
                </a:solidFill>
                <a:latin typeface="HY강B" pitchFamily="18" charset="-127"/>
                <a:ea typeface="HY강B" pitchFamily="18" charset="-127"/>
              </a:rPr>
              <a:t>{</a:t>
            </a:r>
          </a:p>
          <a:p>
            <a:pPr marL="0" marR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3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HY강B" pitchFamily="18" charset="-127"/>
                <a:ea typeface="HY강B" pitchFamily="18" charset="-127"/>
              </a:rPr>
              <a:t>              …</a:t>
            </a:r>
          </a:p>
          <a:p>
            <a:pPr marL="0" marR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3200" smtClean="0">
                <a:solidFill>
                  <a:srgbClr val="0000FF"/>
                </a:solidFill>
                <a:latin typeface="HY강B" pitchFamily="18" charset="-127"/>
                <a:ea typeface="HY강B" pitchFamily="18" charset="-127"/>
              </a:rPr>
              <a:t>     }</a:t>
            </a:r>
            <a:endParaRPr kumimoji="0" lang="ko-KR" altLang="en-US" sz="32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08104" y="2996952"/>
            <a:ext cx="1569660" cy="923330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none" rtlCol="0">
            <a:spAutoFit/>
          </a:bodyPr>
          <a:lstStyle/>
          <a:p>
            <a:pPr algn="ctr"/>
            <a:r>
              <a:rPr lang="ko-KR" altLang="en-US" smtClean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부모클래스</a:t>
            </a:r>
            <a:endParaRPr lang="en-US" altLang="ko-KR" smtClean="0">
              <a:solidFill>
                <a:srgbClr val="FF0000"/>
              </a:solidFill>
              <a:latin typeface="HY강B" pitchFamily="18" charset="-127"/>
              <a:ea typeface="HY강B" pitchFamily="18" charset="-127"/>
            </a:endParaRPr>
          </a:p>
          <a:p>
            <a:pPr algn="ctr"/>
            <a:r>
              <a:rPr lang="ko-KR" altLang="en-US" smtClean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슈퍼클래스</a:t>
            </a:r>
            <a:endParaRPr lang="en-US" altLang="ko-KR" smtClean="0">
              <a:solidFill>
                <a:srgbClr val="FF0000"/>
              </a:solidFill>
              <a:latin typeface="HY강B" pitchFamily="18" charset="-127"/>
              <a:ea typeface="HY강B" pitchFamily="18" charset="-127"/>
            </a:endParaRPr>
          </a:p>
          <a:p>
            <a:pPr algn="ctr"/>
            <a:r>
              <a:rPr lang="ko-KR" altLang="en-US" smtClean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베이스클래스</a:t>
            </a:r>
            <a:endParaRPr lang="ko-KR" altLang="en-US">
              <a:solidFill>
                <a:srgbClr val="FF0000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99792" y="2996952"/>
            <a:ext cx="1338828" cy="923330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none" rtlCol="0">
            <a:spAutoFit/>
          </a:bodyPr>
          <a:lstStyle/>
          <a:p>
            <a:pPr algn="ctr"/>
            <a:r>
              <a:rPr lang="ko-KR" altLang="en-US" smtClean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자식클래스</a:t>
            </a:r>
            <a:endParaRPr lang="en-US" altLang="ko-KR" smtClean="0">
              <a:solidFill>
                <a:srgbClr val="FF0000"/>
              </a:solidFill>
              <a:latin typeface="HY강B" pitchFamily="18" charset="-127"/>
              <a:ea typeface="HY강B" pitchFamily="18" charset="-127"/>
            </a:endParaRPr>
          </a:p>
          <a:p>
            <a:pPr algn="ctr"/>
            <a:r>
              <a:rPr lang="ko-KR" altLang="en-US" smtClean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서브클래스</a:t>
            </a:r>
            <a:endParaRPr lang="en-US" altLang="ko-KR" smtClean="0">
              <a:solidFill>
                <a:srgbClr val="FF0000"/>
              </a:solidFill>
              <a:latin typeface="HY강B" pitchFamily="18" charset="-127"/>
              <a:ea typeface="HY강B" pitchFamily="18" charset="-127"/>
            </a:endParaRPr>
          </a:p>
          <a:p>
            <a:pPr algn="ctr"/>
            <a:r>
              <a:rPr lang="ko-KR" altLang="en-US" smtClean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파생클래스</a:t>
            </a:r>
            <a:endParaRPr lang="ko-KR" altLang="en-US">
              <a:solidFill>
                <a:srgbClr val="FF0000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아래쪽 화살표 6"/>
          <p:cNvSpPr/>
          <p:nvPr/>
        </p:nvSpPr>
        <p:spPr bwMode="auto">
          <a:xfrm>
            <a:off x="6156176" y="3933056"/>
            <a:ext cx="288032" cy="432048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아래쪽 화살표 7"/>
          <p:cNvSpPr/>
          <p:nvPr/>
        </p:nvSpPr>
        <p:spPr bwMode="auto">
          <a:xfrm>
            <a:off x="3203848" y="3933056"/>
            <a:ext cx="288032" cy="432048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상속의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다중 상속이 불가능합니다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 2</a:t>
            </a:r>
            <a:r>
              <a:rPr lang="ko-KR" altLang="en-US" dirty="0"/>
              <a:t>개 이상의 클래스를 한꺼번에 상속할 수 없습니다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부모의 </a:t>
            </a:r>
            <a:r>
              <a:rPr lang="ko-KR" altLang="en-US" dirty="0" err="1"/>
              <a:t>생성자는</a:t>
            </a:r>
            <a:r>
              <a:rPr lang="ko-KR" altLang="en-US" dirty="0"/>
              <a:t> 상속이 되지 않습니다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부모 </a:t>
            </a:r>
            <a:r>
              <a:rPr lang="ko-KR" altLang="en-US" dirty="0"/>
              <a:t>클래스가 가진 </a:t>
            </a:r>
            <a:r>
              <a:rPr lang="ko-KR" altLang="en-US" dirty="0" err="1"/>
              <a:t>멤버변수와</a:t>
            </a:r>
            <a:r>
              <a:rPr lang="ko-KR" altLang="en-US" dirty="0"/>
              <a:t> </a:t>
            </a:r>
            <a:r>
              <a:rPr lang="ko-KR" altLang="en-US" dirty="0" err="1"/>
              <a:t>메소드를</a:t>
            </a:r>
            <a:r>
              <a:rPr lang="ko-KR" altLang="en-US" dirty="0"/>
              <a:t> 모두 상속받습니다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부모 </a:t>
            </a:r>
            <a:r>
              <a:rPr lang="ko-KR" altLang="en-US" dirty="0"/>
              <a:t>클래스 내에서 멤버 변수 또는 </a:t>
            </a:r>
            <a:r>
              <a:rPr lang="ko-KR" altLang="en-US" dirty="0" err="1"/>
              <a:t>메소드가</a:t>
            </a:r>
            <a:r>
              <a:rPr lang="ko-KR" altLang="en-US" dirty="0"/>
              <a:t> </a:t>
            </a:r>
            <a:r>
              <a:rPr lang="en-US" altLang="ko-KR" dirty="0"/>
              <a:t>private </a:t>
            </a:r>
            <a:r>
              <a:rPr lang="ko-KR" altLang="en-US" dirty="0"/>
              <a:t>접근 </a:t>
            </a:r>
            <a:r>
              <a:rPr lang="ko-KR" altLang="en-US" dirty="0" err="1"/>
              <a:t>제한자를</a:t>
            </a:r>
            <a:r>
              <a:rPr lang="ko-KR" altLang="en-US" dirty="0"/>
              <a:t> 사용하면 멤버 변수는 상속 받으나 바로 접근이 불가능하며</a:t>
            </a:r>
            <a:r>
              <a:rPr lang="en-US" altLang="ko-KR" dirty="0"/>
              <a:t>, </a:t>
            </a:r>
            <a:r>
              <a:rPr lang="ko-KR" altLang="en-US" dirty="0" err="1"/>
              <a:t>메소드는</a:t>
            </a:r>
            <a:r>
              <a:rPr lang="ko-KR" altLang="en-US" dirty="0"/>
              <a:t> 상속 되지 않는다</a:t>
            </a:r>
            <a:r>
              <a:rPr lang="en-US" altLang="ko-KR" dirty="0"/>
              <a:t>.</a:t>
            </a:r>
          </a:p>
          <a:p>
            <a:r>
              <a:rPr lang="en-US" altLang="ko-KR" dirty="0" smtClean="0"/>
              <a:t>static </a:t>
            </a:r>
            <a:r>
              <a:rPr lang="ko-KR" altLang="en-US" dirty="0"/>
              <a:t>메서드 또는 변수도 상속이 된다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동일한 </a:t>
            </a:r>
            <a:r>
              <a:rPr lang="ko-KR" altLang="en-US" dirty="0"/>
              <a:t>이름의 변수가 부모 클래스와 자식 클래스에 둘 다 존재할 경우 부모 클래스의 변수는 가려진다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134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285720" y="836712"/>
            <a:ext cx="8501122" cy="5904656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400" b="1" dirty="0" smtClean="0"/>
              <a:t>package pk18;</a:t>
            </a:r>
          </a:p>
          <a:p>
            <a:r>
              <a:rPr lang="en-US" altLang="ko-KR" sz="1400" b="1" dirty="0" smtClean="0"/>
              <a:t>class Fruit {</a:t>
            </a:r>
          </a:p>
          <a:p>
            <a:r>
              <a:rPr lang="en-US" altLang="ko-KR" sz="1400" b="1" dirty="0" smtClean="0"/>
              <a:t>	private String sort;</a:t>
            </a:r>
          </a:p>
          <a:p>
            <a:r>
              <a:rPr lang="en-US" altLang="ko-KR" sz="1400" b="1" dirty="0" smtClean="0"/>
              <a:t>	private String season;</a:t>
            </a:r>
          </a:p>
          <a:p>
            <a:r>
              <a:rPr lang="en-US" altLang="ko-KR" sz="1400" b="1" dirty="0" smtClean="0"/>
              <a:t>	</a:t>
            </a:r>
          </a:p>
          <a:p>
            <a:r>
              <a:rPr lang="en-US" altLang="ko-KR" sz="1400" b="1" dirty="0" smtClean="0"/>
              <a:t>	public void Set1(String a, String b){</a:t>
            </a:r>
          </a:p>
          <a:p>
            <a:r>
              <a:rPr lang="en-US" altLang="ko-KR" sz="1400" b="1" dirty="0" smtClean="0"/>
              <a:t>		sort=a; season=b;</a:t>
            </a:r>
          </a:p>
          <a:p>
            <a:r>
              <a:rPr lang="en-US" altLang="ko-KR" sz="1400" b="1" dirty="0" smtClean="0"/>
              <a:t>	}	</a:t>
            </a:r>
          </a:p>
          <a:p>
            <a:r>
              <a:rPr lang="en-US" altLang="ko-KR" sz="1400" b="1" dirty="0" smtClean="0"/>
              <a:t>	public void Disp1(){</a:t>
            </a:r>
          </a:p>
          <a:p>
            <a:r>
              <a:rPr lang="en-US" altLang="ko-KR" sz="1400" b="1" dirty="0" smtClean="0"/>
              <a:t>		</a:t>
            </a:r>
            <a:r>
              <a:rPr lang="en-US" altLang="ko-KR" sz="1400" b="1" dirty="0" err="1" smtClean="0"/>
              <a:t>System.out.println</a:t>
            </a:r>
            <a:r>
              <a:rPr lang="en-US" altLang="ko-KR" sz="1400" b="1" dirty="0" smtClean="0"/>
              <a:t>("</a:t>
            </a:r>
            <a:r>
              <a:rPr lang="ko-KR" altLang="en-US" sz="1400" b="1" dirty="0" smtClean="0"/>
              <a:t>분류  </a:t>
            </a:r>
            <a:r>
              <a:rPr lang="en-US" altLang="ko-KR" sz="1400" b="1" dirty="0" smtClean="0"/>
              <a:t>: "+ sort);</a:t>
            </a:r>
          </a:p>
          <a:p>
            <a:r>
              <a:rPr lang="en-US" altLang="ko-KR" sz="1400" b="1" dirty="0" smtClean="0"/>
              <a:t>		</a:t>
            </a:r>
            <a:r>
              <a:rPr lang="en-US" altLang="ko-KR" sz="1400" b="1" dirty="0" err="1" smtClean="0"/>
              <a:t>System.out.println</a:t>
            </a:r>
            <a:r>
              <a:rPr lang="en-US" altLang="ko-KR" sz="1400" b="1" dirty="0" smtClean="0"/>
              <a:t>("</a:t>
            </a:r>
            <a:r>
              <a:rPr lang="ko-KR" altLang="en-US" sz="1400" b="1" dirty="0" smtClean="0"/>
              <a:t>계절  </a:t>
            </a:r>
            <a:r>
              <a:rPr lang="en-US" altLang="ko-KR" sz="1400" b="1" dirty="0" smtClean="0"/>
              <a:t>: "+ season);</a:t>
            </a:r>
          </a:p>
          <a:p>
            <a:r>
              <a:rPr lang="en-US" altLang="ko-KR" sz="1400" b="1" dirty="0" smtClean="0"/>
              <a:t>	}</a:t>
            </a:r>
          </a:p>
          <a:p>
            <a:r>
              <a:rPr lang="en-US" altLang="ko-KR" sz="1400" b="1" dirty="0" smtClean="0"/>
              <a:t>}//of class</a:t>
            </a:r>
          </a:p>
          <a:p>
            <a:endParaRPr lang="en-US" altLang="ko-KR" sz="1400" b="1" dirty="0" smtClean="0"/>
          </a:p>
          <a:p>
            <a:r>
              <a:rPr lang="en-US" altLang="ko-KR" sz="1400" b="1" dirty="0" smtClean="0"/>
              <a:t>class Berry extends Fruit{</a:t>
            </a:r>
          </a:p>
          <a:p>
            <a:r>
              <a:rPr lang="en-US" altLang="ko-KR" sz="1400" b="1" dirty="0" smtClean="0"/>
              <a:t>	private String size;</a:t>
            </a:r>
          </a:p>
          <a:p>
            <a:r>
              <a:rPr lang="en-US" altLang="ko-KR" sz="1400" b="1" dirty="0" smtClean="0"/>
              <a:t>	private String name;</a:t>
            </a:r>
          </a:p>
          <a:p>
            <a:r>
              <a:rPr lang="en-US" altLang="ko-KR" sz="1400" b="1" dirty="0" smtClean="0"/>
              <a:t>	</a:t>
            </a:r>
          </a:p>
          <a:p>
            <a:r>
              <a:rPr lang="en-US" altLang="ko-KR" sz="1400" b="1" dirty="0" smtClean="0"/>
              <a:t>	public void Set2(String a, String b){</a:t>
            </a:r>
          </a:p>
          <a:p>
            <a:r>
              <a:rPr lang="en-US" altLang="ko-KR" sz="1400" b="1" dirty="0" smtClean="0"/>
              <a:t>		size=a; name=b;</a:t>
            </a:r>
          </a:p>
          <a:p>
            <a:r>
              <a:rPr lang="en-US" altLang="ko-KR" sz="1400" b="1" dirty="0" smtClean="0"/>
              <a:t>	}</a:t>
            </a:r>
          </a:p>
          <a:p>
            <a:r>
              <a:rPr lang="en-US" altLang="ko-KR" sz="1400" b="1" dirty="0" smtClean="0"/>
              <a:t>	</a:t>
            </a:r>
          </a:p>
          <a:p>
            <a:r>
              <a:rPr lang="en-US" altLang="ko-KR" sz="1400" b="1" dirty="0" smtClean="0"/>
              <a:t>	public void Disp2(){</a:t>
            </a:r>
          </a:p>
          <a:p>
            <a:r>
              <a:rPr lang="en-US" altLang="ko-KR" sz="1400" b="1" dirty="0" smtClean="0"/>
              <a:t>		</a:t>
            </a:r>
            <a:r>
              <a:rPr lang="en-US" altLang="ko-KR" sz="1400" b="1" dirty="0" err="1" smtClean="0"/>
              <a:t>System.out.println</a:t>
            </a:r>
            <a:r>
              <a:rPr lang="en-US" altLang="ko-KR" sz="1400" b="1" dirty="0" smtClean="0"/>
              <a:t>("</a:t>
            </a:r>
            <a:r>
              <a:rPr lang="ko-KR" altLang="en-US" sz="1400" b="1" dirty="0" smtClean="0"/>
              <a:t>이름  </a:t>
            </a:r>
            <a:r>
              <a:rPr lang="en-US" altLang="ko-KR" sz="1400" b="1" dirty="0" smtClean="0"/>
              <a:t>: "+ name);</a:t>
            </a:r>
          </a:p>
          <a:p>
            <a:r>
              <a:rPr lang="en-US" altLang="ko-KR" sz="1400" b="1" dirty="0" smtClean="0"/>
              <a:t>	    	</a:t>
            </a:r>
            <a:r>
              <a:rPr lang="en-US" altLang="ko-KR" sz="1400" b="1" dirty="0" err="1" smtClean="0"/>
              <a:t>System.out.println</a:t>
            </a:r>
            <a:r>
              <a:rPr lang="en-US" altLang="ko-KR" sz="1400" b="1" dirty="0" smtClean="0"/>
              <a:t>("</a:t>
            </a:r>
            <a:r>
              <a:rPr lang="ko-KR" altLang="en-US" sz="1400" b="1" dirty="0" smtClean="0"/>
              <a:t>크기  </a:t>
            </a:r>
            <a:r>
              <a:rPr lang="en-US" altLang="ko-KR" sz="1400" b="1" dirty="0" smtClean="0"/>
              <a:t>: "+ size);</a:t>
            </a:r>
          </a:p>
          <a:p>
            <a:r>
              <a:rPr lang="en-US" altLang="ko-KR" sz="1400" b="1" dirty="0" smtClean="0"/>
              <a:t>	}</a:t>
            </a:r>
          </a:p>
          <a:p>
            <a:r>
              <a:rPr lang="en-US" altLang="ko-KR" sz="1400" b="1" dirty="0" smtClean="0"/>
              <a:t>}</a:t>
            </a:r>
          </a:p>
          <a:p>
            <a:endParaRPr lang="en-US" altLang="ko-KR" sz="1400" b="1" dirty="0" smtClean="0"/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107504" y="332656"/>
            <a:ext cx="1643074" cy="50006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예제 </a:t>
            </a:r>
            <a:r>
              <a:rPr lang="en-US" altLang="ko-KR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18</a:t>
            </a:r>
            <a:r>
              <a:rPr kumimoji="0" lang="en-US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-1</a:t>
            </a: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285720" y="692696"/>
            <a:ext cx="8501122" cy="5736700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400" b="1" dirty="0" smtClean="0"/>
              <a:t>class </a:t>
            </a:r>
            <a:r>
              <a:rPr lang="en-US" altLang="ko-KR" sz="1400" b="1" dirty="0" err="1" smtClean="0"/>
              <a:t>StrawBerry</a:t>
            </a:r>
            <a:r>
              <a:rPr lang="en-US" altLang="ko-KR" sz="1400" b="1" dirty="0" smtClean="0"/>
              <a:t> extends Berry{</a:t>
            </a:r>
          </a:p>
          <a:p>
            <a:r>
              <a:rPr lang="en-US" altLang="ko-KR" sz="1400" b="1" dirty="0" smtClean="0"/>
              <a:t>	private String color;</a:t>
            </a:r>
          </a:p>
          <a:p>
            <a:r>
              <a:rPr lang="en-US" altLang="ko-KR" sz="1400" b="1" dirty="0" smtClean="0"/>
              <a:t>	private 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price;</a:t>
            </a:r>
          </a:p>
          <a:p>
            <a:r>
              <a:rPr lang="en-US" altLang="ko-KR" sz="1400" b="1" dirty="0" smtClean="0"/>
              <a:t>    </a:t>
            </a:r>
          </a:p>
          <a:p>
            <a:r>
              <a:rPr lang="en-US" altLang="ko-KR" sz="1400" b="1" dirty="0" smtClean="0"/>
              <a:t>	public void Set3(String a, 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b){</a:t>
            </a:r>
          </a:p>
          <a:p>
            <a:r>
              <a:rPr lang="en-US" altLang="ko-KR" sz="1400" b="1" dirty="0" smtClean="0"/>
              <a:t>		color=a; price=b;</a:t>
            </a:r>
          </a:p>
          <a:p>
            <a:r>
              <a:rPr lang="en-US" altLang="ko-KR" sz="1400" b="1" dirty="0" smtClean="0"/>
              <a:t>	}</a:t>
            </a:r>
          </a:p>
          <a:p>
            <a:r>
              <a:rPr lang="en-US" altLang="ko-KR" sz="1400" b="1" dirty="0" smtClean="0"/>
              <a:t>	public void Disp3(){</a:t>
            </a:r>
          </a:p>
          <a:p>
            <a:r>
              <a:rPr lang="en-US" altLang="ko-KR" sz="1400" b="1" dirty="0" smtClean="0"/>
              <a:t>	    </a:t>
            </a:r>
            <a:r>
              <a:rPr lang="en-US" altLang="ko-KR" sz="1400" b="1" dirty="0" err="1" smtClean="0"/>
              <a:t>System.out.println</a:t>
            </a:r>
            <a:r>
              <a:rPr lang="en-US" altLang="ko-KR" sz="1400" b="1" dirty="0" smtClean="0"/>
              <a:t>("</a:t>
            </a:r>
            <a:r>
              <a:rPr lang="ko-KR" altLang="en-US" sz="1400" b="1" dirty="0" smtClean="0"/>
              <a:t>색상  </a:t>
            </a:r>
            <a:r>
              <a:rPr lang="en-US" altLang="ko-KR" sz="1400" b="1" dirty="0" smtClean="0"/>
              <a:t>: "+ color);</a:t>
            </a:r>
          </a:p>
          <a:p>
            <a:r>
              <a:rPr lang="en-US" altLang="ko-KR" sz="1400" b="1" dirty="0" smtClean="0"/>
              <a:t>	    </a:t>
            </a:r>
            <a:r>
              <a:rPr lang="en-US" altLang="ko-KR" sz="1400" b="1" dirty="0" err="1" smtClean="0"/>
              <a:t>System.out.println</a:t>
            </a:r>
            <a:r>
              <a:rPr lang="en-US" altLang="ko-KR" sz="1400" b="1" dirty="0" smtClean="0"/>
              <a:t>("</a:t>
            </a:r>
            <a:r>
              <a:rPr lang="ko-KR" altLang="en-US" sz="1400" b="1" dirty="0" smtClean="0"/>
              <a:t>가격  </a:t>
            </a:r>
            <a:r>
              <a:rPr lang="en-US" altLang="ko-KR" sz="1400" b="1" dirty="0" smtClean="0"/>
              <a:t>: "+ price);</a:t>
            </a:r>
          </a:p>
          <a:p>
            <a:r>
              <a:rPr lang="en-US" altLang="ko-KR" sz="1400" b="1" dirty="0" smtClean="0"/>
              <a:t>	}	</a:t>
            </a:r>
          </a:p>
          <a:p>
            <a:r>
              <a:rPr lang="en-US" altLang="ko-KR" sz="1400" b="1" dirty="0" smtClean="0"/>
              <a:t>}</a:t>
            </a:r>
          </a:p>
          <a:p>
            <a:endParaRPr lang="en-US" altLang="ko-KR" sz="1400" b="1" dirty="0" smtClean="0"/>
          </a:p>
          <a:p>
            <a:r>
              <a:rPr lang="en-US" altLang="ko-KR" sz="1400" b="1" dirty="0" smtClean="0"/>
              <a:t>class </a:t>
            </a:r>
            <a:r>
              <a:rPr lang="en-US" altLang="ko-KR" sz="1400" b="1" dirty="0" err="1" smtClean="0"/>
              <a:t>InheritanceTest</a:t>
            </a:r>
            <a:r>
              <a:rPr lang="en-US" altLang="ko-KR" sz="1400" b="1" dirty="0" smtClean="0"/>
              <a:t> {</a:t>
            </a:r>
          </a:p>
          <a:p>
            <a:r>
              <a:rPr lang="en-US" altLang="ko-KR" sz="1400" b="1" dirty="0" smtClean="0"/>
              <a:t>	public static void main(String[] </a:t>
            </a:r>
            <a:r>
              <a:rPr lang="en-US" altLang="ko-KR" sz="1400" b="1" dirty="0" err="1" smtClean="0"/>
              <a:t>args</a:t>
            </a:r>
            <a:r>
              <a:rPr lang="en-US" altLang="ko-KR" sz="1400" b="1" dirty="0" smtClean="0"/>
              <a:t>) {</a:t>
            </a:r>
          </a:p>
          <a:p>
            <a:r>
              <a:rPr lang="en-US" altLang="ko-KR" sz="1400" b="1" dirty="0" smtClean="0"/>
              <a:t>		// TODO Auto-generated method stub</a:t>
            </a:r>
          </a:p>
          <a:p>
            <a:r>
              <a:rPr lang="en-US" altLang="ko-KR" sz="1400" b="1" dirty="0" smtClean="0"/>
              <a:t>		</a:t>
            </a:r>
            <a:r>
              <a:rPr lang="en-US" altLang="ko-KR" sz="1400" b="1" dirty="0" err="1" smtClean="0"/>
              <a:t>StrawBerry</a:t>
            </a:r>
            <a:r>
              <a:rPr lang="en-US" altLang="ko-KR" sz="1400" b="1" dirty="0" smtClean="0"/>
              <a:t> </a:t>
            </a:r>
            <a:r>
              <a:rPr lang="en-US" altLang="ko-KR" sz="1400" b="1" dirty="0" err="1" smtClean="0"/>
              <a:t>obj</a:t>
            </a:r>
            <a:r>
              <a:rPr lang="en-US" altLang="ko-KR" sz="1400" b="1" dirty="0" smtClean="0"/>
              <a:t> = new </a:t>
            </a:r>
            <a:r>
              <a:rPr lang="en-US" altLang="ko-KR" sz="1400" b="1" dirty="0" err="1" smtClean="0"/>
              <a:t>StrawBerry</a:t>
            </a:r>
            <a:r>
              <a:rPr lang="en-US" altLang="ko-KR" sz="1400" b="1" dirty="0" smtClean="0"/>
              <a:t>();</a:t>
            </a:r>
          </a:p>
          <a:p>
            <a:endParaRPr lang="en-US" altLang="ko-KR" sz="1400" b="1" dirty="0" smtClean="0"/>
          </a:p>
          <a:p>
            <a:r>
              <a:rPr lang="en-US" altLang="ko-KR" sz="1400" b="1" dirty="0" smtClean="0"/>
              <a:t>		obj.Set1("Berry</a:t>
            </a:r>
            <a:r>
              <a:rPr lang="ko-KR" altLang="en-US" sz="1400" b="1" dirty="0" smtClean="0"/>
              <a:t>류</a:t>
            </a:r>
            <a:r>
              <a:rPr lang="en-US" altLang="ko-KR" sz="1400" b="1" dirty="0" smtClean="0"/>
              <a:t>","</a:t>
            </a:r>
            <a:r>
              <a:rPr lang="ko-KR" altLang="en-US" sz="1400" b="1" dirty="0" smtClean="0"/>
              <a:t>여름</a:t>
            </a:r>
            <a:r>
              <a:rPr lang="en-US" altLang="ko-KR" sz="1400" b="1" dirty="0" smtClean="0"/>
              <a:t>");</a:t>
            </a:r>
          </a:p>
          <a:p>
            <a:r>
              <a:rPr lang="en-US" altLang="ko-KR" sz="1400" b="1" dirty="0" smtClean="0"/>
              <a:t>		obj.Set2("</a:t>
            </a:r>
            <a:r>
              <a:rPr lang="ko-KR" altLang="en-US" sz="1400" b="1" dirty="0" smtClean="0"/>
              <a:t>소</a:t>
            </a:r>
            <a:r>
              <a:rPr lang="en-US" altLang="ko-KR" sz="1400" b="1" dirty="0"/>
              <a:t>“, "</a:t>
            </a:r>
            <a:r>
              <a:rPr lang="ko-KR" altLang="en-US" sz="1400" b="1" dirty="0"/>
              <a:t>딸기</a:t>
            </a:r>
            <a:r>
              <a:rPr lang="en-US" altLang="ko-KR" sz="1400" b="1" dirty="0"/>
              <a:t>");</a:t>
            </a:r>
            <a:endParaRPr lang="en-US" altLang="ko-KR" sz="1400" b="1" dirty="0" smtClean="0"/>
          </a:p>
          <a:p>
            <a:r>
              <a:rPr lang="en-US" altLang="ko-KR" sz="1400" b="1" dirty="0" smtClean="0"/>
              <a:t>		obj.Set3("</a:t>
            </a:r>
            <a:r>
              <a:rPr lang="ko-KR" altLang="en-US" sz="1400" b="1" dirty="0" smtClean="0"/>
              <a:t>빨강</a:t>
            </a:r>
            <a:r>
              <a:rPr lang="en-US" altLang="ko-KR" sz="1400" b="1" dirty="0" smtClean="0"/>
              <a:t>",5000);</a:t>
            </a:r>
          </a:p>
          <a:p>
            <a:r>
              <a:rPr lang="en-US" altLang="ko-KR" sz="1400" b="1" dirty="0" smtClean="0"/>
              <a:t>		obj.Disp1();</a:t>
            </a:r>
          </a:p>
          <a:p>
            <a:r>
              <a:rPr lang="en-US" altLang="ko-KR" sz="1400" b="1" dirty="0" smtClean="0"/>
              <a:t>		obj.Disp2();</a:t>
            </a:r>
          </a:p>
          <a:p>
            <a:r>
              <a:rPr lang="en-US" altLang="ko-KR" sz="1400" b="1" dirty="0" smtClean="0"/>
              <a:t>		obj.Disp3();			</a:t>
            </a:r>
          </a:p>
          <a:p>
            <a:r>
              <a:rPr lang="en-US" altLang="ko-KR" sz="1400" b="1" dirty="0" smtClean="0"/>
              <a:t>	}</a:t>
            </a:r>
          </a:p>
          <a:p>
            <a:r>
              <a:rPr lang="en-US" altLang="ko-KR" sz="1400" b="1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60647"/>
            <a:ext cx="4896544" cy="6365507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</p:spPr>
      </p:pic>
      <p:sp>
        <p:nvSpPr>
          <p:cNvPr id="7" name="모서리가 둥근 직사각형 6"/>
          <p:cNvSpPr/>
          <p:nvPr/>
        </p:nvSpPr>
        <p:spPr bwMode="auto">
          <a:xfrm>
            <a:off x="467544" y="5157192"/>
            <a:ext cx="1440160" cy="108012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5292080" y="692696"/>
            <a:ext cx="3643338" cy="1285884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실행창에 결과값이 출력된 것을 확인할 수 있다</a:t>
            </a:r>
            <a:r>
              <a:rPr kumimoji="0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.</a:t>
            </a:r>
            <a:endParaRPr kumimoji="0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314</Words>
  <Application>Microsoft Office PowerPoint</Application>
  <PresentationFormat>화면 슬라이드 쇼(4:3)</PresentationFormat>
  <Paragraphs>217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Adobe Fan Heiti Std B</vt:lpstr>
      <vt:lpstr>HY강B</vt:lpstr>
      <vt:lpstr>HY중고딕</vt:lpstr>
      <vt:lpstr>HY헤드라인M</vt:lpstr>
      <vt:lpstr>굴림</vt:lpstr>
      <vt:lpstr>맑은 고딕</vt:lpstr>
      <vt:lpstr>Arial</vt:lpstr>
      <vt:lpstr>Office 테마</vt:lpstr>
      <vt:lpstr>Java Programming</vt:lpstr>
      <vt:lpstr>18장. 상속</vt:lpstr>
      <vt:lpstr>목  차</vt:lpstr>
      <vt:lpstr>1. 클래스 상속(inheritance)의 개념</vt:lpstr>
      <vt:lpstr>PowerPoint 프레젠테이션</vt:lpstr>
      <vt:lpstr>상속의 특징</vt:lpstr>
      <vt:lpstr>PowerPoint 프레젠테이션</vt:lpstr>
      <vt:lpstr>PowerPoint 프레젠테이션</vt:lpstr>
      <vt:lpstr>PowerPoint 프레젠테이션</vt:lpstr>
      <vt:lpstr>2. super레퍼런스와 super()메소드</vt:lpstr>
      <vt:lpstr>PowerPoint 프레젠테이션</vt:lpstr>
      <vt:lpstr>PowerPoint 프레젠테이션</vt:lpstr>
      <vt:lpstr>PowerPoint 프레젠테이션</vt:lpstr>
      <vt:lpstr>3. 오버라이딩(overriding)</vt:lpstr>
      <vt:lpstr>PowerPoint 프레젠테이션</vt:lpstr>
      <vt:lpstr>PowerPoint 프레젠테이션</vt:lpstr>
      <vt:lpstr>PowerPoint 프레젠테이션</vt:lpstr>
      <vt:lpstr>정 리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제목을 입력하십시오</dc:title>
  <dc:creator>hye</dc:creator>
  <cp:lastModifiedBy>lee hg</cp:lastModifiedBy>
  <cp:revision>422</cp:revision>
  <dcterms:created xsi:type="dcterms:W3CDTF">2013-12-31T15:36:04Z</dcterms:created>
  <dcterms:modified xsi:type="dcterms:W3CDTF">2018-04-26T15:36:36Z</dcterms:modified>
  <cp:version>0906.0100.01</cp:version>
</cp:coreProperties>
</file>