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1" r:id="rId5"/>
    <p:sldId id="274" r:id="rId6"/>
    <p:sldId id="275" r:id="rId7"/>
    <p:sldId id="280" r:id="rId8"/>
    <p:sldId id="272" r:id="rId9"/>
    <p:sldId id="295" r:id="rId10"/>
    <p:sldId id="281" r:id="rId11"/>
    <p:sldId id="287" r:id="rId12"/>
    <p:sldId id="273" r:id="rId13"/>
    <p:sldId id="296" r:id="rId14"/>
    <p:sldId id="297" r:id="rId15"/>
    <p:sldId id="298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38531"/>
    <a:srgbClr val="155612"/>
    <a:srgbClr val="DB4B0B"/>
    <a:srgbClr val="C0C0C0"/>
    <a:srgbClr val="D2AC40"/>
    <a:srgbClr val="CC3300"/>
    <a:srgbClr val="FFFFFF"/>
    <a:srgbClr val="E9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95" autoAdjust="0"/>
  </p:normalViewPr>
  <p:slideViewPr>
    <p:cSldViewPr>
      <p:cViewPr varScale="1">
        <p:scale>
          <a:sx n="109" d="100"/>
          <a:sy n="109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6245-F95A-4777-840B-13E6E5AE58C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28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43D3-26EF-4AE0-B571-B313147F87C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12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7DF0-D982-40FE-AE2A-B37606214F9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86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05A6F-313D-437C-AA7E-E9AD155725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449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7AE8-CB71-4070-9B70-7EBE65544F3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64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5A6F-313D-437C-AA7E-E9AD155725E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00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915-D997-4E5D-B27D-41DF11D164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35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40B7-A865-496F-97C9-0F7CB2B1F65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9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864C-ABD4-4BC0-A6E4-B1B70BB4DDE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CE3-D783-4EC5-8684-1EF6F7EA816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05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203D-7DDC-4C66-8EDB-A04A5BDEF0D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08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A06-53AF-49C8-94EC-5C189B012F9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40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DA81-2BBF-4E24-8069-B283E9DBFD3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28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r>
              <a:rPr lang="en-US" altLang="ko-KR" sz="6600" smtClean="0">
                <a:latin typeface="Adobe Fan Heiti Std B" pitchFamily="34" charset="-128"/>
                <a:ea typeface="Adobe Fan Heiti Std B" pitchFamily="34" charset="-128"/>
              </a:rPr>
              <a:t>Java Programming</a:t>
            </a:r>
            <a:endParaRPr lang="ko-KR" altLang="en-US" sz="6600">
              <a:latin typeface="Adobe Fan Heiti Std B" pitchFamily="34" charset="-128"/>
              <a:ea typeface="HY중고딕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7382624" cy="590465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smtClean="0"/>
              <a:t>package pk19;</a:t>
            </a:r>
          </a:p>
          <a:p>
            <a:endParaRPr lang="en-US" altLang="ko-KR" sz="1600" b="1" smtClean="0"/>
          </a:p>
          <a:p>
            <a:r>
              <a:rPr lang="en-US" altLang="ko-KR" sz="1600" b="1" smtClean="0"/>
              <a:t>abstract class Abstr{</a:t>
            </a:r>
          </a:p>
          <a:p>
            <a:r>
              <a:rPr lang="en-US" altLang="ko-KR" sz="1600" b="1" smtClean="0"/>
              <a:t>	public String fun(){</a:t>
            </a:r>
          </a:p>
          <a:p>
            <a:r>
              <a:rPr lang="en-US" altLang="ko-KR" sz="1600" b="1" smtClean="0"/>
              <a:t>		return"</a:t>
            </a:r>
            <a:r>
              <a:rPr lang="ko-KR" altLang="en-US" sz="1600" b="1" smtClean="0"/>
              <a:t>추상클래스입니다</a:t>
            </a:r>
            <a:r>
              <a:rPr lang="en-US" altLang="ko-KR" sz="1600" b="1" smtClean="0"/>
              <a:t>";</a:t>
            </a:r>
          </a:p>
          <a:p>
            <a:r>
              <a:rPr lang="en-US" altLang="ko-KR" sz="1600" b="1" smtClean="0"/>
              <a:t>	}</a:t>
            </a:r>
          </a:p>
          <a:p>
            <a:r>
              <a:rPr lang="en-US" altLang="ko-KR" sz="1600" b="1" smtClean="0"/>
              <a:t>	abstract public String Disp();</a:t>
            </a:r>
          </a:p>
          <a:p>
            <a:r>
              <a:rPr lang="en-US" altLang="ko-KR" sz="1600" b="1" smtClean="0"/>
              <a:t>}</a:t>
            </a:r>
          </a:p>
          <a:p>
            <a:endParaRPr lang="en-US" altLang="ko-KR" sz="1600" b="1" smtClean="0"/>
          </a:p>
          <a:p>
            <a:r>
              <a:rPr lang="en-US" altLang="ko-KR" sz="1600" b="1" smtClean="0"/>
              <a:t>public class AbstractTest extends Abstr{</a:t>
            </a:r>
          </a:p>
          <a:p>
            <a:r>
              <a:rPr lang="en-US" altLang="ko-KR" sz="1600" b="1" smtClean="0"/>
              <a:t>	</a:t>
            </a:r>
          </a:p>
          <a:p>
            <a:r>
              <a:rPr lang="en-US" altLang="ko-KR" sz="1600" b="1" smtClean="0"/>
              <a:t>	public String Disp(){</a:t>
            </a:r>
          </a:p>
          <a:p>
            <a:r>
              <a:rPr lang="en-US" altLang="ko-KR" sz="1600" b="1" smtClean="0"/>
              <a:t>		return "</a:t>
            </a:r>
            <a:r>
              <a:rPr lang="ko-KR" altLang="en-US" sz="1600" b="1" smtClean="0"/>
              <a:t>오버라이딩 메소드입니다 </a:t>
            </a:r>
            <a:r>
              <a:rPr lang="en-US" altLang="ko-KR" sz="1600" b="1" smtClean="0"/>
              <a:t>";</a:t>
            </a:r>
          </a:p>
          <a:p>
            <a:r>
              <a:rPr lang="en-US" altLang="ko-KR" sz="1600" b="1" smtClean="0"/>
              <a:t>	}</a:t>
            </a:r>
          </a:p>
          <a:p>
            <a:endParaRPr lang="en-US" altLang="ko-KR" sz="1600" b="1" smtClean="0"/>
          </a:p>
          <a:p>
            <a:r>
              <a:rPr lang="en-US" altLang="ko-KR" sz="1600" b="1" smtClean="0"/>
              <a:t>	public static void main(String[] args) {</a:t>
            </a:r>
          </a:p>
          <a:p>
            <a:r>
              <a:rPr lang="en-US" altLang="ko-KR" sz="1600" b="1" smtClean="0"/>
              <a:t>		// TODO Auto-generated method stub</a:t>
            </a:r>
          </a:p>
          <a:p>
            <a:r>
              <a:rPr lang="en-US" altLang="ko-KR" sz="1600" b="1" smtClean="0"/>
              <a:t>		Abstr obj=new AbstractTest();</a:t>
            </a:r>
          </a:p>
          <a:p>
            <a:r>
              <a:rPr lang="en-US" altLang="ko-KR" sz="1600" b="1" smtClean="0"/>
              <a:t>		System.out.println(obj.fun());</a:t>
            </a:r>
          </a:p>
          <a:p>
            <a:r>
              <a:rPr lang="en-US" altLang="ko-KR" sz="1600" b="1" smtClean="0"/>
              <a:t>		System.out.println(obj.Disp());</a:t>
            </a:r>
          </a:p>
          <a:p>
            <a:r>
              <a:rPr lang="en-US" altLang="ko-KR" sz="1600" b="1" smtClean="0"/>
              <a:t>	}</a:t>
            </a:r>
          </a:p>
          <a:p>
            <a:r>
              <a:rPr lang="en-US" altLang="ko-KR" sz="1600" b="1" smtClean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19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-2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6019800" cy="60007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467544" y="5877272"/>
            <a:ext cx="1584176" cy="5760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ko-KR" smtClean="0"/>
              <a:t>3. </a:t>
            </a:r>
            <a:r>
              <a:rPr lang="ko-KR" altLang="en-US" smtClean="0"/>
              <a:t>인터페이스</a:t>
            </a:r>
            <a:r>
              <a:rPr lang="en-US" altLang="ko-KR" smtClean="0"/>
              <a:t>(interface)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71600"/>
            <a:ext cx="8750206" cy="4953000"/>
          </a:xfrm>
        </p:spPr>
        <p:txBody>
          <a:bodyPr>
            <a:normAutofit fontScale="92500"/>
          </a:bodyPr>
          <a:lstStyle/>
          <a:p>
            <a:r>
              <a:rPr lang="ko-KR" altLang="en-US" sz="2400" dirty="0" smtClean="0"/>
              <a:t>한 클래스가 여러 개의 클래스로부터 상속받는 것을 </a:t>
            </a:r>
            <a:r>
              <a:rPr lang="ko-KR" altLang="en-US" sz="2400" dirty="0" err="1" smtClean="0"/>
              <a:t>다중상속이라고</a:t>
            </a:r>
            <a:r>
              <a:rPr lang="ko-KR" altLang="en-US" sz="2400" dirty="0" smtClean="0"/>
              <a:t> 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자바는 형식적으로 </a:t>
            </a:r>
            <a:r>
              <a:rPr lang="ko-KR" altLang="en-US" sz="2400" dirty="0" err="1" smtClean="0"/>
              <a:t>다중상속을</a:t>
            </a:r>
            <a:r>
              <a:rPr lang="ko-KR" altLang="en-US" sz="2400" dirty="0" smtClean="0"/>
              <a:t> 허용하지않는다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자바언어는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FF00FF"/>
                </a:solidFill>
              </a:rPr>
              <a:t>간접적으로 </a:t>
            </a:r>
            <a:r>
              <a:rPr lang="ko-KR" altLang="en-US" sz="2400" dirty="0" err="1" smtClean="0">
                <a:solidFill>
                  <a:srgbClr val="FF00FF"/>
                </a:solidFill>
              </a:rPr>
              <a:t>다중상속을</a:t>
            </a:r>
            <a:r>
              <a:rPr lang="ko-KR" altLang="en-US" sz="2400" dirty="0" smtClean="0">
                <a:solidFill>
                  <a:srgbClr val="FF00FF"/>
                </a:solidFill>
              </a:rPr>
              <a:t> 허용하는데 </a:t>
            </a:r>
            <a:r>
              <a:rPr lang="ko-KR" altLang="en-US" sz="2400" dirty="0" smtClean="0"/>
              <a:t>이를 인터페이스</a:t>
            </a:r>
            <a:r>
              <a:rPr lang="en-US" altLang="ko-KR" sz="2400" dirty="0" smtClean="0"/>
              <a:t>(interface)</a:t>
            </a:r>
            <a:r>
              <a:rPr lang="ko-KR" altLang="en-US" sz="2400" dirty="0" smtClean="0"/>
              <a:t>라는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개념으로 </a:t>
            </a:r>
            <a:r>
              <a:rPr lang="ko-KR" altLang="en-US" sz="2400" dirty="0" smtClean="0"/>
              <a:t>제공한다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인터페이스는 </a:t>
            </a:r>
            <a:r>
              <a:rPr lang="ko-KR" altLang="en-US" sz="2400" dirty="0" smtClean="0">
                <a:solidFill>
                  <a:srgbClr val="FF0000"/>
                </a:solidFill>
              </a:rPr>
              <a:t>키워드 </a:t>
            </a:r>
            <a:r>
              <a:rPr lang="en-US" altLang="ko-KR" sz="2400" dirty="0" smtClean="0">
                <a:solidFill>
                  <a:srgbClr val="FF0000"/>
                </a:solidFill>
              </a:rPr>
              <a:t>interface</a:t>
            </a:r>
            <a:r>
              <a:rPr lang="ko-KR" altLang="en-US" sz="2400" dirty="0" smtClean="0"/>
              <a:t>로 정의한다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명세만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기술해놓은</a:t>
            </a:r>
            <a:r>
              <a:rPr lang="ko-KR" altLang="en-US" sz="2400" dirty="0" smtClean="0"/>
              <a:t> 클래스로 인터페이스 안에 선언된 </a:t>
            </a:r>
            <a:r>
              <a:rPr lang="ko-KR" altLang="en-US" sz="2400" dirty="0" err="1" smtClean="0"/>
              <a:t>메소드들이</a:t>
            </a:r>
            <a:r>
              <a:rPr lang="ko-KR" altLang="en-US" sz="2400" dirty="0" smtClean="0"/>
              <a:t> 모두 </a:t>
            </a:r>
            <a:r>
              <a:rPr lang="ko-KR" altLang="en-US" sz="2400" dirty="0" err="1" smtClean="0"/>
              <a:t>추상메소드이다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인터페이스는 구현하는 클래스에서 해당 </a:t>
            </a:r>
            <a:r>
              <a:rPr lang="ko-KR" altLang="en-US" sz="2400" dirty="0" err="1" smtClean="0"/>
              <a:t>메소드들을</a:t>
            </a:r>
            <a:r>
              <a:rPr lang="ko-KR" altLang="en-US" sz="2400" dirty="0" smtClean="0"/>
              <a:t> 반드시 모두 오버라이딩해 주어야한다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24894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인터페이스에 정의되어 있는 </a:t>
            </a:r>
            <a:r>
              <a:rPr lang="ko-KR" altLang="en-US" sz="2400" dirty="0" err="1" smtClean="0"/>
              <a:t>메소드들은</a:t>
            </a:r>
            <a:r>
              <a:rPr lang="ko-KR" altLang="en-US" sz="2400" dirty="0" smtClean="0"/>
              <a:t> 항상 </a:t>
            </a:r>
            <a:r>
              <a:rPr lang="en-US" altLang="ko-KR" sz="2400" dirty="0" smtClean="0"/>
              <a:t>public abstract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지정하지 않아도 기본적으로 그렇다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인터페이스 내의 멤버필드들은 항상 </a:t>
            </a:r>
            <a:r>
              <a:rPr lang="en-US" altLang="ko-KR" sz="2400" dirty="0" smtClean="0"/>
              <a:t>public static final 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역시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지정하지 않아도 기본적으로 그렇다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인터페이스의 사용은 다음과 같다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23528" y="4221088"/>
            <a:ext cx="8280920" cy="12241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public class </a:t>
            </a:r>
            <a:r>
              <a:rPr kumimoji="0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clsA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HY강B" pitchFamily="18" charset="-127"/>
                <a:ea typeface="HY강B" pitchFamily="18" charset="-127"/>
              </a:rPr>
              <a:t>extends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clsB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HY강B" pitchFamily="18" charset="-127"/>
                <a:ea typeface="HY강B" pitchFamily="18" charset="-127"/>
              </a:rPr>
              <a:t>implements</a:t>
            </a:r>
            <a:endParaRPr kumimoji="0" lang="ko-KR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7668344" y="5013176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804248" y="59492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인터페이스이다</a:t>
            </a:r>
            <a:endParaRPr lang="ko-KR" altLang="en-US" b="1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985392"/>
          </a:xfrm>
        </p:spPr>
        <p:txBody>
          <a:bodyPr/>
          <a:lstStyle/>
          <a:p>
            <a:r>
              <a:rPr lang="ko-KR" altLang="en-US" dirty="0" smtClean="0"/>
              <a:t>여러 개의 인터페이스를 상속받을 수 있는데 이 때는 </a:t>
            </a:r>
            <a:r>
              <a:rPr lang="ko-KR" altLang="en-US" dirty="0" smtClean="0">
                <a:solidFill>
                  <a:srgbClr val="FF00FF"/>
                </a:solidFill>
              </a:rPr>
              <a:t>콤마</a:t>
            </a:r>
            <a:r>
              <a:rPr lang="en-US" altLang="ko-KR" dirty="0" smtClean="0">
                <a:solidFill>
                  <a:srgbClr val="FF00FF"/>
                </a:solidFill>
              </a:rPr>
              <a:t>(,)</a:t>
            </a:r>
            <a:r>
              <a:rPr lang="ko-KR" altLang="en-US" dirty="0" smtClean="0"/>
              <a:t>로 이들을 구분하고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r>
              <a:rPr lang="ko-KR" altLang="en-US" dirty="0" smtClean="0"/>
              <a:t>나열되는 </a:t>
            </a:r>
            <a:r>
              <a:rPr lang="ko-KR" altLang="en-US" dirty="0" smtClean="0"/>
              <a:t>인터페이스들 간에는 </a:t>
            </a:r>
            <a:r>
              <a:rPr lang="ko-KR" altLang="en-US" dirty="0" smtClean="0">
                <a:solidFill>
                  <a:srgbClr val="FF00FF"/>
                </a:solidFill>
              </a:rPr>
              <a:t>같은 이름을 가진 </a:t>
            </a:r>
            <a:r>
              <a:rPr lang="ko-KR" altLang="en-US" dirty="0" err="1" smtClean="0">
                <a:solidFill>
                  <a:srgbClr val="FF00FF"/>
                </a:solidFill>
              </a:rPr>
              <a:t>메소드가</a:t>
            </a:r>
            <a:r>
              <a:rPr lang="ko-KR" altLang="en-US" dirty="0" smtClean="0">
                <a:solidFill>
                  <a:srgbClr val="FF00FF"/>
                </a:solidFill>
              </a:rPr>
              <a:t> 있으면 안된다</a:t>
            </a:r>
            <a:r>
              <a:rPr lang="en-US" altLang="ko-KR" dirty="0" smtClean="0">
                <a:solidFill>
                  <a:srgbClr val="FF00FF"/>
                </a:solidFill>
              </a:rPr>
              <a:t>.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3528" y="4221088"/>
            <a:ext cx="8280920" cy="12241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public class clsA </a:t>
            </a: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HY강B" pitchFamily="18" charset="-127"/>
                <a:ea typeface="HY강B" pitchFamily="18" charset="-127"/>
              </a:rPr>
              <a:t>extends</a:t>
            </a: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 clsB</a:t>
            </a:r>
            <a:r>
              <a:rPr kumimoji="0" lang="en-US" altLang="ko-KR" sz="2000" b="0" i="0" u="none" strike="noStrike" cap="none" normalizeH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en-US" altLang="ko-KR" sz="2000" b="0" i="0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  <a:latin typeface="HY강B" pitchFamily="18" charset="-127"/>
                <a:ea typeface="HY강B" pitchFamily="18" charset="-127"/>
              </a:rPr>
              <a:t>implements</a:t>
            </a:r>
            <a:r>
              <a:rPr kumimoji="0" lang="en-US" altLang="ko-KR" sz="2000" b="0" i="0" u="none" strike="noStrike" cap="none" normalizeH="0" smtClean="0">
                <a:ln>
                  <a:noFill/>
                </a:ln>
                <a:solidFill>
                  <a:srgbClr val="0000FF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en-US" altLang="ko-KR" sz="2000" b="0" i="0" u="none" strike="noStrike" cap="none" normalizeH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clsC,</a:t>
            </a:r>
            <a:r>
              <a:rPr lang="en-US" altLang="ko-KR" sz="200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clsD, clsE…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6804248" y="5085184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796136" y="602128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인터페이스들이다</a:t>
            </a:r>
            <a:endParaRPr lang="ko-KR" altLang="en-US" sz="2000" b="1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580112" y="4437112"/>
            <a:ext cx="2520280" cy="7200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정 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2925766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547939" y="1905000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다형성의 개념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857356" y="3927482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571736" y="2976447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추상클래스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547938" y="4047894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인터페이스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 noTextEdit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수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고 하 셨 습 니 다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.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 </a:t>
            </a:r>
            <a:endParaRPr lang="ko-KR" altLang="en-US" sz="54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>
            <a:normAutofit fontScale="90000"/>
          </a:bodyPr>
          <a:lstStyle/>
          <a:p>
            <a:r>
              <a:rPr lang="en-US" altLang="ko-KR" sz="4400" smtClean="0"/>
              <a:t>19</a:t>
            </a:r>
            <a:r>
              <a:rPr lang="ko-KR" altLang="en-US" sz="4400" smtClean="0"/>
              <a:t>장</a:t>
            </a:r>
            <a:r>
              <a:rPr lang="en-US" altLang="ko-KR" sz="4400" smtClean="0"/>
              <a:t>. </a:t>
            </a:r>
            <a:r>
              <a:rPr lang="ko-KR" altLang="en-US" sz="4400" smtClean="0"/>
              <a:t>다형성</a:t>
            </a:r>
            <a:r>
              <a:rPr lang="en-US" altLang="ko-KR" sz="4400" smtClean="0"/>
              <a:t>, </a:t>
            </a:r>
            <a:r>
              <a:rPr lang="ko-KR" altLang="en-US" sz="4400" smtClean="0"/>
              <a:t>추상클래스</a:t>
            </a:r>
            <a:r>
              <a:rPr lang="en-US" altLang="ko-KR" sz="4400" smtClean="0"/>
              <a:t>,</a:t>
            </a:r>
            <a:br>
              <a:rPr lang="en-US" altLang="ko-KR" sz="4400" smtClean="0"/>
            </a:br>
            <a:r>
              <a:rPr lang="en-US" altLang="ko-KR" sz="4400" smtClean="0"/>
              <a:t>                           </a:t>
            </a:r>
            <a:r>
              <a:rPr lang="ko-KR" altLang="en-US" sz="4400" smtClean="0"/>
              <a:t>인터페이스</a:t>
            </a:r>
            <a:endParaRPr lang="en-US" altLang="ko-KR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목  </a:t>
            </a:r>
            <a:r>
              <a:rPr lang="ko-KR" altLang="en-US" sz="4800"/>
              <a:t>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2073256" y="352213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2925766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547939" y="1905000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다형성의 개념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2097069" y="454554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" name="Group 43"/>
          <p:cNvGrpSpPr>
            <a:grpSpLocks/>
          </p:cNvGrpSpPr>
          <p:nvPr/>
        </p:nvGrpSpPr>
        <p:grpSpPr bwMode="auto">
          <a:xfrm>
            <a:off x="1857356" y="3927482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571736" y="2976447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추상클래스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547938" y="4047894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인터페이스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ko-KR" smtClean="0"/>
              <a:t>1. </a:t>
            </a:r>
            <a:r>
              <a:rPr lang="ko-KR" altLang="en-US" smtClean="0"/>
              <a:t>다형성의 개념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>
                <a:solidFill>
                  <a:srgbClr val="FF0000"/>
                </a:solidFill>
              </a:rPr>
              <a:t>다형성</a:t>
            </a:r>
            <a:r>
              <a:rPr lang="en-US" altLang="ko-KR" sz="2000" dirty="0" smtClean="0">
                <a:solidFill>
                  <a:srgbClr val="FF0000"/>
                </a:solidFill>
              </a:rPr>
              <a:t>(polymorphism)</a:t>
            </a:r>
            <a:r>
              <a:rPr lang="ko-KR" altLang="en-US" sz="2000" dirty="0" smtClean="0"/>
              <a:t>이란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개의 모양을 가지는 특성을 의미하며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객체지향형</a:t>
            </a:r>
            <a:r>
              <a:rPr lang="ko-KR" altLang="en-US" sz="2000" dirty="0" smtClean="0"/>
              <a:t> 프로그래밍의 또 다른 </a:t>
            </a:r>
            <a:r>
              <a:rPr lang="ko-KR" altLang="en-US" sz="2000" dirty="0" err="1" smtClean="0"/>
              <a:t>특성중에</a:t>
            </a:r>
            <a:r>
              <a:rPr lang="ko-KR" altLang="en-US" sz="2000" dirty="0" smtClean="0"/>
              <a:t> 하나이다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일종의 융통성을 부여하기 위한 메커니즘이다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다형성은 </a:t>
            </a:r>
            <a:r>
              <a:rPr lang="ko-KR" altLang="en-US" sz="2000" dirty="0" err="1" smtClean="0"/>
              <a:t>메소드에서만</a:t>
            </a:r>
            <a:r>
              <a:rPr lang="ko-KR" altLang="en-US" sz="2000" dirty="0" smtClean="0"/>
              <a:t> 가능한 개념으로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슈퍼클래스와 서브클래스에 동일한 이름의 함수가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서브클래스의 생성되는 객체가 </a:t>
            </a:r>
            <a:r>
              <a:rPr lang="ko-KR" altLang="en-US" sz="2000" dirty="0" smtClean="0">
                <a:solidFill>
                  <a:srgbClr val="FF0000"/>
                </a:solidFill>
              </a:rPr>
              <a:t>슈퍼클래스의 레퍼런스 타입으로 선언되었을 때</a:t>
            </a:r>
            <a:r>
              <a:rPr lang="en-US" altLang="ko-KR" sz="2000" dirty="0" smtClean="0">
                <a:solidFill>
                  <a:srgbClr val="FF0000"/>
                </a:solidFill>
              </a:rPr>
              <a:t>,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부모의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수행된다는 의미이다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오버로딩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331640" y="764704"/>
            <a:ext cx="6518528" cy="590465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 smtClean="0"/>
              <a:t>package pk19;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class Car{</a:t>
            </a:r>
          </a:p>
          <a:p>
            <a:r>
              <a:rPr lang="en-US" altLang="ko-KR" sz="1400" b="1" dirty="0" smtClean="0"/>
              <a:t>	public String run(){</a:t>
            </a:r>
          </a:p>
          <a:p>
            <a:r>
              <a:rPr lang="en-US" altLang="ko-KR" sz="1400" b="1" dirty="0" smtClean="0"/>
              <a:t>		return "Car is running.";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}//of class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class Bus extends Car{</a:t>
            </a:r>
          </a:p>
          <a:p>
            <a:r>
              <a:rPr lang="en-US" altLang="ko-KR" sz="1400" b="1" dirty="0" smtClean="0"/>
              <a:t>	public String run(){</a:t>
            </a:r>
          </a:p>
          <a:p>
            <a:r>
              <a:rPr lang="en-US" altLang="ko-KR" sz="1400" b="1" dirty="0" smtClean="0"/>
              <a:t>		return "Bus is running.";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}//of class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class Van extends Car{</a:t>
            </a:r>
          </a:p>
          <a:p>
            <a:r>
              <a:rPr lang="en-US" altLang="ko-KR" sz="1400" b="1" dirty="0" smtClean="0"/>
              <a:t>	public String run(){</a:t>
            </a:r>
          </a:p>
          <a:p>
            <a:r>
              <a:rPr lang="en-US" altLang="ko-KR" sz="1400" b="1" dirty="0" smtClean="0"/>
              <a:t>		return "Van is running.";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}//of class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Suv</a:t>
            </a:r>
            <a:r>
              <a:rPr lang="en-US" altLang="ko-KR" sz="1400" b="1" dirty="0" smtClean="0"/>
              <a:t> extends Car{</a:t>
            </a:r>
          </a:p>
          <a:p>
            <a:r>
              <a:rPr lang="en-US" altLang="ko-KR" sz="1400" b="1" dirty="0" smtClean="0"/>
              <a:t>	public String run(){</a:t>
            </a:r>
          </a:p>
          <a:p>
            <a:r>
              <a:rPr lang="en-US" altLang="ko-KR" sz="1400" b="1" dirty="0" smtClean="0"/>
              <a:t>		return "</a:t>
            </a:r>
            <a:r>
              <a:rPr lang="en-US" altLang="ko-KR" sz="1400" b="1" dirty="0" err="1" smtClean="0"/>
              <a:t>Suv</a:t>
            </a:r>
            <a:r>
              <a:rPr lang="en-US" altLang="ko-KR" sz="1400" b="1" dirty="0" smtClean="0"/>
              <a:t> is running.";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}//of 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19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-1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115616" y="620688"/>
            <a:ext cx="6734552" cy="57367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PolymorphismTest</a:t>
            </a:r>
            <a:r>
              <a:rPr lang="en-US" altLang="ko-KR" sz="1400" b="1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// TODO Auto-generated method stub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Car 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[];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= new Car[3];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[0]= new Bus();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[1]= new Van();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[2]= new </a:t>
            </a:r>
            <a:r>
              <a:rPr lang="en-US" altLang="ko-KR" sz="1400" b="1" dirty="0" err="1" smtClean="0"/>
              <a:t>Suv</a:t>
            </a:r>
            <a:r>
              <a:rPr lang="en-US" altLang="ko-KR" sz="1400" b="1" dirty="0" smtClean="0"/>
              <a:t>();	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[0].run());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[1].run());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Arr</a:t>
            </a:r>
            <a:r>
              <a:rPr lang="en-US" altLang="ko-KR" sz="1400" b="1" dirty="0" smtClean="0"/>
              <a:t>[2].run());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5710585" cy="6427534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251520" y="5229200"/>
            <a:ext cx="1440160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ko-KR" smtClean="0"/>
              <a:t>2. </a:t>
            </a:r>
            <a:r>
              <a:rPr lang="ko-KR" altLang="en-US" smtClean="0"/>
              <a:t>추상클래스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05584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클래스의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중 바디가 정의되어 있지 않고 </a:t>
            </a:r>
            <a:r>
              <a:rPr lang="ko-KR" altLang="en-US" sz="1800" dirty="0" err="1" smtClean="0">
                <a:solidFill>
                  <a:srgbClr val="FF00FF"/>
                </a:solidFill>
              </a:rPr>
              <a:t>선언부만</a:t>
            </a:r>
            <a:r>
              <a:rPr lang="ko-KR" altLang="en-US" sz="1800" dirty="0" smtClean="0">
                <a:solidFill>
                  <a:srgbClr val="FF00FF"/>
                </a:solidFill>
              </a:rPr>
              <a:t> 있는 </a:t>
            </a:r>
            <a:r>
              <a:rPr lang="ko-KR" altLang="en-US" sz="1800" dirty="0" err="1" smtClean="0">
                <a:solidFill>
                  <a:srgbClr val="FF00FF"/>
                </a:solidFill>
              </a:rPr>
              <a:t>메소드가</a:t>
            </a:r>
            <a:r>
              <a:rPr lang="ko-KR" altLang="en-US" sz="1800" dirty="0" smtClean="0">
                <a:solidFill>
                  <a:srgbClr val="FF00FF"/>
                </a:solidFill>
              </a:rPr>
              <a:t> 하나라도 있으면 </a:t>
            </a:r>
            <a:r>
              <a:rPr lang="ko-KR" altLang="en-US" sz="1800" dirty="0" smtClean="0"/>
              <a:t>이러한 클래스를 추상클래스라고 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>
                <a:solidFill>
                  <a:srgbClr val="FF00FF"/>
                </a:solidFill>
              </a:rPr>
              <a:t>추상 클래스는 객체를 생성할 수 없다</a:t>
            </a:r>
            <a:r>
              <a:rPr lang="en-US" altLang="ko-KR" sz="1800" dirty="0" smtClean="0">
                <a:solidFill>
                  <a:srgbClr val="FF00FF"/>
                </a:solidFill>
              </a:rPr>
              <a:t>. </a:t>
            </a:r>
            <a:r>
              <a:rPr lang="ko-KR" altLang="en-US" sz="1800" dirty="0" smtClean="0"/>
              <a:t>객체를 </a:t>
            </a:r>
            <a:r>
              <a:rPr lang="ko-KR" altLang="en-US" sz="1800" dirty="0" smtClean="0"/>
              <a:t>생성 하지도 </a:t>
            </a:r>
            <a:r>
              <a:rPr lang="ko-KR" altLang="en-US" sz="1800" dirty="0" smtClean="0"/>
              <a:t>못하는 클래스가 존재이유가 </a:t>
            </a:r>
            <a:r>
              <a:rPr lang="ko-KR" altLang="en-US" sz="1800" dirty="0" smtClean="0"/>
              <a:t>뭘까</a:t>
            </a:r>
            <a:r>
              <a:rPr lang="en-US" altLang="ko-KR" sz="1800" dirty="0" smtClean="0"/>
              <a:t>?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프로그래밍에서는 </a:t>
            </a:r>
            <a:r>
              <a:rPr lang="ko-KR" altLang="en-US" sz="1800" dirty="0" smtClean="0"/>
              <a:t>객체를 생성하지는 않지만 </a:t>
            </a:r>
            <a:r>
              <a:rPr lang="ko-KR" altLang="en-US" sz="1800" dirty="0" smtClean="0"/>
              <a:t>정의 </a:t>
            </a:r>
            <a:r>
              <a:rPr lang="ko-KR" altLang="en-US" sz="1800" dirty="0" err="1" smtClean="0"/>
              <a:t>하는것</a:t>
            </a:r>
            <a:r>
              <a:rPr lang="ko-KR" altLang="en-US" sz="1800" dirty="0" smtClean="0"/>
              <a:t> 만으로도 </a:t>
            </a:r>
            <a:r>
              <a:rPr lang="ko-KR" altLang="en-US" sz="1800" dirty="0" smtClean="0"/>
              <a:t>유용한 경우가 발생하는데 이때 추상클래스를 사용하면 편리하다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추상클래스는 상속관계에서 </a:t>
            </a:r>
            <a:r>
              <a:rPr lang="ko-KR" altLang="en-US" sz="1800" dirty="0" smtClean="0">
                <a:solidFill>
                  <a:srgbClr val="FF00FF"/>
                </a:solidFill>
              </a:rPr>
              <a:t>슈퍼클래스로 이용되기 </a:t>
            </a:r>
            <a:r>
              <a:rPr lang="ko-KR" altLang="en-US" sz="1800" dirty="0" smtClean="0"/>
              <a:t>때문에 </a:t>
            </a:r>
            <a:r>
              <a:rPr lang="ko-KR" altLang="en-US" sz="1800" dirty="0" smtClean="0">
                <a:solidFill>
                  <a:srgbClr val="0000FF"/>
                </a:solidFill>
              </a:rPr>
              <a:t>추상적 </a:t>
            </a:r>
            <a:r>
              <a:rPr lang="ko-KR" altLang="en-US" sz="1800" dirty="0" err="1" smtClean="0">
                <a:solidFill>
                  <a:srgbClr val="0000FF"/>
                </a:solidFill>
              </a:rPr>
              <a:t>슈퍼클래스</a:t>
            </a:r>
            <a:r>
              <a:rPr lang="ko-KR" altLang="en-US" sz="1800" dirty="0" smtClean="0">
                <a:solidFill>
                  <a:srgbClr val="0000FF"/>
                </a:solidFill>
              </a:rPr>
              <a:t> </a:t>
            </a:r>
            <a:r>
              <a:rPr lang="ko-KR" altLang="en-US" sz="1800" dirty="0" smtClean="0"/>
              <a:t>라고도 불린다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추상클래스와 추상 메소드는 선언시 키워드 </a:t>
            </a:r>
            <a:r>
              <a:rPr lang="en-US" altLang="ko-KR" smtClean="0">
                <a:solidFill>
                  <a:srgbClr val="FF0000"/>
                </a:solidFill>
              </a:rPr>
              <a:t>abstract</a:t>
            </a:r>
            <a:r>
              <a:rPr lang="ko-KR" altLang="en-US" smtClean="0"/>
              <a:t>를 이용한다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추상클래스는 불완전한 클래스로서 상속받는 클래스에서 불완전한 부분을 구현해주어야 하는데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추상클래스를 상속받는 클래스는 추상메소드를 오버라이딩 해야하며</a:t>
            </a:r>
            <a:r>
              <a:rPr lang="en-US" altLang="ko-KR" smtClean="0"/>
              <a:t>, </a:t>
            </a:r>
            <a:r>
              <a:rPr lang="ko-KR" altLang="en-US" smtClean="0"/>
              <a:t>이것을 재정의 해주어야한다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만일</a:t>
            </a:r>
            <a:r>
              <a:rPr lang="en-US" altLang="ko-KR" smtClean="0"/>
              <a:t>, </a:t>
            </a:r>
            <a:r>
              <a:rPr lang="ko-KR" altLang="en-US" smtClean="0"/>
              <a:t>오버라이딩 하지않으면 에러가 발생한다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370</Words>
  <Application>Microsoft Office PowerPoint</Application>
  <PresentationFormat>화면 슬라이드 쇼(4:3)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Adobe Fan Heiti Std B</vt:lpstr>
      <vt:lpstr>HY강B</vt:lpstr>
      <vt:lpstr>HY견고딕</vt:lpstr>
      <vt:lpstr>HY중고딕</vt:lpstr>
      <vt:lpstr>HY헤드라인M</vt:lpstr>
      <vt:lpstr>굴림</vt:lpstr>
      <vt:lpstr>맑은 고딕</vt:lpstr>
      <vt:lpstr>Arial</vt:lpstr>
      <vt:lpstr>Office 테마</vt:lpstr>
      <vt:lpstr>Java Programming</vt:lpstr>
      <vt:lpstr>19장. 다형성, 추상클래스,                            인터페이스</vt:lpstr>
      <vt:lpstr>목  차</vt:lpstr>
      <vt:lpstr>1. 다형성의 개념</vt:lpstr>
      <vt:lpstr>PowerPoint 프레젠테이션</vt:lpstr>
      <vt:lpstr>PowerPoint 프레젠테이션</vt:lpstr>
      <vt:lpstr>PowerPoint 프레젠테이션</vt:lpstr>
      <vt:lpstr>2. 추상클래스</vt:lpstr>
      <vt:lpstr>PowerPoint 프레젠테이션</vt:lpstr>
      <vt:lpstr>PowerPoint 프레젠테이션</vt:lpstr>
      <vt:lpstr>PowerPoint 프레젠테이션</vt:lpstr>
      <vt:lpstr>3. 인터페이스(interface)</vt:lpstr>
      <vt:lpstr>PowerPoint 프레젠테이션</vt:lpstr>
      <vt:lpstr>PowerPoint 프레젠테이션</vt:lpstr>
      <vt:lpstr>정 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387</cp:revision>
  <dcterms:created xsi:type="dcterms:W3CDTF">2013-12-31T15:36:04Z</dcterms:created>
  <dcterms:modified xsi:type="dcterms:W3CDTF">2017-02-13T14:02:36Z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TC100823691042</vt:lpwstr>
  </property>
</Properties>
</file>