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70" r:id="rId3"/>
    <p:sldId id="257" r:id="rId4"/>
    <p:sldId id="282" r:id="rId5"/>
    <p:sldId id="283" r:id="rId6"/>
    <p:sldId id="284" r:id="rId7"/>
    <p:sldId id="285" r:id="rId8"/>
    <p:sldId id="276" r:id="rId9"/>
    <p:sldId id="277" r:id="rId10"/>
    <p:sldId id="278" r:id="rId11"/>
    <p:sldId id="279" r:id="rId12"/>
    <p:sldId id="280" r:id="rId13"/>
    <p:sldId id="281" r:id="rId14"/>
    <p:sldId id="286" r:id="rId15"/>
    <p:sldId id="287" r:id="rId16"/>
    <p:sldId id="288" r:id="rId17"/>
    <p:sldId id="292" r:id="rId18"/>
    <p:sldId id="293" r:id="rId19"/>
    <p:sldId id="294" r:id="rId20"/>
    <p:sldId id="295" r:id="rId21"/>
    <p:sldId id="296" r:id="rId22"/>
    <p:sldId id="297" r:id="rId23"/>
    <p:sldId id="289" r:id="rId24"/>
    <p:sldId id="290" r:id="rId25"/>
    <p:sldId id="291" r:id="rId26"/>
    <p:sldId id="266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538531"/>
    <a:srgbClr val="155612"/>
    <a:srgbClr val="DB4B0B"/>
    <a:srgbClr val="C0C0C0"/>
    <a:srgbClr val="D2AC40"/>
    <a:srgbClr val="CC3300"/>
    <a:srgbClr val="FFFFFF"/>
    <a:srgbClr val="E9D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95" autoAdjust="0"/>
  </p:normalViewPr>
  <p:slideViewPr>
    <p:cSldViewPr>
      <p:cViewPr varScale="1">
        <p:scale>
          <a:sx n="83" d="100"/>
          <a:sy n="83" d="100"/>
        </p:scale>
        <p:origin x="142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6245-F95A-4777-840B-13E6E5AE58C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97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43D3-26EF-4AE0-B571-B313147F87C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888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7DF0-D982-40FE-AE2A-B37606214F9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8820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000372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05A6F-313D-437C-AA7E-E9AD155725E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0472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7AE8-CB71-4070-9B70-7EBE65544F3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92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5A6F-313D-437C-AA7E-E9AD155725E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829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E915-D997-4E5D-B27D-41DF11D1644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93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40B7-A865-496F-97C9-0F7CB2B1F65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821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864C-ABD4-4BC0-A6E4-B1B70BB4DDE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45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CE3-D783-4EC5-8684-1EF6F7EA816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549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203D-7DDC-4C66-8EDB-A04A5BDEF0D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717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2A06-53AF-49C8-94EC-5C189B012F9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738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4DA81-2BBF-4E24-8069-B283E9DBFD3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770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857232"/>
            <a:ext cx="8429684" cy="1077931"/>
          </a:xfrm>
        </p:spPr>
        <p:txBody>
          <a:bodyPr/>
          <a:lstStyle/>
          <a:p>
            <a:r>
              <a:rPr lang="en-US" altLang="ko-KR" sz="6600" smtClean="0">
                <a:latin typeface="Adobe Fan Heiti Std B" pitchFamily="34" charset="-128"/>
                <a:ea typeface="Adobe Fan Heiti Std B" pitchFamily="34" charset="-128"/>
              </a:rPr>
              <a:t>Java Programming</a:t>
            </a:r>
            <a:endParaRPr lang="ko-KR" altLang="en-US" sz="6600">
              <a:latin typeface="Adobe Fan Heiti Std B" pitchFamily="34" charset="-128"/>
              <a:ea typeface="HY중고딕" pitchFamily="18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474" y="548680"/>
            <a:ext cx="5248622" cy="6016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 bwMode="auto"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[Name]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에 클래스명을 입력한다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[public static void main(String[] args)]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항목은 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main()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[inherited abstract methods]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는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 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상속의 관계</a:t>
            </a:r>
            <a:r>
              <a:rPr lang="ko-KR" altLang="en-US" sz="1600" smtClean="0">
                <a:latin typeface="HY강B" pitchFamily="18" charset="-127"/>
                <a:ea typeface="HY강B" pitchFamily="18" charset="-127"/>
              </a:rPr>
              <a:t>가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 존재할 때 체크하는 곳이다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sz="1600" smtClean="0">
                <a:latin typeface="HY강B" pitchFamily="18" charset="-127"/>
                <a:ea typeface="HY강B" pitchFamily="18" charset="-127"/>
              </a:rPr>
              <a:t>기본적으로 체크되어 있다</a:t>
            </a:r>
            <a:r>
              <a:rPr lang="en-US" altLang="ko-KR" sz="1600" smtClean="0"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259632" y="2564904"/>
            <a:ext cx="1125908" cy="2857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357290" y="4429132"/>
            <a:ext cx="2286016" cy="21431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357290" y="4857760"/>
            <a:ext cx="2286016" cy="21431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3500430" y="6143644"/>
            <a:ext cx="857256" cy="21431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[Finish]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버튼을 누른다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357818" y="2636912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[Superclass]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에 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java.lang.Thread</a:t>
            </a:r>
            <a:r>
              <a:rPr lang="ko-KR" altLang="en-US" sz="1600" smtClean="0">
                <a:latin typeface="HY강B" pitchFamily="18" charset="-127"/>
                <a:ea typeface="HY강B" pitchFamily="18" charset="-127"/>
              </a:rPr>
              <a:t>를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 입력한다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259632" y="3212976"/>
            <a:ext cx="1296144" cy="285752"/>
          </a:xfrm>
          <a:prstGeom prst="round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직선 화살표 연결선 14"/>
          <p:cNvCxnSpPr>
            <a:endCxn id="17" idx="3"/>
          </p:cNvCxnSpPr>
          <p:nvPr/>
        </p:nvCxnSpPr>
        <p:spPr bwMode="auto">
          <a:xfrm flipH="1">
            <a:off x="2555776" y="3068960"/>
            <a:ext cx="2736304" cy="2868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mtClean="0">
                <a:latin typeface="HY강B" pitchFamily="18" charset="-127"/>
                <a:ea typeface="HY강B" pitchFamily="18" charset="-127"/>
              </a:rPr>
              <a:t>Eclipse </a:t>
            </a:r>
            <a:r>
              <a:rPr lang="ko-KR" altLang="en-US" smtClean="0">
                <a:latin typeface="HY강B" pitchFamily="18" charset="-127"/>
                <a:ea typeface="HY강B" pitchFamily="18" charset="-127"/>
              </a:rPr>
              <a:t>창에서 다음과 같이 입력한다</a:t>
            </a:r>
            <a:r>
              <a:rPr lang="en-US" altLang="ko-KR" smtClean="0"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6792119" cy="442959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 bwMode="auto"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아래 그림과 같이 차례대로 누른다</a:t>
            </a:r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500166" y="2571744"/>
            <a:ext cx="714380" cy="35719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928794" y="3857628"/>
            <a:ext cx="857256" cy="2857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929322" y="3857628"/>
            <a:ext cx="2714644" cy="2857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6190258" cy="6136817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 bwMode="auto">
          <a:xfrm>
            <a:off x="611560" y="5013176"/>
            <a:ext cx="1296144" cy="151216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292080" y="692696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285720" y="836712"/>
            <a:ext cx="8501122" cy="56886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 smtClean="0"/>
              <a:t>package pk35;</a:t>
            </a:r>
          </a:p>
          <a:p>
            <a:r>
              <a:rPr lang="en-US" altLang="ko-KR" sz="1600" b="1" dirty="0" smtClean="0"/>
              <a:t>class  Ex extends Thread{</a:t>
            </a:r>
          </a:p>
          <a:p>
            <a:r>
              <a:rPr lang="en-US" altLang="ko-KR" sz="1600" b="1" dirty="0" smtClean="0"/>
              <a:t>	public Ex(String name){</a:t>
            </a:r>
          </a:p>
          <a:p>
            <a:r>
              <a:rPr lang="en-US" altLang="ko-KR" sz="1600" b="1" dirty="0" smtClean="0"/>
              <a:t>		super(name);</a:t>
            </a:r>
          </a:p>
          <a:p>
            <a:r>
              <a:rPr lang="en-US" altLang="ko-KR" sz="1600" b="1" dirty="0" smtClean="0"/>
              <a:t>	}</a:t>
            </a:r>
          </a:p>
          <a:p>
            <a:r>
              <a:rPr lang="en-US" altLang="ko-KR" sz="1600" b="1" dirty="0" smtClean="0"/>
              <a:t>	</a:t>
            </a:r>
          </a:p>
          <a:p>
            <a:r>
              <a:rPr lang="en-US" altLang="ko-KR" sz="1600" b="1" dirty="0" smtClean="0"/>
              <a:t>	public void run(){</a:t>
            </a:r>
          </a:p>
          <a:p>
            <a:r>
              <a:rPr lang="en-US" altLang="ko-KR" sz="1600" b="1" dirty="0" smtClean="0"/>
              <a:t>		for(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N=1; N&lt;=5; N++){ //</a:t>
            </a:r>
            <a:r>
              <a:rPr lang="ko-KR" altLang="en-US" sz="1600" b="1" dirty="0" err="1" smtClean="0"/>
              <a:t>오랜시간</a:t>
            </a:r>
            <a:r>
              <a:rPr lang="ko-KR" altLang="en-US" sz="1600" b="1" dirty="0" smtClean="0"/>
              <a:t> 실행시키기위한 블록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			for(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j=1; j&lt;=</a:t>
            </a:r>
            <a:r>
              <a:rPr lang="en-US" altLang="ko-KR" sz="1600" b="1" dirty="0" smtClean="0"/>
              <a:t>100000000</a:t>
            </a:r>
            <a:r>
              <a:rPr lang="en-US" altLang="ko-KR" sz="1600" b="1" dirty="0" smtClean="0"/>
              <a:t>; </a:t>
            </a:r>
            <a:r>
              <a:rPr lang="en-US" altLang="ko-KR" sz="1600" b="1" dirty="0" err="1" smtClean="0"/>
              <a:t>j</a:t>
            </a:r>
            <a:r>
              <a:rPr lang="en-US" altLang="ko-KR" sz="1600" b="1" dirty="0" err="1" smtClean="0"/>
              <a:t>++</a:t>
            </a:r>
            <a:r>
              <a:rPr lang="en-US" altLang="ko-KR" sz="1600" b="1" dirty="0" smtClean="0"/>
              <a:t>){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			// do nothing</a:t>
            </a:r>
            <a:endParaRPr lang="en-US" altLang="ko-KR" sz="1600" b="1" dirty="0" smtClean="0"/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		</a:t>
            </a:r>
            <a:r>
              <a:rPr lang="en-US" altLang="ko-KR" sz="1600" b="1" dirty="0" smtClean="0"/>
              <a:t>}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	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getName</a:t>
            </a:r>
            <a:r>
              <a:rPr lang="en-US" altLang="ko-KR" sz="1600" b="1" dirty="0" smtClean="0"/>
              <a:t>()+" -&gt; "+N);</a:t>
            </a:r>
          </a:p>
          <a:p>
            <a:r>
              <a:rPr lang="en-US" altLang="ko-KR" sz="1600" b="1" dirty="0" smtClean="0"/>
              <a:t>		}</a:t>
            </a:r>
          </a:p>
          <a:p>
            <a:r>
              <a:rPr lang="en-US" altLang="ko-KR" sz="1600" b="1" dirty="0" smtClean="0"/>
              <a:t>	}</a:t>
            </a:r>
          </a:p>
          <a:p>
            <a:r>
              <a:rPr lang="en-US" altLang="ko-KR" sz="1600" b="1" dirty="0" smtClean="0"/>
              <a:t>}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public class </a:t>
            </a:r>
            <a:r>
              <a:rPr lang="en-US" altLang="ko-KR" sz="1600" b="1" dirty="0" err="1" smtClean="0"/>
              <a:t>ThreadTest</a:t>
            </a:r>
            <a:r>
              <a:rPr lang="en-US" altLang="ko-KR" sz="1600" b="1" dirty="0" smtClean="0"/>
              <a:t>{</a:t>
            </a:r>
          </a:p>
          <a:p>
            <a:r>
              <a:rPr lang="en-US" altLang="ko-KR" sz="1600" b="1" dirty="0" smtClean="0"/>
              <a:t>	public static void main(String[] </a:t>
            </a:r>
            <a:r>
              <a:rPr lang="en-US" altLang="ko-KR" sz="1600" b="1" dirty="0" err="1" smtClean="0"/>
              <a:t>args</a:t>
            </a:r>
            <a:r>
              <a:rPr lang="en-US" altLang="ko-KR" sz="1600" b="1" dirty="0" smtClean="0"/>
              <a:t>) {</a:t>
            </a:r>
          </a:p>
          <a:p>
            <a:r>
              <a:rPr lang="en-US" altLang="ko-KR" sz="1600" b="1" dirty="0" smtClean="0"/>
              <a:t>		// TODO Auto-generated method stub</a:t>
            </a:r>
          </a:p>
          <a:p>
            <a:r>
              <a:rPr lang="en-US" altLang="ko-KR" sz="1600" b="1" dirty="0" smtClean="0"/>
              <a:t>		Ex t1=new Ex("</a:t>
            </a:r>
            <a:r>
              <a:rPr lang="ko-KR" altLang="en-US" sz="1600" b="1" dirty="0" smtClean="0"/>
              <a:t>첫번째 </a:t>
            </a:r>
            <a:r>
              <a:rPr lang="ko-KR" altLang="en-US" sz="1600" b="1" dirty="0" err="1" smtClean="0"/>
              <a:t>쓰레드</a:t>
            </a:r>
            <a:r>
              <a:rPr lang="en-US" altLang="ko-KR" sz="1600" b="1" dirty="0" smtClean="0"/>
              <a:t>");</a:t>
            </a:r>
          </a:p>
          <a:p>
            <a:r>
              <a:rPr lang="en-US" altLang="ko-KR" sz="1600" b="1" dirty="0" smtClean="0"/>
              <a:t>		Ex t2=new Ex("</a:t>
            </a:r>
            <a:r>
              <a:rPr lang="ko-KR" altLang="en-US" sz="1600" b="1" dirty="0" smtClean="0"/>
              <a:t>두번째 </a:t>
            </a:r>
            <a:r>
              <a:rPr lang="ko-KR" altLang="en-US" sz="1600" b="1" dirty="0" err="1" smtClean="0"/>
              <a:t>쓰레드</a:t>
            </a:r>
            <a:r>
              <a:rPr lang="en-US" altLang="ko-KR" sz="1600" b="1" dirty="0" smtClean="0"/>
              <a:t>");</a:t>
            </a:r>
          </a:p>
          <a:p>
            <a:r>
              <a:rPr lang="en-US" altLang="ko-KR" sz="1600" b="1" dirty="0" smtClean="0"/>
              <a:t>		t1.start();</a:t>
            </a:r>
          </a:p>
          <a:p>
            <a:r>
              <a:rPr lang="en-US" altLang="ko-KR" sz="1600" b="1" dirty="0" smtClean="0"/>
              <a:t>		t2.start();</a:t>
            </a:r>
          </a:p>
          <a:p>
            <a:r>
              <a:rPr lang="en-US" altLang="ko-KR" sz="1600" b="1" dirty="0" smtClean="0"/>
              <a:t>	}</a:t>
            </a:r>
          </a:p>
          <a:p>
            <a:r>
              <a:rPr lang="en-US" altLang="ko-KR" sz="1600" b="1" dirty="0" smtClean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07504" y="332656"/>
            <a:ext cx="164307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예제 </a:t>
            </a:r>
            <a:r>
              <a:rPr lang="en-US" altLang="ko-KR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35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-2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4752528" cy="632402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 bwMode="auto">
          <a:xfrm>
            <a:off x="611560" y="4581128"/>
            <a:ext cx="1296144" cy="165618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292080" y="692696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Runnable </a:t>
            </a:r>
            <a:r>
              <a:rPr lang="ko-KR" altLang="en-US" smtClean="0"/>
              <a:t>인터페이스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284948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Runnable </a:t>
            </a:r>
            <a:r>
              <a:rPr lang="ko-KR" altLang="en-US" sz="2400" dirty="0" smtClean="0"/>
              <a:t>인터페이스는 </a:t>
            </a:r>
            <a:r>
              <a:rPr lang="ko-KR" altLang="en-US" sz="2400" dirty="0" err="1" smtClean="0"/>
              <a:t>쓰레드를</a:t>
            </a:r>
            <a:r>
              <a:rPr lang="ko-KR" altLang="en-US" sz="2400" dirty="0" smtClean="0"/>
              <a:t> 생성하는 또 다른 방법으로 </a:t>
            </a:r>
            <a:r>
              <a:rPr lang="en-US" altLang="ko-KR" sz="2400" dirty="0" smtClean="0"/>
              <a:t>Runnable </a:t>
            </a:r>
            <a:r>
              <a:rPr lang="ko-KR" altLang="en-US" sz="2400" dirty="0" smtClean="0"/>
              <a:t>인터페이스를 구현하는 클래스를 정의해야한다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Runnable </a:t>
            </a:r>
            <a:r>
              <a:rPr lang="ko-KR" altLang="en-US" sz="2400" dirty="0" smtClean="0"/>
              <a:t>인터페이스를 구현할 경우 </a:t>
            </a:r>
            <a:r>
              <a:rPr lang="en-US" altLang="ko-KR" sz="2400" dirty="0" smtClean="0"/>
              <a:t>Runnable </a:t>
            </a:r>
            <a:r>
              <a:rPr lang="ko-KR" altLang="en-US" sz="2400" dirty="0" smtClean="0"/>
              <a:t>인터페이스의 </a:t>
            </a:r>
            <a:r>
              <a:rPr lang="en-US" altLang="ko-KR" sz="2400" dirty="0" smtClean="0"/>
              <a:t>run()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정의하고 그 클래스의 객체를 생성한 후 </a:t>
            </a:r>
            <a:r>
              <a:rPr lang="en-US" altLang="ko-KR" sz="2400" dirty="0" smtClean="0"/>
              <a:t>start()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호출하게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251520" y="4365104"/>
            <a:ext cx="3240360" cy="1872208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class</a:t>
            </a:r>
            <a:r>
              <a:rPr kumimoji="0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mtClean="0">
                <a:latin typeface="HY강B" pitchFamily="18" charset="-127"/>
                <a:ea typeface="HY강B" pitchFamily="18" charset="-127"/>
              </a:rPr>
              <a:t>Ex implements Runnable{</a:t>
            </a:r>
          </a:p>
          <a:p>
            <a:r>
              <a:rPr kumimoji="0" lang="en-US" altLang="ko-KR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    public void run( ){</a:t>
            </a:r>
          </a:p>
          <a:p>
            <a:r>
              <a:rPr lang="en-US" altLang="ko-KR" baseline="0" smtClean="0">
                <a:latin typeface="HY강B" pitchFamily="18" charset="-127"/>
                <a:ea typeface="HY강B" pitchFamily="18" charset="-127"/>
              </a:rPr>
              <a:t>       …</a:t>
            </a:r>
          </a:p>
          <a:p>
            <a:r>
              <a:rPr kumimoji="0" lang="en-US" altLang="ko-KR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  }</a:t>
            </a:r>
          </a:p>
          <a:p>
            <a:r>
              <a:rPr lang="en-US" altLang="ko-KR" baseline="0" smtClean="0">
                <a:latin typeface="HY강B" pitchFamily="18" charset="-127"/>
                <a:ea typeface="HY강B" pitchFamily="18" charset="-127"/>
              </a:rPr>
              <a:t>}</a:t>
            </a: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635896" y="4365104"/>
            <a:ext cx="4680520" cy="1872208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Ex  obj = new  Ex(“</a:t>
            </a:r>
            <a:r>
              <a:rPr kumimoji="0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쓰레드</a:t>
            </a:r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”);</a:t>
            </a:r>
          </a:p>
          <a:p>
            <a:r>
              <a:rPr lang="en-US" altLang="ko-KR" smtClean="0">
                <a:solidFill>
                  <a:srgbClr val="FF00FF"/>
                </a:solidFill>
                <a:latin typeface="HY강B" pitchFamily="18" charset="-127"/>
                <a:ea typeface="HY강B" pitchFamily="18" charset="-127"/>
              </a:rPr>
              <a:t>Thread</a:t>
            </a:r>
            <a:r>
              <a:rPr lang="en-US" altLang="ko-KR" smtClean="0">
                <a:latin typeface="HY강B" pitchFamily="18" charset="-127"/>
                <a:ea typeface="HY강B" pitchFamily="18" charset="-127"/>
              </a:rPr>
              <a:t>  th = new  </a:t>
            </a:r>
            <a:r>
              <a:rPr lang="en-US" altLang="ko-KR" smtClean="0">
                <a:solidFill>
                  <a:srgbClr val="FF00FF"/>
                </a:solidFill>
                <a:latin typeface="HY강B" pitchFamily="18" charset="-127"/>
                <a:ea typeface="HY강B" pitchFamily="18" charset="-127"/>
              </a:rPr>
              <a:t>Thread</a:t>
            </a:r>
            <a:r>
              <a:rPr lang="en-US" altLang="ko-KR" smtClean="0">
                <a:latin typeface="HY강B" pitchFamily="18" charset="-127"/>
                <a:ea typeface="HY강B" pitchFamily="18" charset="-127"/>
              </a:rPr>
              <a:t>(obj);</a:t>
            </a:r>
          </a:p>
          <a:p>
            <a:r>
              <a:rPr lang="en-US" altLang="ko-KR" smtClean="0">
                <a:latin typeface="HY강B" pitchFamily="18" charset="-127"/>
                <a:ea typeface="HY강B" pitchFamily="18" charset="-127"/>
              </a:rPr>
              <a:t>//Thread </a:t>
            </a:r>
            <a:r>
              <a:rPr lang="ko-KR" altLang="en-US" smtClean="0">
                <a:latin typeface="HY강B" pitchFamily="18" charset="-127"/>
                <a:ea typeface="HY강B" pitchFamily="18" charset="-127"/>
              </a:rPr>
              <a:t>클래스의 객체를 생성해야한다</a:t>
            </a:r>
            <a:r>
              <a:rPr lang="en-US" altLang="ko-KR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th.start( );</a:t>
            </a: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285720" y="836712"/>
            <a:ext cx="8501122" cy="56886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 smtClean="0"/>
              <a:t>package pk35;</a:t>
            </a:r>
          </a:p>
          <a:p>
            <a:r>
              <a:rPr lang="en-US" altLang="ko-KR" sz="1400" b="1" dirty="0" smtClean="0"/>
              <a:t>class Exam implements Runnable {</a:t>
            </a:r>
          </a:p>
          <a:p>
            <a:r>
              <a:rPr lang="en-US" altLang="ko-KR" sz="1400" b="1" dirty="0" smtClean="0"/>
              <a:t>	</a:t>
            </a:r>
          </a:p>
          <a:p>
            <a:r>
              <a:rPr lang="en-US" altLang="ko-KR" sz="1400" b="1" dirty="0" smtClean="0"/>
              <a:t>	public void run() {</a:t>
            </a:r>
          </a:p>
          <a:p>
            <a:r>
              <a:rPr lang="en-US" altLang="ko-KR" sz="1400" b="1" dirty="0" smtClean="0"/>
              <a:t>		// TODO Auto-generated method stub</a:t>
            </a:r>
          </a:p>
          <a:p>
            <a:r>
              <a:rPr lang="en-US" altLang="ko-KR" sz="1400" b="1" dirty="0" smtClean="0"/>
              <a:t>		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N=1; N&lt;=5; N++){</a:t>
            </a:r>
          </a:p>
          <a:p>
            <a:r>
              <a:rPr lang="en-US" altLang="ko-KR" sz="1400" b="1" dirty="0" smtClean="0"/>
              <a:t>			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j=1; j&lt;=10000000; </a:t>
            </a:r>
            <a:r>
              <a:rPr lang="en-US" altLang="ko-KR" sz="1400" b="1" dirty="0" err="1" smtClean="0"/>
              <a:t>j++</a:t>
            </a:r>
            <a:r>
              <a:rPr lang="en-US" altLang="ko-KR" sz="1400" b="1" dirty="0" smtClean="0"/>
              <a:t>);</a:t>
            </a:r>
          </a:p>
          <a:p>
            <a:r>
              <a:rPr lang="en-US" altLang="ko-KR" sz="1400" b="1" dirty="0" smtClean="0"/>
              <a:t>			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Thread.currentThread</a:t>
            </a:r>
            <a:r>
              <a:rPr lang="en-US" altLang="ko-KR" sz="1400" b="1" dirty="0" smtClean="0"/>
              <a:t>().</a:t>
            </a:r>
            <a:r>
              <a:rPr lang="en-US" altLang="ko-KR" sz="1400" b="1" dirty="0" err="1" smtClean="0"/>
              <a:t>getName</a:t>
            </a:r>
            <a:r>
              <a:rPr lang="en-US" altLang="ko-KR" sz="1400" b="1" dirty="0" smtClean="0"/>
              <a:t>()+" -&gt; "+N);</a:t>
            </a:r>
          </a:p>
          <a:p>
            <a:r>
              <a:rPr lang="en-US" altLang="ko-KR" sz="1400" b="1" dirty="0" smtClean="0"/>
              <a:t>		}</a:t>
            </a:r>
          </a:p>
          <a:p>
            <a:r>
              <a:rPr lang="en-US" altLang="ko-KR" sz="1400" b="1" dirty="0" smtClean="0"/>
              <a:t>	}</a:t>
            </a:r>
          </a:p>
          <a:p>
            <a:r>
              <a:rPr lang="en-US" altLang="ko-KR" sz="1400" b="1" dirty="0" smtClean="0"/>
              <a:t>}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RunnableTest</a:t>
            </a:r>
            <a:r>
              <a:rPr lang="en-US" altLang="ko-KR" sz="1400" b="1" dirty="0" smtClean="0"/>
              <a:t>{</a:t>
            </a:r>
          </a:p>
          <a:p>
            <a:r>
              <a:rPr lang="en-US" altLang="ko-KR" sz="1400" b="1" dirty="0" smtClean="0"/>
              <a:t>	public static void main(String[] </a:t>
            </a:r>
            <a:r>
              <a:rPr lang="en-US" altLang="ko-KR" sz="1400" b="1" dirty="0" err="1" smtClean="0"/>
              <a:t>args</a:t>
            </a:r>
            <a:r>
              <a:rPr lang="en-US" altLang="ko-KR" sz="1400" b="1" dirty="0" smtClean="0"/>
              <a:t>) {</a:t>
            </a:r>
          </a:p>
          <a:p>
            <a:r>
              <a:rPr lang="en-US" altLang="ko-KR" sz="1400" b="1" dirty="0" smtClean="0"/>
              <a:t>		// TODO Auto-generated method stub</a:t>
            </a:r>
          </a:p>
          <a:p>
            <a:r>
              <a:rPr lang="en-US" altLang="ko-KR" sz="1400" b="1" dirty="0" smtClean="0"/>
              <a:t>		Exam r1 = new Exam();</a:t>
            </a:r>
          </a:p>
          <a:p>
            <a:r>
              <a:rPr lang="en-US" altLang="ko-KR" sz="1400" b="1" dirty="0" smtClean="0"/>
              <a:t>		Exam r2 = new Exam();</a:t>
            </a:r>
          </a:p>
          <a:p>
            <a:r>
              <a:rPr lang="en-US" altLang="ko-KR" sz="1400" b="1" dirty="0" smtClean="0"/>
              <a:t>		</a:t>
            </a:r>
          </a:p>
          <a:p>
            <a:r>
              <a:rPr lang="en-US" altLang="ko-KR" sz="1400" b="1" dirty="0" smtClean="0"/>
              <a:t>		Thread th1 = new Thread(r1);</a:t>
            </a:r>
          </a:p>
          <a:p>
            <a:r>
              <a:rPr lang="en-US" altLang="ko-KR" sz="1400" b="1" dirty="0" smtClean="0"/>
              <a:t>		Thread th2 = new Thread(r2);	</a:t>
            </a:r>
          </a:p>
          <a:p>
            <a:r>
              <a:rPr lang="en-US" altLang="ko-KR" sz="1400" b="1" dirty="0" smtClean="0"/>
              <a:t>		th1.start();</a:t>
            </a:r>
          </a:p>
          <a:p>
            <a:r>
              <a:rPr lang="en-US" altLang="ko-KR" sz="1400" b="1" dirty="0" smtClean="0"/>
              <a:t>		th2.start();</a:t>
            </a:r>
          </a:p>
          <a:p>
            <a:r>
              <a:rPr lang="en-US" altLang="ko-KR" sz="1400" b="1" dirty="0" smtClean="0"/>
              <a:t>	}</a:t>
            </a:r>
          </a:p>
          <a:p>
            <a:r>
              <a:rPr lang="en-US" altLang="ko-KR" sz="1400" b="1" dirty="0" smtClean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07504" y="332656"/>
            <a:ext cx="164307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예제 </a:t>
            </a:r>
            <a:r>
              <a:rPr lang="en-US" altLang="ko-KR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35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-3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1428728" y="714356"/>
            <a:ext cx="6286544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latin typeface="HY강B" pitchFamily="18" charset="-127"/>
                <a:ea typeface="HY강B" pitchFamily="18" charset="-127"/>
              </a:rPr>
              <a:t>[ExJava35]</a:t>
            </a:r>
            <a:r>
              <a:rPr lang="ko-KR" altLang="en-US" smtClean="0">
                <a:latin typeface="HY강B" pitchFamily="18" charset="-127"/>
                <a:ea typeface="HY강B" pitchFamily="18" charset="-127"/>
              </a:rPr>
              <a:t>프로젝트 패키지 내에 자바클래스를 작성하기위해 마우스 오른쪽버튼을 누르고 </a:t>
            </a:r>
            <a:r>
              <a:rPr lang="en-US" altLang="ko-KR" smtClean="0">
                <a:latin typeface="HY강B" pitchFamily="18" charset="-127"/>
                <a:ea typeface="HY강B" pitchFamily="18" charset="-127"/>
              </a:rPr>
              <a:t>[New]-[Class]</a:t>
            </a:r>
            <a:r>
              <a:rPr lang="ko-KR" altLang="en-US" smtClean="0">
                <a:latin typeface="HY강B" pitchFamily="18" charset="-127"/>
                <a:ea typeface="HY강B" pitchFamily="18" charset="-127"/>
              </a:rPr>
              <a:t>를 누른다</a:t>
            </a:r>
            <a:r>
              <a:rPr lang="en-US" altLang="ko-KR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mtClean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" name="그룹 12"/>
          <p:cNvGrpSpPr/>
          <p:nvPr/>
        </p:nvGrpSpPr>
        <p:grpSpPr>
          <a:xfrm>
            <a:off x="500034" y="1714488"/>
            <a:ext cx="8240713" cy="4673600"/>
            <a:chOff x="500034" y="1714488"/>
            <a:chExt cx="8240713" cy="46736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714488"/>
              <a:ext cx="8240713" cy="4673600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 bwMode="auto">
            <a:xfrm>
              <a:off x="1214414" y="1928802"/>
              <a:ext cx="714380" cy="28575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2071670" y="2071678"/>
              <a:ext cx="857256" cy="28575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5643570" y="3000372"/>
              <a:ext cx="857256" cy="28575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20688"/>
            <a:ext cx="5104606" cy="585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 bwMode="auto"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[Name]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에 클래스명을 입력한다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[public static void main(String[] args)]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항목은 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main()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[inherited abstract methods]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는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 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상속의 관계</a:t>
            </a:r>
            <a:r>
              <a:rPr lang="ko-KR" altLang="en-US" sz="1600" smtClean="0">
                <a:latin typeface="HY강B" pitchFamily="18" charset="-127"/>
                <a:ea typeface="HY강B" pitchFamily="18" charset="-127"/>
              </a:rPr>
              <a:t>가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 존재할 때 체크하는 곳이다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sz="1600" smtClean="0">
                <a:latin typeface="HY강B" pitchFamily="18" charset="-127"/>
                <a:ea typeface="HY강B" pitchFamily="18" charset="-127"/>
              </a:rPr>
              <a:t>기본적으로 체크되어 있다</a:t>
            </a:r>
            <a:r>
              <a:rPr lang="en-US" altLang="ko-KR" sz="1600" smtClean="0"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259632" y="2564904"/>
            <a:ext cx="1125908" cy="2857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357290" y="4429132"/>
            <a:ext cx="2286016" cy="21431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357290" y="4857760"/>
            <a:ext cx="2286016" cy="21431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3500430" y="6143644"/>
            <a:ext cx="857256" cy="21431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[Finish]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버튼을 누른다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357818" y="2636912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[</a:t>
            </a:r>
            <a:r>
              <a:rPr lang="en-US" altLang="ko-KR" sz="1600" smtClean="0">
                <a:latin typeface="HY강B" pitchFamily="18" charset="-127"/>
                <a:ea typeface="HY강B" pitchFamily="18" charset="-127"/>
              </a:rPr>
              <a:t>Interface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]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에 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java.lang.Runnable</a:t>
            </a:r>
            <a:r>
              <a:rPr lang="ko-KR" altLang="en-US" sz="1600" smtClean="0">
                <a:latin typeface="HY강B" pitchFamily="18" charset="-127"/>
                <a:ea typeface="HY강B" pitchFamily="18" charset="-127"/>
              </a:rPr>
              <a:t>를 </a:t>
            </a:r>
            <a:r>
              <a:rPr lang="en-US" altLang="ko-KR" sz="1600" smtClean="0">
                <a:latin typeface="HY강B" pitchFamily="18" charset="-127"/>
                <a:ea typeface="HY강B" pitchFamily="18" charset="-127"/>
              </a:rPr>
              <a:t>[Add]</a:t>
            </a:r>
            <a:r>
              <a:rPr lang="ko-KR" altLang="en-US" sz="1600" smtClean="0">
                <a:latin typeface="HY강B" pitchFamily="18" charset="-127"/>
                <a:ea typeface="HY강B" pitchFamily="18" charset="-127"/>
              </a:rPr>
              <a:t>버튼을 눌러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 입력한다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403648" y="3501008"/>
            <a:ext cx="1296144" cy="285752"/>
          </a:xfrm>
          <a:prstGeom prst="round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 bwMode="auto">
          <a:xfrm flipH="1">
            <a:off x="2699792" y="3068960"/>
            <a:ext cx="2592288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00034" y="3000372"/>
            <a:ext cx="8286808" cy="1362075"/>
          </a:xfrm>
        </p:spPr>
        <p:txBody>
          <a:bodyPr/>
          <a:lstStyle/>
          <a:p>
            <a:r>
              <a:rPr lang="en-US" altLang="ko-KR" sz="4400" smtClean="0"/>
              <a:t>35</a:t>
            </a:r>
            <a:r>
              <a:rPr lang="ko-KR" altLang="en-US" sz="4400" smtClean="0"/>
              <a:t>장</a:t>
            </a:r>
            <a:r>
              <a:rPr lang="en-US" altLang="ko-KR" sz="4400" smtClean="0"/>
              <a:t>. </a:t>
            </a:r>
            <a:r>
              <a:rPr lang="ko-KR" altLang="en-US" sz="4400" cap="none" smtClean="0"/>
              <a:t>자바의 </a:t>
            </a:r>
            <a:r>
              <a:rPr lang="en-US" altLang="ko-KR" sz="4400" cap="none" smtClean="0"/>
              <a:t>Thread</a:t>
            </a:r>
            <a:br>
              <a:rPr lang="en-US" altLang="ko-KR" sz="4400" cap="none" smtClean="0"/>
            </a:br>
            <a:endParaRPr lang="ko-KR" altLang="en-US" sz="4400" cap="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mtClean="0">
                <a:latin typeface="HY강B" pitchFamily="18" charset="-127"/>
                <a:ea typeface="HY강B" pitchFamily="18" charset="-127"/>
              </a:rPr>
              <a:t>Eclipse </a:t>
            </a:r>
            <a:r>
              <a:rPr lang="ko-KR" altLang="en-US" smtClean="0">
                <a:latin typeface="HY강B" pitchFamily="18" charset="-127"/>
                <a:ea typeface="HY강B" pitchFamily="18" charset="-127"/>
              </a:rPr>
              <a:t>창에서 다음과 같이 입력한다</a:t>
            </a:r>
            <a:r>
              <a:rPr lang="en-US" altLang="ko-KR" smtClean="0"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7058025" cy="44196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 bwMode="auto"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아래 그림과 같이 차례대로 누른다</a:t>
            </a:r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500166" y="2571744"/>
            <a:ext cx="714380" cy="35719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928794" y="3857628"/>
            <a:ext cx="857256" cy="2857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929322" y="3857628"/>
            <a:ext cx="2714644" cy="2857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95589"/>
            <a:ext cx="6394475" cy="6462411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 bwMode="auto">
          <a:xfrm>
            <a:off x="899592" y="4869160"/>
            <a:ext cx="1368152" cy="172819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292080" y="692696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Thread </a:t>
            </a:r>
            <a:r>
              <a:rPr lang="ko-KR" altLang="en-US" smtClean="0"/>
              <a:t>동기화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멀티쓰레드</a:t>
            </a:r>
            <a:r>
              <a:rPr lang="ko-KR" altLang="en-US" sz="2000" dirty="0" smtClean="0"/>
              <a:t> 프로그래밍은 </a:t>
            </a:r>
            <a:r>
              <a:rPr lang="ko-KR" altLang="en-US" sz="2000" dirty="0" err="1" smtClean="0"/>
              <a:t>여러개의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쓰레드가</a:t>
            </a:r>
            <a:r>
              <a:rPr lang="ko-KR" altLang="en-US" sz="2000" dirty="0" smtClean="0"/>
              <a:t> 하나의 자원에 동시에 접근가능하기 때문에 예기치 못하는 오류가 발생할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예를 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하나의 은행계좌에서 </a:t>
            </a:r>
            <a:r>
              <a:rPr lang="ko-KR" altLang="en-US" sz="2000" dirty="0" err="1" smtClean="0"/>
              <a:t>여러명이</a:t>
            </a:r>
            <a:r>
              <a:rPr lang="ko-KR" altLang="en-US" sz="2000" dirty="0" smtClean="0"/>
              <a:t> 동시에 인출하려고 </a:t>
            </a:r>
            <a:r>
              <a:rPr lang="ko-KR" altLang="en-US" sz="2000" dirty="0" err="1" smtClean="0"/>
              <a:t>할때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한건의</a:t>
            </a:r>
            <a:r>
              <a:rPr lang="ko-KR" altLang="en-US" sz="2000" dirty="0" smtClean="0"/>
              <a:t> 인출이 끝난 다음에 </a:t>
            </a:r>
            <a:r>
              <a:rPr lang="ko-KR" altLang="en-US" sz="2000" dirty="0" err="1" smtClean="0"/>
              <a:t>그다음</a:t>
            </a:r>
            <a:r>
              <a:rPr lang="ko-KR" altLang="en-US" sz="2000" dirty="0" smtClean="0"/>
              <a:t> 인출이 실행되어야지 </a:t>
            </a:r>
            <a:r>
              <a:rPr lang="ko-KR" altLang="en-US" sz="2000" dirty="0" err="1" smtClean="0"/>
              <a:t>안그러면</a:t>
            </a:r>
            <a:r>
              <a:rPr lang="ko-KR" altLang="en-US" sz="2000" dirty="0" smtClean="0"/>
              <a:t> 잔고가 처음 그대로인 상태에서 동시에 인출하므로 잔고가 </a:t>
            </a:r>
            <a:r>
              <a:rPr lang="ko-KR" altLang="en-US" sz="2000" dirty="0" err="1" smtClean="0"/>
              <a:t>정확지</a:t>
            </a:r>
            <a:r>
              <a:rPr lang="ko-KR" altLang="en-US" sz="2000" dirty="0" smtClean="0"/>
              <a:t> 않게 될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이런 경우 </a:t>
            </a:r>
            <a:r>
              <a:rPr lang="ko-KR" altLang="en-US" sz="2000" dirty="0" err="1" smtClean="0"/>
              <a:t>한건의</a:t>
            </a:r>
            <a:r>
              <a:rPr lang="ko-KR" altLang="en-US" sz="2000" dirty="0" smtClean="0"/>
              <a:t> 인출이 끝나기 전에 인출할 수 없게 </a:t>
            </a:r>
            <a:r>
              <a:rPr lang="en-US" altLang="ko-KR" sz="2000" dirty="0" smtClean="0"/>
              <a:t>lock</a:t>
            </a:r>
            <a:r>
              <a:rPr lang="ko-KR" altLang="en-US" sz="2000" dirty="0" smtClean="0"/>
              <a:t>을 걸어주어야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자바에서는 </a:t>
            </a:r>
            <a:r>
              <a:rPr lang="en-US" altLang="ko-KR" sz="2000" dirty="0" smtClean="0">
                <a:solidFill>
                  <a:srgbClr val="FF00FF"/>
                </a:solidFill>
              </a:rPr>
              <a:t>synchronized</a:t>
            </a:r>
            <a:r>
              <a:rPr lang="ko-KR" altLang="en-US" sz="2000" dirty="0" smtClean="0"/>
              <a:t>라는 키워드로 이러한 기능을 제공하며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이를 </a:t>
            </a:r>
            <a:r>
              <a:rPr lang="ko-KR" altLang="en-US" sz="2000" dirty="0" err="1" smtClean="0"/>
              <a:t>동기화기법이라고</a:t>
            </a:r>
            <a:r>
              <a:rPr lang="ko-KR" altLang="en-US" sz="2000" dirty="0" smtClean="0"/>
              <a:t> 한다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683568" y="1772816"/>
            <a:ext cx="5112568" cy="1872208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400" smtClean="0">
                <a:latin typeface="HY강B" pitchFamily="18" charset="-127"/>
                <a:ea typeface="HY강B" pitchFamily="18" charset="-127"/>
              </a:rPr>
              <a:t>public </a:t>
            </a:r>
            <a:r>
              <a:rPr lang="en-US" altLang="ko-KR" sz="240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synchronized</a:t>
            </a:r>
            <a:r>
              <a:rPr lang="en-US" altLang="ko-KR" sz="2400" smtClean="0">
                <a:latin typeface="HY강B" pitchFamily="18" charset="-127"/>
                <a:ea typeface="HY강B" pitchFamily="18" charset="-127"/>
              </a:rPr>
              <a:t> void fun(){</a:t>
            </a:r>
          </a:p>
          <a:p>
            <a:r>
              <a:rPr kumimoji="0" lang="en-US" altLang="ko-KR" sz="2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   // </a:t>
            </a:r>
            <a:r>
              <a:rPr kumimoji="0" lang="ko-KR" altLang="en-US" sz="2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처리</a:t>
            </a:r>
            <a:endParaRPr kumimoji="0" lang="en-US" altLang="ko-KR" sz="2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400" baseline="0" smtClean="0">
                <a:latin typeface="HY강B" pitchFamily="18" charset="-127"/>
                <a:ea typeface="HY강B" pitchFamily="18" charset="-127"/>
              </a:rPr>
              <a:t>}</a:t>
            </a: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83568" y="4149080"/>
            <a:ext cx="5112568" cy="1872208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400" smtClean="0">
                <a:latin typeface="HY강B" pitchFamily="18" charset="-127"/>
                <a:ea typeface="HY강B" pitchFamily="18" charset="-127"/>
              </a:rPr>
              <a:t>public void fun(){</a:t>
            </a:r>
          </a:p>
          <a:p>
            <a:r>
              <a:rPr lang="en-US" altLang="ko-KR" sz="240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synchronized</a:t>
            </a:r>
            <a:r>
              <a:rPr lang="en-US" altLang="ko-KR" sz="2400" smtClean="0">
                <a:solidFill>
                  <a:schemeClr val="accent4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400" smtClean="0">
                <a:solidFill>
                  <a:schemeClr val="accent4"/>
                </a:solidFill>
                <a:latin typeface="HY강B" pitchFamily="18" charset="-127"/>
                <a:ea typeface="HY강B" pitchFamily="18" charset="-127"/>
              </a:rPr>
              <a:t>객체 또는 클래스</a:t>
            </a:r>
            <a:r>
              <a:rPr lang="en-US" altLang="ko-KR" sz="2400" smtClean="0">
                <a:solidFill>
                  <a:schemeClr val="accent4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kumimoji="0" lang="en-US" altLang="ko-KR" sz="2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   // </a:t>
            </a:r>
            <a:r>
              <a:rPr kumimoji="0" lang="ko-KR" altLang="en-US" sz="2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처리</a:t>
            </a:r>
            <a:endParaRPr kumimoji="0" lang="en-US" altLang="ko-KR" sz="2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400" smtClean="0">
                <a:latin typeface="HY강B" pitchFamily="18" charset="-127"/>
                <a:ea typeface="HY강B" pitchFamily="18" charset="-127"/>
              </a:rPr>
              <a:t>   }</a:t>
            </a:r>
            <a:endParaRPr kumimoji="0" lang="en-US" altLang="ko-KR" sz="2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400" baseline="0" smtClean="0">
                <a:latin typeface="HY강B" pitchFamily="18" charset="-127"/>
                <a:ea typeface="HY강B" pitchFamily="18" charset="-127"/>
              </a:rPr>
              <a:t>}</a:t>
            </a: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249289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FF"/>
                </a:solidFill>
                <a:latin typeface="HY강B" pitchFamily="18" charset="-127"/>
                <a:ea typeface="HY강B" pitchFamily="18" charset="-127"/>
              </a:rPr>
              <a:t>메소드의 동기화</a:t>
            </a:r>
            <a:endParaRPr lang="ko-KR" altLang="en-US" sz="2400">
              <a:solidFill>
                <a:srgbClr val="0000FF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0152" y="4725144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FF"/>
                </a:solidFill>
                <a:latin typeface="HY강B" pitchFamily="18" charset="-127"/>
                <a:ea typeface="HY강B" pitchFamily="18" charset="-127"/>
              </a:rPr>
              <a:t>블록의 동기화</a:t>
            </a:r>
            <a:endParaRPr lang="ko-KR" altLang="en-US" sz="2400">
              <a:solidFill>
                <a:srgbClr val="0000FF"/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r>
              <a:rPr lang="ko-KR" altLang="en-US" sz="4800" smtClean="0"/>
              <a:t>정 리</a:t>
            </a:r>
            <a:endParaRPr lang="ko-KR" altLang="en-US" sz="4800"/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2073256" y="3113710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그룹 58"/>
          <p:cNvGrpSpPr/>
          <p:nvPr/>
        </p:nvGrpSpPr>
        <p:grpSpPr>
          <a:xfrm>
            <a:off x="1857356" y="2618154"/>
            <a:ext cx="609600" cy="609600"/>
            <a:chOff x="2120900" y="2762250"/>
            <a:chExt cx="609600" cy="60960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56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 bwMode="auto">
          <a:xfrm>
            <a:off x="2097069" y="22225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2562211" y="1628800"/>
            <a:ext cx="46085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Thread</a:t>
            </a:r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의 개요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857356" y="1647850"/>
            <a:ext cx="609600" cy="609600"/>
            <a:chOff x="1248" y="1200"/>
            <a:chExt cx="384" cy="384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 bwMode="auto">
          <a:xfrm>
            <a:off x="2097069" y="4079080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857356" y="3588458"/>
            <a:ext cx="609600" cy="609600"/>
            <a:chOff x="1248" y="1200"/>
            <a:chExt cx="384" cy="384"/>
          </a:xfrm>
        </p:grpSpPr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 bwMode="auto">
          <a:xfrm>
            <a:off x="2586008" y="2568025"/>
            <a:ext cx="500066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Thread </a:t>
            </a:r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상태 전이 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 bwMode="auto">
          <a:xfrm>
            <a:off x="2562210" y="3581428"/>
            <a:ext cx="504666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Thread </a:t>
            </a:r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클래스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7" name="Line 3"/>
          <p:cNvSpPr>
            <a:spLocks noChangeShapeType="1"/>
          </p:cNvSpPr>
          <p:nvPr/>
        </p:nvSpPr>
        <p:spPr bwMode="auto">
          <a:xfrm>
            <a:off x="2097069" y="5079464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" name="그룹 59"/>
          <p:cNvGrpSpPr/>
          <p:nvPr/>
        </p:nvGrpSpPr>
        <p:grpSpPr>
          <a:xfrm>
            <a:off x="1857356" y="4558762"/>
            <a:ext cx="609600" cy="609600"/>
            <a:chOff x="2133600" y="4591050"/>
            <a:chExt cx="609600" cy="609600"/>
          </a:xfrm>
        </p:grpSpPr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2133600" y="4591050"/>
              <a:ext cx="609600" cy="609600"/>
              <a:chOff x="816" y="1872"/>
              <a:chExt cx="384" cy="384"/>
            </a:xfrm>
          </p:grpSpPr>
          <p:sp>
            <p:nvSpPr>
              <p:cNvPr id="51" name="Oval 1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52" name="Oval 18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53" name="Oval 19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54" name="Oval 20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55" name="Oval 21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56" name="Oval 22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57" name="Oval 23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58" name="Oval 24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59" name="Oval 25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0" name="Text Box 26"/>
            <p:cNvSpPr txBox="1">
              <a:spLocks noChangeArrowheads="1"/>
            </p:cNvSpPr>
            <p:nvPr/>
          </p:nvSpPr>
          <p:spPr bwMode="gray">
            <a:xfrm>
              <a:off x="2255838" y="4640263"/>
              <a:ext cx="3556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4</a:t>
              </a:r>
            </a:p>
          </p:txBody>
        </p:sp>
      </p:grp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2571736" y="4568289"/>
            <a:ext cx="46085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Runnable </a:t>
            </a:r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인터페이스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2" name="Line 42"/>
          <p:cNvSpPr>
            <a:spLocks noChangeShapeType="1"/>
          </p:cNvSpPr>
          <p:nvPr/>
        </p:nvSpPr>
        <p:spPr bwMode="auto">
          <a:xfrm>
            <a:off x="2097069" y="6051434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1857356" y="5529064"/>
            <a:ext cx="609600" cy="609600"/>
            <a:chOff x="1248" y="1200"/>
            <a:chExt cx="384" cy="384"/>
          </a:xfrm>
        </p:grpSpPr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78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79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0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1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2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3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4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85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86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8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7" name="Text Box 55"/>
            <p:cNvSpPr txBox="1">
              <a:spLocks noChangeArrowheads="1"/>
            </p:cNvSpPr>
            <p:nvPr/>
          </p:nvSpPr>
          <p:spPr bwMode="gray">
            <a:xfrm>
              <a:off x="1325" y="1236"/>
              <a:ext cx="22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 smtClean="0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5</a:t>
              </a:r>
              <a:endParaRPr lang="en-US" altLang="ko-KR" sz="2400" b="1">
                <a:solidFill>
                  <a:srgbClr val="000000"/>
                </a:solidFill>
                <a:latin typeface="굴림" pitchFamily="34" charset="-127"/>
                <a:ea typeface="굴림" pitchFamily="34" charset="-127"/>
              </a:endParaRPr>
            </a:p>
          </p:txBody>
        </p:sp>
      </p:grpSp>
      <p:sp>
        <p:nvSpPr>
          <p:cNvPr id="119" name="Text Box 57"/>
          <p:cNvSpPr txBox="1">
            <a:spLocks noChangeArrowheads="1"/>
          </p:cNvSpPr>
          <p:nvPr/>
        </p:nvSpPr>
        <p:spPr bwMode="auto">
          <a:xfrm>
            <a:off x="2562210" y="5553782"/>
            <a:ext cx="504666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Thread </a:t>
            </a:r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동기화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0"/>
      <p:bldP spid="116" grpId="0"/>
      <p:bldP spid="117" grpId="0"/>
      <p:bldP spid="60" grpId="0"/>
      <p:bldP spid="1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WordArt 3"/>
          <p:cNvSpPr>
            <a:spLocks noChangeArrowheads="1" noChangeShapeType="1" noTextEdit="1"/>
          </p:cNvSpPr>
          <p:nvPr/>
        </p:nvSpPr>
        <p:spPr bwMode="gray">
          <a:xfrm>
            <a:off x="1571604" y="2000240"/>
            <a:ext cx="6429420" cy="11382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수</a:t>
            </a:r>
            <a:r>
              <a:rPr lang="en-US" altLang="ko-KR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</a:t>
            </a:r>
            <a:r>
              <a:rPr lang="ko-KR" altLang="en-US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고 하 셨 습 니 다</a:t>
            </a:r>
            <a:r>
              <a:rPr lang="en-US" altLang="ko-KR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.</a:t>
            </a:r>
            <a:r>
              <a:rPr lang="ko-KR" altLang="en-US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 </a:t>
            </a:r>
            <a:endParaRPr lang="ko-KR" altLang="en-US" sz="5400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2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r>
              <a:rPr lang="ko-KR" altLang="en-US" sz="4800" smtClean="0"/>
              <a:t>목  </a:t>
            </a:r>
            <a:r>
              <a:rPr lang="ko-KR" altLang="en-US" sz="4800"/>
              <a:t>차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2073256" y="3113710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3" name="그룹 58"/>
          <p:cNvGrpSpPr/>
          <p:nvPr/>
        </p:nvGrpSpPr>
        <p:grpSpPr>
          <a:xfrm>
            <a:off x="1857356" y="2618154"/>
            <a:ext cx="609600" cy="609600"/>
            <a:chOff x="2120900" y="2762250"/>
            <a:chExt cx="609600" cy="609600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56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 bwMode="auto">
          <a:xfrm>
            <a:off x="2097069" y="22225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2562211" y="1628800"/>
            <a:ext cx="46085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Thread</a:t>
            </a:r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의 개요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9" name="Group 29"/>
          <p:cNvGrpSpPr>
            <a:grpSpLocks/>
          </p:cNvGrpSpPr>
          <p:nvPr/>
        </p:nvGrpSpPr>
        <p:grpSpPr bwMode="auto">
          <a:xfrm>
            <a:off x="1857356" y="1647850"/>
            <a:ext cx="609600" cy="609600"/>
            <a:chOff x="1248" y="1200"/>
            <a:chExt cx="384" cy="384"/>
          </a:xfrm>
        </p:grpSpPr>
        <p:grpSp>
          <p:nvGrpSpPr>
            <p:cNvPr id="90" name="Group 30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 bwMode="auto">
          <a:xfrm>
            <a:off x="2097069" y="4079080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3" name="Group 43"/>
          <p:cNvGrpSpPr>
            <a:grpSpLocks/>
          </p:cNvGrpSpPr>
          <p:nvPr/>
        </p:nvGrpSpPr>
        <p:grpSpPr bwMode="auto">
          <a:xfrm>
            <a:off x="1857356" y="3588458"/>
            <a:ext cx="609600" cy="609600"/>
            <a:chOff x="1248" y="1200"/>
            <a:chExt cx="384" cy="384"/>
          </a:xfrm>
        </p:grpSpPr>
        <p:grpSp>
          <p:nvGrpSpPr>
            <p:cNvPr id="104" name="Group 44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 bwMode="auto">
          <a:xfrm>
            <a:off x="2586008" y="2568025"/>
            <a:ext cx="500066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Thread </a:t>
            </a:r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상태 전이 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 bwMode="auto">
          <a:xfrm>
            <a:off x="2562210" y="3581428"/>
            <a:ext cx="504666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Thread </a:t>
            </a:r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클래스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7" name="Line 3"/>
          <p:cNvSpPr>
            <a:spLocks noChangeShapeType="1"/>
          </p:cNvSpPr>
          <p:nvPr/>
        </p:nvSpPr>
        <p:spPr bwMode="auto">
          <a:xfrm>
            <a:off x="2097069" y="5079464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8" name="그룹 59"/>
          <p:cNvGrpSpPr/>
          <p:nvPr/>
        </p:nvGrpSpPr>
        <p:grpSpPr>
          <a:xfrm>
            <a:off x="1857356" y="4558762"/>
            <a:ext cx="609600" cy="609600"/>
            <a:chOff x="2133600" y="4591050"/>
            <a:chExt cx="609600" cy="609600"/>
          </a:xfrm>
        </p:grpSpPr>
        <p:grpSp>
          <p:nvGrpSpPr>
            <p:cNvPr id="49" name="Group 16"/>
            <p:cNvGrpSpPr>
              <a:grpSpLocks/>
            </p:cNvGrpSpPr>
            <p:nvPr/>
          </p:nvGrpSpPr>
          <p:grpSpPr bwMode="auto">
            <a:xfrm>
              <a:off x="2133600" y="4591050"/>
              <a:ext cx="609600" cy="609600"/>
              <a:chOff x="816" y="1872"/>
              <a:chExt cx="384" cy="384"/>
            </a:xfrm>
          </p:grpSpPr>
          <p:sp>
            <p:nvSpPr>
              <p:cNvPr id="51" name="Oval 1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52" name="Oval 18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53" name="Oval 19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54" name="Oval 20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55" name="Oval 21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56" name="Oval 22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57" name="Oval 23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58" name="Oval 24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59" name="Oval 25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0" name="Text Box 26"/>
            <p:cNvSpPr txBox="1">
              <a:spLocks noChangeArrowheads="1"/>
            </p:cNvSpPr>
            <p:nvPr/>
          </p:nvSpPr>
          <p:spPr bwMode="gray">
            <a:xfrm>
              <a:off x="2255838" y="4640263"/>
              <a:ext cx="3556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4</a:t>
              </a:r>
            </a:p>
          </p:txBody>
        </p:sp>
      </p:grp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2571736" y="4568289"/>
            <a:ext cx="46085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Runnable </a:t>
            </a:r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인터페이스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2" name="Line 42"/>
          <p:cNvSpPr>
            <a:spLocks noChangeShapeType="1"/>
          </p:cNvSpPr>
          <p:nvPr/>
        </p:nvSpPr>
        <p:spPr bwMode="auto">
          <a:xfrm>
            <a:off x="2097069" y="6051434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5" name="Group 43"/>
          <p:cNvGrpSpPr>
            <a:grpSpLocks/>
          </p:cNvGrpSpPr>
          <p:nvPr/>
        </p:nvGrpSpPr>
        <p:grpSpPr bwMode="auto">
          <a:xfrm>
            <a:off x="1857356" y="5529064"/>
            <a:ext cx="609600" cy="609600"/>
            <a:chOff x="1248" y="1200"/>
            <a:chExt cx="384" cy="384"/>
          </a:xfrm>
        </p:grpSpPr>
        <p:grpSp>
          <p:nvGrpSpPr>
            <p:cNvPr id="76" name="Group 44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78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79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0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1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2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3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4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85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86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8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7" name="Text Box 55"/>
            <p:cNvSpPr txBox="1">
              <a:spLocks noChangeArrowheads="1"/>
            </p:cNvSpPr>
            <p:nvPr/>
          </p:nvSpPr>
          <p:spPr bwMode="gray">
            <a:xfrm>
              <a:off x="1325" y="1236"/>
              <a:ext cx="22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 smtClean="0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5</a:t>
              </a:r>
              <a:endParaRPr lang="en-US" altLang="ko-KR" sz="2400" b="1">
                <a:solidFill>
                  <a:srgbClr val="000000"/>
                </a:solidFill>
                <a:latin typeface="굴림" pitchFamily="34" charset="-127"/>
                <a:ea typeface="굴림" pitchFamily="34" charset="-127"/>
              </a:endParaRPr>
            </a:p>
          </p:txBody>
        </p:sp>
      </p:grpSp>
      <p:sp>
        <p:nvSpPr>
          <p:cNvPr id="119" name="Text Box 57"/>
          <p:cNvSpPr txBox="1">
            <a:spLocks noChangeArrowheads="1"/>
          </p:cNvSpPr>
          <p:nvPr/>
        </p:nvSpPr>
        <p:spPr bwMode="auto">
          <a:xfrm>
            <a:off x="2562210" y="5553782"/>
            <a:ext cx="504666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3200" b="1" smtClean="0">
                <a:latin typeface="HY강B" pitchFamily="18" charset="-127"/>
                <a:ea typeface="HY강B" pitchFamily="18" charset="-127"/>
              </a:rPr>
              <a:t>Thread </a:t>
            </a:r>
            <a:r>
              <a:rPr lang="ko-KR" altLang="en-US" sz="3200" b="1" smtClean="0">
                <a:latin typeface="HY강B" pitchFamily="18" charset="-127"/>
                <a:ea typeface="HY강B" pitchFamily="18" charset="-127"/>
              </a:rPr>
              <a:t>동기화</a:t>
            </a:r>
            <a:endParaRPr lang="en-US" altLang="ko-KR" sz="3200" b="1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0"/>
      <p:bldP spid="116" grpId="0"/>
      <p:bldP spid="117" grpId="0"/>
      <p:bldP spid="60" grpId="0"/>
      <p:bldP spid="1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Thread</a:t>
            </a:r>
            <a:r>
              <a:rPr lang="ko-KR" altLang="en-US" smtClean="0"/>
              <a:t>의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메모리에서 실행중인 프로그램을 프로세스</a:t>
            </a:r>
            <a:r>
              <a:rPr lang="en-US" altLang="ko-KR" sz="2000" dirty="0" smtClean="0"/>
              <a:t>(process)</a:t>
            </a:r>
            <a:r>
              <a:rPr lang="ko-KR" altLang="en-US" sz="2000" dirty="0" err="1" smtClean="0"/>
              <a:t>라고한다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즉 프로세스가 많아지면 그 만큼 시스템의 자원을 차지하고 있기 때문에 시스템에 부하가 일어날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쓰레드</a:t>
            </a:r>
            <a:r>
              <a:rPr lang="en-US" altLang="ko-KR" sz="2000" dirty="0" smtClean="0"/>
              <a:t>(thread)</a:t>
            </a:r>
            <a:r>
              <a:rPr lang="ko-KR" altLang="en-US" sz="2000" dirty="0" smtClean="0"/>
              <a:t>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프로세스를 다시 작은 단위로 나눈 블록이라고 할 수 있는데 메모리자원을 이미 프로세스가 받았기에 </a:t>
            </a:r>
            <a:r>
              <a:rPr lang="ko-KR" altLang="en-US" sz="2000" dirty="0" err="1" smtClean="0"/>
              <a:t>쓰레드</a:t>
            </a:r>
            <a:r>
              <a:rPr lang="en-US" altLang="ko-KR" sz="2000" dirty="0" smtClean="0"/>
              <a:t>(thread)</a:t>
            </a:r>
            <a:r>
              <a:rPr lang="ko-KR" altLang="en-US" sz="2000" dirty="0" smtClean="0"/>
              <a:t>는 메모리를 다시 </a:t>
            </a:r>
            <a:r>
              <a:rPr lang="ko-KR" altLang="en-US" sz="2000" dirty="0" err="1" smtClean="0"/>
              <a:t>할당받지</a:t>
            </a:r>
            <a:r>
              <a:rPr lang="ko-KR" altLang="en-US" sz="2000" dirty="0" smtClean="0"/>
              <a:t> 않아도 되므로 시스템에 부하를 주지 않는다고 할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단일 </a:t>
            </a:r>
            <a:r>
              <a:rPr lang="ko-KR" altLang="en-US" sz="2000" dirty="0" err="1" smtClean="0"/>
              <a:t>쓰레드</a:t>
            </a:r>
            <a:r>
              <a:rPr lang="en-US" altLang="ko-KR" sz="2000" dirty="0" smtClean="0"/>
              <a:t>(thread)</a:t>
            </a:r>
            <a:r>
              <a:rPr lang="ko-KR" altLang="en-US" sz="2000" dirty="0" smtClean="0"/>
              <a:t>는 하나의 작업이 </a:t>
            </a:r>
            <a:r>
              <a:rPr lang="ko-KR" altLang="en-US" sz="2000" dirty="0" err="1" smtClean="0"/>
              <a:t>끝난다음</a:t>
            </a:r>
            <a:r>
              <a:rPr lang="ko-KR" altLang="en-US" sz="2000" dirty="0" smtClean="0"/>
              <a:t> 다음 작업을 수행하지만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다중 </a:t>
            </a:r>
            <a:r>
              <a:rPr lang="ko-KR" altLang="en-US" sz="2000" dirty="0" err="1" smtClean="0"/>
              <a:t>쓰레드</a:t>
            </a:r>
            <a:r>
              <a:rPr lang="en-US" altLang="ko-KR" sz="2000" dirty="0" smtClean="0"/>
              <a:t>(thread)</a:t>
            </a:r>
            <a:r>
              <a:rPr lang="ko-KR" altLang="en-US" sz="2000" dirty="0" smtClean="0"/>
              <a:t>는 여러가지 작업을 거의 동시에 수행하므로 </a:t>
            </a:r>
            <a:r>
              <a:rPr lang="ko-KR" altLang="en-US" sz="2000" dirty="0" err="1" smtClean="0"/>
              <a:t>실행속도나</a:t>
            </a:r>
            <a:r>
              <a:rPr lang="ko-KR" altLang="en-US" sz="2000" dirty="0" smtClean="0"/>
              <a:t> 효율적인 면에서 단일 </a:t>
            </a:r>
            <a:r>
              <a:rPr lang="ko-KR" altLang="en-US" sz="2000" dirty="0" err="1" smtClean="0"/>
              <a:t>쓰레드</a:t>
            </a:r>
            <a:r>
              <a:rPr lang="en-US" altLang="ko-KR" sz="2000" dirty="0" smtClean="0"/>
              <a:t>(thread)</a:t>
            </a:r>
            <a:r>
              <a:rPr lang="ko-KR" altLang="en-US" sz="2000" dirty="0" smtClean="0"/>
              <a:t>보다는 훨씬 효과적이라고 </a:t>
            </a:r>
            <a:r>
              <a:rPr lang="ko-KR" altLang="en-US" sz="2000" dirty="0" err="1" smtClean="0"/>
              <a:t>할수</a:t>
            </a:r>
            <a:r>
              <a:rPr lang="ko-KR" altLang="en-US" sz="2000" dirty="0" smtClean="0"/>
              <a:t> 있다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Thread </a:t>
            </a:r>
            <a:r>
              <a:rPr lang="ko-KR" altLang="en-US" smtClean="0"/>
              <a:t>상태 전이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1193304"/>
          </a:xfrm>
        </p:spPr>
        <p:txBody>
          <a:bodyPr/>
          <a:lstStyle/>
          <a:p>
            <a:r>
              <a:rPr lang="en-US" altLang="ko-KR" smtClean="0"/>
              <a:t>Thread </a:t>
            </a:r>
            <a:r>
              <a:rPr lang="ko-KR" altLang="en-US" smtClean="0"/>
              <a:t>상태 전이는 프로세스 상태전이와 유사하다고 볼 수 있다</a:t>
            </a:r>
            <a:r>
              <a:rPr lang="en-US" altLang="ko-KR" smtClean="0"/>
              <a:t>.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5496" y="2636912"/>
            <a:ext cx="8929718" cy="3714776"/>
            <a:chOff x="0" y="2214554"/>
            <a:chExt cx="8929718" cy="3714776"/>
          </a:xfrm>
        </p:grpSpPr>
        <p:sp>
          <p:nvSpPr>
            <p:cNvPr id="5" name="TextBox 4"/>
            <p:cNvSpPr txBox="1"/>
            <p:nvPr/>
          </p:nvSpPr>
          <p:spPr>
            <a:xfrm>
              <a:off x="0" y="3191532"/>
              <a:ext cx="742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/>
                <a:t>Submit</a:t>
              </a:r>
            </a:p>
            <a:p>
              <a:pPr algn="ctr"/>
              <a:r>
                <a:rPr lang="en-US" altLang="ko-KR" sz="1400" smtClean="0"/>
                <a:t>(</a:t>
              </a:r>
              <a:r>
                <a:rPr lang="ko-KR" altLang="en-US" sz="1400" b="1" smtClean="0"/>
                <a:t>제출</a:t>
              </a:r>
              <a:r>
                <a:rPr lang="en-US" altLang="ko-KR" sz="1400" smtClean="0"/>
                <a:t>)</a:t>
              </a:r>
            </a:p>
          </p:txBody>
        </p:sp>
        <p:grpSp>
          <p:nvGrpSpPr>
            <p:cNvPr id="6" name="그룹 27"/>
            <p:cNvGrpSpPr/>
            <p:nvPr/>
          </p:nvGrpSpPr>
          <p:grpSpPr>
            <a:xfrm>
              <a:off x="714348" y="2214554"/>
              <a:ext cx="8215370" cy="3714776"/>
              <a:chOff x="714348" y="2214554"/>
              <a:chExt cx="8215370" cy="3714776"/>
            </a:xfrm>
          </p:grpSpPr>
          <p:sp>
            <p:nvSpPr>
              <p:cNvPr id="7" name="타원 3"/>
              <p:cNvSpPr/>
              <p:nvPr/>
            </p:nvSpPr>
            <p:spPr bwMode="auto">
              <a:xfrm>
                <a:off x="2714612" y="2928934"/>
                <a:ext cx="1643074" cy="1071570"/>
              </a:xfrm>
              <a:prstGeom prst="ellipse">
                <a:avLst/>
              </a:prstGeom>
              <a:gradFill flip="none" rotWithShape="1">
                <a:gsLst>
                  <a:gs pos="0">
                    <a:srgbClr val="FF66FF">
                      <a:tint val="66000"/>
                      <a:satMod val="160000"/>
                    </a:srgbClr>
                  </a:gs>
                  <a:gs pos="50000">
                    <a:srgbClr val="FF66FF">
                      <a:tint val="44500"/>
                      <a:satMod val="160000"/>
                    </a:srgbClr>
                  </a:gs>
                  <a:gs pos="100000">
                    <a:srgbClr val="FF66FF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2000" smtClean="0"/>
                  <a:t>R</a:t>
                </a:r>
                <a:r>
                  <a:rPr kumimoji="0" lang="en-US" altLang="ko-KR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eady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2000" smtClean="0"/>
                  <a:t>(</a:t>
                </a:r>
                <a:r>
                  <a:rPr lang="ko-KR" altLang="en-US" sz="2000" smtClean="0"/>
                  <a:t>준비</a:t>
                </a:r>
                <a:r>
                  <a:rPr lang="en-US" altLang="ko-KR" sz="2000" smtClean="0"/>
                  <a:t>)</a:t>
                </a:r>
                <a:endParaRPr kumimoji="0" lang="ko-KR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" name="타원 7"/>
              <p:cNvSpPr/>
              <p:nvPr/>
            </p:nvSpPr>
            <p:spPr bwMode="auto">
              <a:xfrm>
                <a:off x="5500694" y="2928934"/>
                <a:ext cx="1643074" cy="1071570"/>
              </a:xfrm>
              <a:prstGeom prst="ellipse">
                <a:avLst/>
              </a:prstGeom>
              <a:gradFill flip="none" rotWithShape="1">
                <a:gsLst>
                  <a:gs pos="0">
                    <a:srgbClr val="FF66FF">
                      <a:tint val="66000"/>
                      <a:satMod val="160000"/>
                    </a:srgbClr>
                  </a:gs>
                  <a:gs pos="50000">
                    <a:srgbClr val="FF66FF">
                      <a:tint val="44500"/>
                      <a:satMod val="160000"/>
                    </a:srgbClr>
                  </a:gs>
                  <a:gs pos="100000">
                    <a:srgbClr val="FF66FF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2000" smtClean="0"/>
                  <a:t>Run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</a:t>
                </a:r>
                <a:r>
                  <a:rPr lang="ko-KR" altLang="en-US" sz="2000" smtClean="0"/>
                  <a:t>실행</a:t>
                </a:r>
                <a:r>
                  <a:rPr lang="en-US" altLang="ko-KR" sz="2000" smtClean="0"/>
                  <a:t>)</a:t>
                </a:r>
                <a:endParaRPr kumimoji="0" lang="ko-KR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타원 8"/>
              <p:cNvSpPr/>
              <p:nvPr/>
            </p:nvSpPr>
            <p:spPr bwMode="auto">
              <a:xfrm>
                <a:off x="4000496" y="4857760"/>
                <a:ext cx="1643074" cy="1071570"/>
              </a:xfrm>
              <a:prstGeom prst="ellipse">
                <a:avLst/>
              </a:prstGeom>
              <a:gradFill flip="none" rotWithShape="1">
                <a:gsLst>
                  <a:gs pos="0">
                    <a:srgbClr val="FF66FF">
                      <a:tint val="66000"/>
                      <a:satMod val="160000"/>
                    </a:srgbClr>
                  </a:gs>
                  <a:gs pos="50000">
                    <a:srgbClr val="FF66FF">
                      <a:tint val="44500"/>
                      <a:satMod val="160000"/>
                    </a:srgbClr>
                  </a:gs>
                  <a:gs pos="100000">
                    <a:srgbClr val="FF66FF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2000" smtClean="0"/>
                  <a:t>Wait</a:t>
                </a:r>
              </a:p>
              <a:p>
                <a:pPr algn="ctr"/>
                <a:r>
                  <a:rPr lang="ko-KR" altLang="en-US" sz="1100" b="1" smtClean="0"/>
                  <a:t>대기</a:t>
                </a:r>
                <a:r>
                  <a:rPr lang="en-US" altLang="ko-KR" sz="1100" b="1" smtClean="0"/>
                  <a:t>(blocked)</a:t>
                </a:r>
                <a:endParaRPr kumimoji="0" lang="ko-KR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 bwMode="auto">
              <a:xfrm>
                <a:off x="7286644" y="2928934"/>
                <a:ext cx="1643074" cy="1071570"/>
              </a:xfrm>
              <a:prstGeom prst="ellipse">
                <a:avLst/>
              </a:prstGeom>
              <a:gradFill flip="none" rotWithShape="1">
                <a:gsLst>
                  <a:gs pos="0">
                    <a:srgbClr val="FF66FF">
                      <a:tint val="66000"/>
                      <a:satMod val="160000"/>
                    </a:srgbClr>
                  </a:gs>
                  <a:gs pos="50000">
                    <a:srgbClr val="FF66FF">
                      <a:tint val="44500"/>
                      <a:satMod val="160000"/>
                    </a:srgbClr>
                  </a:gs>
                  <a:gs pos="100000">
                    <a:srgbClr val="FF66FF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Complete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</a:t>
                </a:r>
                <a:r>
                  <a:rPr lang="ko-KR" altLang="en-US" sz="1600" b="1" smtClean="0"/>
                  <a:t>완료</a:t>
                </a:r>
                <a:r>
                  <a:rPr lang="en-US" altLang="ko-KR" sz="1600" smtClean="0"/>
                  <a:t>)</a:t>
                </a: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 bwMode="auto">
              <a:xfrm>
                <a:off x="928662" y="2928934"/>
                <a:ext cx="1643074" cy="1071570"/>
              </a:xfrm>
              <a:prstGeom prst="ellipse">
                <a:avLst/>
              </a:prstGeom>
              <a:gradFill flip="none" rotWithShape="1">
                <a:gsLst>
                  <a:gs pos="0">
                    <a:srgbClr val="FF66FF">
                      <a:tint val="66000"/>
                      <a:satMod val="160000"/>
                    </a:srgbClr>
                  </a:gs>
                  <a:gs pos="50000">
                    <a:srgbClr val="FF66FF">
                      <a:tint val="44500"/>
                      <a:satMod val="160000"/>
                    </a:srgbClr>
                  </a:gs>
                  <a:gs pos="100000">
                    <a:srgbClr val="FF66FF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2000" smtClean="0"/>
                  <a:t>Pending</a:t>
                </a:r>
              </a:p>
              <a:p>
                <a:pPr algn="ctr"/>
                <a:r>
                  <a:rPr kumimoji="0" lang="en-US" altLang="ko-KR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</a:t>
                </a:r>
                <a:r>
                  <a:rPr kumimoji="0" lang="ko-KR" altLang="en-US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보류</a:t>
                </a:r>
                <a:r>
                  <a:rPr kumimoji="0" lang="en-US" altLang="ko-KR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)</a:t>
                </a:r>
                <a:endParaRPr kumimoji="0" lang="ko-KR" alt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 bwMode="auto">
              <a:xfrm>
                <a:off x="714348" y="3429000"/>
                <a:ext cx="357190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3" name="직선 화살표 연결선 12"/>
              <p:cNvCxnSpPr/>
              <p:nvPr/>
            </p:nvCxnSpPr>
            <p:spPr bwMode="auto">
              <a:xfrm>
                <a:off x="2428860" y="3429000"/>
                <a:ext cx="357190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4" name="직선 화살표 연결선 13"/>
              <p:cNvCxnSpPr/>
              <p:nvPr/>
            </p:nvCxnSpPr>
            <p:spPr bwMode="auto">
              <a:xfrm>
                <a:off x="7072330" y="3429000"/>
                <a:ext cx="357190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5" name="원호 14"/>
              <p:cNvSpPr/>
              <p:nvPr/>
            </p:nvSpPr>
            <p:spPr bwMode="auto">
              <a:xfrm>
                <a:off x="3929058" y="2571744"/>
                <a:ext cx="1857388" cy="928694"/>
              </a:xfrm>
              <a:prstGeom prst="arc">
                <a:avLst>
                  <a:gd name="adj1" fmla="val 10964388"/>
                  <a:gd name="adj2" fmla="val 0"/>
                </a:avLst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원호 15"/>
              <p:cNvSpPr/>
              <p:nvPr/>
            </p:nvSpPr>
            <p:spPr bwMode="auto">
              <a:xfrm rot="10800000">
                <a:off x="3929058" y="3428999"/>
                <a:ext cx="1857388" cy="928694"/>
              </a:xfrm>
              <a:prstGeom prst="arc">
                <a:avLst>
                  <a:gd name="adj1" fmla="val 10964388"/>
                  <a:gd name="adj2" fmla="val 0"/>
                </a:avLst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286248" y="2214554"/>
                <a:ext cx="1082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mtClean="0"/>
                  <a:t>Dispatch</a:t>
                </a:r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349994" y="3714752"/>
                <a:ext cx="11507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smtClean="0"/>
                  <a:t>선점</a:t>
                </a:r>
                <a:endParaRPr lang="en-US" altLang="ko-KR" b="1" smtClean="0"/>
              </a:p>
              <a:p>
                <a:pPr algn="ctr"/>
                <a:r>
                  <a:rPr lang="en-US" altLang="ko-KR" smtClean="0"/>
                  <a:t>Timer out</a:t>
                </a:r>
                <a:endParaRPr lang="ko-KR" altLang="en-US"/>
              </a:p>
            </p:txBody>
          </p:sp>
          <p:cxnSp>
            <p:nvCxnSpPr>
              <p:cNvPr id="19" name="직선 화살표 연결선 18"/>
              <p:cNvCxnSpPr/>
              <p:nvPr/>
            </p:nvCxnSpPr>
            <p:spPr bwMode="auto">
              <a:xfrm rot="5400000">
                <a:off x="5328228" y="4101533"/>
                <a:ext cx="942746" cy="883565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0" name="직선 화살표 연결선 19"/>
              <p:cNvCxnSpPr/>
              <p:nvPr/>
            </p:nvCxnSpPr>
            <p:spPr bwMode="auto">
              <a:xfrm rot="16200000" flipV="1">
                <a:off x="3464711" y="4107661"/>
                <a:ext cx="857256" cy="78581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1" name="TextBox 20"/>
              <p:cNvSpPr txBox="1"/>
              <p:nvPr/>
            </p:nvSpPr>
            <p:spPr>
              <a:xfrm>
                <a:off x="5857884" y="4500570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mtClean="0"/>
                  <a:t>i/o </a:t>
                </a:r>
                <a:r>
                  <a:rPr lang="ko-KR" altLang="en-US" b="1" smtClean="0"/>
                  <a:t>발생</a:t>
                </a:r>
                <a:endParaRPr lang="ko-KR" altLang="en-US" b="1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857488" y="4500570"/>
                <a:ext cx="11378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mtClean="0"/>
                  <a:t>i/o </a:t>
                </a:r>
                <a:r>
                  <a:rPr lang="ko-KR" altLang="en-US" b="1" smtClean="0"/>
                  <a:t>종료</a:t>
                </a:r>
                <a:endParaRPr lang="en-US" altLang="ko-KR" b="1" smtClean="0"/>
              </a:p>
              <a:p>
                <a:pPr algn="ctr"/>
                <a:r>
                  <a:rPr lang="en-US" altLang="ko-KR" b="1" smtClean="0"/>
                  <a:t>Wake-up</a:t>
                </a:r>
                <a:endParaRPr lang="ko-KR" altLang="en-US" b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Thread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자바에서 </a:t>
            </a:r>
            <a:r>
              <a:rPr lang="ko-KR" altLang="en-US" sz="2000" dirty="0" err="1" smtClean="0"/>
              <a:t>쓰레드를</a:t>
            </a:r>
            <a:r>
              <a:rPr lang="ko-KR" altLang="en-US" sz="2000" dirty="0" smtClean="0"/>
              <a:t> 사용하는 방법은 두가지이다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하나는 </a:t>
            </a:r>
            <a:r>
              <a:rPr lang="en-US" altLang="ko-KR" sz="2000" dirty="0" smtClean="0">
                <a:solidFill>
                  <a:srgbClr val="FF00FF"/>
                </a:solidFill>
              </a:rPr>
              <a:t>Thread</a:t>
            </a:r>
            <a:r>
              <a:rPr lang="ko-KR" altLang="en-US" sz="2000" dirty="0" smtClean="0">
                <a:solidFill>
                  <a:srgbClr val="FF00FF"/>
                </a:solidFill>
              </a:rPr>
              <a:t>클래스를 상속받는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rgbClr val="FF00FF"/>
                </a:solidFill>
              </a:rPr>
              <a:t>것</a:t>
            </a:r>
            <a:r>
              <a:rPr lang="ko-KR" altLang="en-US" sz="2000" dirty="0" smtClean="0"/>
              <a:t>과 다른 하나는 </a:t>
            </a:r>
            <a:r>
              <a:rPr lang="en-US" altLang="ko-KR" sz="2000" dirty="0" smtClean="0">
                <a:solidFill>
                  <a:srgbClr val="FF00FF"/>
                </a:solidFill>
              </a:rPr>
              <a:t>Runnable </a:t>
            </a:r>
            <a:r>
              <a:rPr lang="ko-KR" altLang="en-US" sz="2000" dirty="0" smtClean="0">
                <a:solidFill>
                  <a:srgbClr val="FF00FF"/>
                </a:solidFill>
              </a:rPr>
              <a:t>인터페이스를 </a:t>
            </a:r>
            <a:r>
              <a:rPr lang="en-US" altLang="ko-KR" sz="2000" dirty="0" smtClean="0">
                <a:solidFill>
                  <a:srgbClr val="FF00FF"/>
                </a:solidFill>
              </a:rPr>
              <a:t>implements</a:t>
            </a:r>
            <a:r>
              <a:rPr lang="ko-KR" altLang="en-US" sz="2000" dirty="0" smtClean="0">
                <a:solidFill>
                  <a:srgbClr val="FF00FF"/>
                </a:solidFill>
              </a:rPr>
              <a:t>하는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rgbClr val="FF00FF"/>
                </a:solidFill>
              </a:rPr>
              <a:t>방법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이미 다른 클래스를 상속받고 있는 상태라면 자바에서는 </a:t>
            </a:r>
            <a:r>
              <a:rPr lang="ko-KR" altLang="en-US" sz="2000" dirty="0" err="1" smtClean="0"/>
              <a:t>다중상속을</a:t>
            </a:r>
            <a:r>
              <a:rPr lang="ko-KR" altLang="en-US" sz="2000" dirty="0" smtClean="0"/>
              <a:t> 할 수 없으므로 첫번째 방법보다는 두번째 방법이 훨씬 많이 쓰인다고 할 수 있겠다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Thread</a:t>
            </a:r>
            <a:r>
              <a:rPr lang="ko-KR" altLang="en-US" sz="2000" dirty="0" smtClean="0"/>
              <a:t>클래스를 상속받아 </a:t>
            </a:r>
            <a:r>
              <a:rPr lang="ko-KR" altLang="en-US" sz="2000" dirty="0" err="1" smtClean="0"/>
              <a:t>쓰레드를</a:t>
            </a:r>
            <a:r>
              <a:rPr lang="ko-KR" altLang="en-US" sz="2000" dirty="0" smtClean="0"/>
              <a:t> 구현하려면 다음과 같이 </a:t>
            </a:r>
            <a:r>
              <a:rPr lang="en-US" altLang="ko-KR" sz="2000" dirty="0" smtClean="0">
                <a:solidFill>
                  <a:srgbClr val="FF00FF"/>
                </a:solidFill>
              </a:rPr>
              <a:t>run()</a:t>
            </a:r>
            <a:r>
              <a:rPr lang="ko-KR" altLang="en-US" sz="2000" dirty="0" err="1" smtClean="0">
                <a:solidFill>
                  <a:srgbClr val="FF00FF"/>
                </a:solidFill>
              </a:rPr>
              <a:t>메소드를</a:t>
            </a:r>
            <a:r>
              <a:rPr lang="ko-KR" altLang="en-US" sz="2000" dirty="0" smtClean="0">
                <a:solidFill>
                  <a:srgbClr val="FF00FF"/>
                </a:solidFill>
              </a:rPr>
              <a:t> 오버라이딩해서 내부를 </a:t>
            </a:r>
            <a:r>
              <a:rPr lang="ko-KR" altLang="en-US" sz="2000" dirty="0" err="1" smtClean="0">
                <a:solidFill>
                  <a:srgbClr val="FF00FF"/>
                </a:solidFill>
              </a:rPr>
              <a:t>기술</a:t>
            </a:r>
            <a:r>
              <a:rPr lang="ko-KR" altLang="en-US" sz="2000" dirty="0" err="1" smtClean="0"/>
              <a:t>해야하며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start()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호출하면</a:t>
            </a:r>
            <a:r>
              <a:rPr lang="en-US" altLang="ko-KR" sz="2000" dirty="0" smtClean="0"/>
              <a:t> run()</a:t>
            </a:r>
            <a:r>
              <a:rPr lang="ko-KR" altLang="en-US" sz="2000" dirty="0" err="1" smtClean="0"/>
              <a:t>메소드가</a:t>
            </a:r>
            <a:r>
              <a:rPr lang="ko-KR" altLang="en-US" sz="2000" dirty="0" smtClean="0"/>
              <a:t> 자동 호출되어 </a:t>
            </a:r>
            <a:r>
              <a:rPr lang="ko-KR" altLang="en-US" sz="2000" dirty="0" err="1" smtClean="0"/>
              <a:t>쓰레드가</a:t>
            </a:r>
            <a:r>
              <a:rPr lang="ko-KR" altLang="en-US" sz="2000" dirty="0" smtClean="0"/>
              <a:t> 실행된다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827584" y="908720"/>
            <a:ext cx="5112568" cy="288032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class TName extends Thread{</a:t>
            </a:r>
          </a:p>
          <a:p>
            <a:r>
              <a:rPr lang="en-US" altLang="ko-KR" sz="2400" smtClean="0">
                <a:latin typeface="HY강B" pitchFamily="18" charset="-127"/>
                <a:ea typeface="HY강B" pitchFamily="18" charset="-127"/>
              </a:rPr>
              <a:t>   public void run( ){</a:t>
            </a:r>
          </a:p>
          <a:p>
            <a:r>
              <a:rPr kumimoji="0" lang="en-US" altLang="ko-KR" sz="2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        while(true){</a:t>
            </a:r>
          </a:p>
          <a:p>
            <a:r>
              <a:rPr lang="en-US" altLang="ko-KR" sz="2400" smtClean="0">
                <a:latin typeface="HY강B" pitchFamily="18" charset="-127"/>
                <a:ea typeface="HY강B" pitchFamily="18" charset="-127"/>
              </a:rPr>
              <a:t>           …</a:t>
            </a:r>
            <a:endParaRPr kumimoji="0" lang="en-US" altLang="ko-KR" sz="2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400" smtClean="0">
                <a:latin typeface="HY강B" pitchFamily="18" charset="-127"/>
                <a:ea typeface="HY강B" pitchFamily="18" charset="-127"/>
              </a:rPr>
              <a:t>        }</a:t>
            </a:r>
          </a:p>
          <a:p>
            <a:r>
              <a:rPr lang="en-US" altLang="ko-KR" sz="2400" smtClean="0">
                <a:latin typeface="HY강B" pitchFamily="18" charset="-127"/>
                <a:ea typeface="HY강B" pitchFamily="18" charset="-127"/>
              </a:rPr>
              <a:t>    }//run</a:t>
            </a:r>
          </a:p>
          <a:p>
            <a:r>
              <a:rPr lang="en-US" altLang="ko-KR" sz="2400" smtClean="0">
                <a:latin typeface="HY강B" pitchFamily="18" charset="-127"/>
                <a:ea typeface="HY강B" pitchFamily="18" charset="-127"/>
              </a:rPr>
              <a:t>}//class      </a:t>
            </a: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 </a:t>
            </a: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827584" y="4149080"/>
            <a:ext cx="5112568" cy="1872208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400" smtClean="0">
                <a:latin typeface="HY강B" pitchFamily="18" charset="-127"/>
                <a:ea typeface="HY강B" pitchFamily="18" charset="-127"/>
              </a:rPr>
              <a:t>TName obj=new TName( );</a:t>
            </a:r>
          </a:p>
          <a:p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obj.start( );</a:t>
            </a: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4208" y="4293096"/>
            <a:ext cx="216024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start()</a:t>
            </a:r>
            <a:r>
              <a:rPr lang="ko-KR" altLang="en-US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메소드를 호출하면 </a:t>
            </a:r>
            <a:r>
              <a:rPr lang="en-US" altLang="ko-KR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run()</a:t>
            </a:r>
            <a:r>
              <a:rPr lang="ko-KR" altLang="en-US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메소드가 자동 호출되어 쓰레드가 실행된다</a:t>
            </a:r>
            <a:r>
              <a:rPr lang="en-US" altLang="ko-KR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 bwMode="auto">
          <a:xfrm flipH="1">
            <a:off x="2411760" y="5031760"/>
            <a:ext cx="4032448" cy="2694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285720" y="836712"/>
            <a:ext cx="8501122" cy="56886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 smtClean="0"/>
              <a:t>package pk35;</a:t>
            </a:r>
          </a:p>
          <a:p>
            <a:r>
              <a:rPr lang="en-US" altLang="ko-KR" sz="1600" b="1" dirty="0" smtClean="0"/>
              <a:t>public class </a:t>
            </a:r>
            <a:r>
              <a:rPr lang="en-US" altLang="ko-KR" sz="1600" b="1" dirty="0" err="1" smtClean="0"/>
              <a:t>ThreadsTest</a:t>
            </a:r>
            <a:r>
              <a:rPr lang="en-US" altLang="ko-KR" sz="1600" b="1" dirty="0" smtClean="0"/>
              <a:t> extends Thread {</a:t>
            </a:r>
          </a:p>
          <a:p>
            <a:r>
              <a:rPr lang="en-US" altLang="ko-KR" sz="1600" b="1" dirty="0" smtClean="0"/>
              <a:t>	public void run(){</a:t>
            </a:r>
          </a:p>
          <a:p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getName</a:t>
            </a:r>
            <a:r>
              <a:rPr lang="en-US" altLang="ko-KR" sz="1600" b="1" dirty="0" smtClean="0"/>
              <a:t>());</a:t>
            </a:r>
          </a:p>
          <a:p>
            <a:r>
              <a:rPr lang="en-US" altLang="ko-KR" sz="1600" b="1" dirty="0" smtClean="0"/>
              <a:t>		</a:t>
            </a:r>
          </a:p>
          <a:p>
            <a:r>
              <a:rPr lang="en-US" altLang="ko-KR" sz="1600" b="1" dirty="0" smtClean="0"/>
              <a:t>	}</a:t>
            </a:r>
          </a:p>
          <a:p>
            <a:r>
              <a:rPr lang="en-US" altLang="ko-KR" sz="1600" b="1" dirty="0" smtClean="0"/>
              <a:t>	public static void main(String[] </a:t>
            </a:r>
            <a:r>
              <a:rPr lang="en-US" altLang="ko-KR" sz="1600" b="1" dirty="0" err="1" smtClean="0"/>
              <a:t>args</a:t>
            </a:r>
            <a:r>
              <a:rPr lang="en-US" altLang="ko-KR" sz="1600" b="1" dirty="0" smtClean="0"/>
              <a:t>) {</a:t>
            </a:r>
          </a:p>
          <a:p>
            <a:r>
              <a:rPr lang="en-US" altLang="ko-KR" sz="1600" b="1" dirty="0" smtClean="0"/>
              <a:t>		// TODO Auto-generated method stub</a:t>
            </a:r>
          </a:p>
          <a:p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 smtClean="0"/>
              <a:t>("cur "+</a:t>
            </a:r>
            <a:r>
              <a:rPr lang="en-US" altLang="ko-KR" sz="1600" b="1" dirty="0" err="1" smtClean="0"/>
              <a:t>Thread.currentThread</a:t>
            </a:r>
            <a:r>
              <a:rPr lang="en-US" altLang="ko-KR" sz="1600" b="1" dirty="0" smtClean="0"/>
              <a:t>().</a:t>
            </a:r>
            <a:r>
              <a:rPr lang="en-US" altLang="ko-KR" sz="1600" b="1" dirty="0" err="1" smtClean="0"/>
              <a:t>getName</a:t>
            </a:r>
            <a:r>
              <a:rPr lang="en-US" altLang="ko-KR" sz="1600" b="1" dirty="0" smtClean="0"/>
              <a:t>());</a:t>
            </a:r>
          </a:p>
          <a:p>
            <a:r>
              <a:rPr lang="en-US" altLang="ko-KR" sz="1600" b="1" dirty="0" smtClean="0"/>
              <a:t>		</a:t>
            </a:r>
          </a:p>
          <a:p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ThreadsTest</a:t>
            </a:r>
            <a:r>
              <a:rPr lang="en-US" altLang="ko-KR" sz="1600" b="1" dirty="0" smtClean="0"/>
              <a:t> t1 = new </a:t>
            </a:r>
            <a:r>
              <a:rPr lang="en-US" altLang="ko-KR" sz="1600" b="1" dirty="0" err="1" smtClean="0"/>
              <a:t>ThreadsTest</a:t>
            </a:r>
            <a:r>
              <a:rPr lang="en-US" altLang="ko-KR" sz="1600" b="1" dirty="0" smtClean="0"/>
              <a:t>();</a:t>
            </a:r>
          </a:p>
          <a:p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ThreadsTest</a:t>
            </a:r>
            <a:r>
              <a:rPr lang="en-US" altLang="ko-KR" sz="1600" b="1" dirty="0" smtClean="0"/>
              <a:t> t2 = new </a:t>
            </a:r>
            <a:r>
              <a:rPr lang="en-US" altLang="ko-KR" sz="1600" b="1" dirty="0" err="1" smtClean="0"/>
              <a:t>ThreadsTest</a:t>
            </a:r>
            <a:r>
              <a:rPr lang="en-US" altLang="ko-KR" sz="1600" b="1" dirty="0" smtClean="0"/>
              <a:t>();</a:t>
            </a:r>
          </a:p>
          <a:p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ThreadsTest</a:t>
            </a:r>
            <a:r>
              <a:rPr lang="en-US" altLang="ko-KR" sz="1600" b="1" dirty="0" smtClean="0"/>
              <a:t> t3 = new </a:t>
            </a:r>
            <a:r>
              <a:rPr lang="en-US" altLang="ko-KR" sz="1600" b="1" dirty="0" err="1" smtClean="0"/>
              <a:t>ThreadsTest</a:t>
            </a:r>
            <a:r>
              <a:rPr lang="en-US" altLang="ko-KR" sz="1600" b="1" dirty="0" smtClean="0"/>
              <a:t>();</a:t>
            </a:r>
          </a:p>
          <a:p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ThreadsTest</a:t>
            </a:r>
            <a:r>
              <a:rPr lang="en-US" altLang="ko-KR" sz="1600" b="1" dirty="0" smtClean="0"/>
              <a:t> t4 = new </a:t>
            </a:r>
            <a:r>
              <a:rPr lang="en-US" altLang="ko-KR" sz="1600" b="1" dirty="0" err="1" smtClean="0"/>
              <a:t>ThreadsTest</a:t>
            </a:r>
            <a:r>
              <a:rPr lang="en-US" altLang="ko-KR" sz="1600" b="1" dirty="0" smtClean="0"/>
              <a:t>();</a:t>
            </a:r>
          </a:p>
          <a:p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ThreadsTest</a:t>
            </a:r>
            <a:r>
              <a:rPr lang="en-US" altLang="ko-KR" sz="1600" b="1" dirty="0" smtClean="0"/>
              <a:t> t5 = new </a:t>
            </a:r>
            <a:r>
              <a:rPr lang="en-US" altLang="ko-KR" sz="1600" b="1" dirty="0" err="1" smtClean="0"/>
              <a:t>ThreadsTest</a:t>
            </a:r>
            <a:r>
              <a:rPr lang="en-US" altLang="ko-KR" sz="1600" b="1" dirty="0" smtClean="0"/>
              <a:t>();</a:t>
            </a:r>
          </a:p>
          <a:p>
            <a:r>
              <a:rPr lang="en-US" altLang="ko-KR" sz="1600" b="1" dirty="0" smtClean="0"/>
              <a:t>		</a:t>
            </a:r>
          </a:p>
          <a:p>
            <a:r>
              <a:rPr lang="en-US" altLang="ko-KR" sz="1600" b="1" dirty="0" smtClean="0"/>
              <a:t>    		t1.start();</a:t>
            </a:r>
          </a:p>
          <a:p>
            <a:r>
              <a:rPr lang="en-US" altLang="ko-KR" sz="1600" b="1" dirty="0" smtClean="0"/>
              <a:t>		t2.start();</a:t>
            </a:r>
          </a:p>
          <a:p>
            <a:r>
              <a:rPr lang="en-US" altLang="ko-KR" sz="1600" b="1" dirty="0" smtClean="0"/>
              <a:t>		t3.start();</a:t>
            </a:r>
          </a:p>
          <a:p>
            <a:r>
              <a:rPr lang="en-US" altLang="ko-KR" sz="1600" b="1" dirty="0" smtClean="0"/>
              <a:t>		t4.start();</a:t>
            </a:r>
          </a:p>
          <a:p>
            <a:r>
              <a:rPr lang="en-US" altLang="ko-KR" sz="1600" b="1" dirty="0" smtClean="0"/>
              <a:t>		t5.start();</a:t>
            </a:r>
          </a:p>
          <a:p>
            <a:r>
              <a:rPr lang="en-US" altLang="ko-KR" sz="1600" b="1" dirty="0" smtClean="0"/>
              <a:t>	}</a:t>
            </a:r>
          </a:p>
          <a:p>
            <a:r>
              <a:rPr lang="en-US" altLang="ko-KR" sz="1600" b="1" dirty="0" smtClean="0"/>
              <a:t>} 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07504" y="332656"/>
            <a:ext cx="164307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예제 </a:t>
            </a:r>
            <a:r>
              <a:rPr lang="en-US" altLang="ko-KR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35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-1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1428728" y="714356"/>
            <a:ext cx="6286544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latin typeface="HY강B" pitchFamily="18" charset="-127"/>
                <a:ea typeface="HY강B" pitchFamily="18" charset="-127"/>
              </a:rPr>
              <a:t>[ExJava35]</a:t>
            </a:r>
            <a:r>
              <a:rPr lang="ko-KR" altLang="en-US" smtClean="0">
                <a:latin typeface="HY강B" pitchFamily="18" charset="-127"/>
                <a:ea typeface="HY강B" pitchFamily="18" charset="-127"/>
              </a:rPr>
              <a:t>프로젝트 패키지 내에 자바클래스를 작성하기위해 마우스 오른쪽버튼을 누르고 </a:t>
            </a:r>
            <a:r>
              <a:rPr lang="en-US" altLang="ko-KR" smtClean="0">
                <a:latin typeface="HY강B" pitchFamily="18" charset="-127"/>
                <a:ea typeface="HY강B" pitchFamily="18" charset="-127"/>
              </a:rPr>
              <a:t>[New]-[Class]</a:t>
            </a:r>
            <a:r>
              <a:rPr lang="ko-KR" altLang="en-US" smtClean="0">
                <a:latin typeface="HY강B" pitchFamily="18" charset="-127"/>
                <a:ea typeface="HY강B" pitchFamily="18" charset="-127"/>
              </a:rPr>
              <a:t>를 누른다</a:t>
            </a:r>
            <a:r>
              <a:rPr lang="en-US" altLang="ko-KR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mtClean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" name="그룹 12"/>
          <p:cNvGrpSpPr/>
          <p:nvPr/>
        </p:nvGrpSpPr>
        <p:grpSpPr>
          <a:xfrm>
            <a:off x="500034" y="1714488"/>
            <a:ext cx="8240713" cy="4673600"/>
            <a:chOff x="500034" y="1714488"/>
            <a:chExt cx="8240713" cy="46736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714488"/>
              <a:ext cx="8240713" cy="4673600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 bwMode="auto">
            <a:xfrm>
              <a:off x="1214414" y="1928802"/>
              <a:ext cx="714380" cy="28575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2071670" y="2071678"/>
              <a:ext cx="857256" cy="28575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5643570" y="3000372"/>
              <a:ext cx="857256" cy="28575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4450</TotalTime>
  <Words>743</Words>
  <Application>Microsoft Office PowerPoint</Application>
  <PresentationFormat>화면 슬라이드 쇼(4:3)</PresentationFormat>
  <Paragraphs>197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Adobe Fan Heiti Std B</vt:lpstr>
      <vt:lpstr>HY강B</vt:lpstr>
      <vt:lpstr>HY중고딕</vt:lpstr>
      <vt:lpstr>HY헤드라인M</vt:lpstr>
      <vt:lpstr>굴림</vt:lpstr>
      <vt:lpstr>맑은 고딕</vt:lpstr>
      <vt:lpstr>Arial</vt:lpstr>
      <vt:lpstr>Office 테마</vt:lpstr>
      <vt:lpstr>Java Programming</vt:lpstr>
      <vt:lpstr>35장. 자바의 Thread </vt:lpstr>
      <vt:lpstr>목  차</vt:lpstr>
      <vt:lpstr>1. Thread의 개요</vt:lpstr>
      <vt:lpstr>2. Thread 상태 전이 </vt:lpstr>
      <vt:lpstr>3. Thread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Runnable 인터페이스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Thread 동기화</vt:lpstr>
      <vt:lpstr>PowerPoint 프레젠테이션</vt:lpstr>
      <vt:lpstr>정 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hye</dc:creator>
  <cp:lastModifiedBy>lee hg</cp:lastModifiedBy>
  <cp:revision>429</cp:revision>
  <dcterms:created xsi:type="dcterms:W3CDTF">2013-12-31T15:36:04Z</dcterms:created>
  <dcterms:modified xsi:type="dcterms:W3CDTF">2018-04-26T16:00:23Z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TC100823691042</vt:lpwstr>
  </property>
</Properties>
</file>