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70" r:id="rId3"/>
    <p:sldId id="257" r:id="rId4"/>
    <p:sldId id="282" r:id="rId5"/>
    <p:sldId id="284" r:id="rId6"/>
    <p:sldId id="285" r:id="rId7"/>
    <p:sldId id="286" r:id="rId8"/>
    <p:sldId id="276" r:id="rId9"/>
    <p:sldId id="277" r:id="rId10"/>
    <p:sldId id="278" r:id="rId11"/>
    <p:sldId id="279" r:id="rId12"/>
    <p:sldId id="280" r:id="rId13"/>
    <p:sldId id="281" r:id="rId14"/>
    <p:sldId id="289" r:id="rId15"/>
    <p:sldId id="290" r:id="rId16"/>
    <p:sldId id="287" r:id="rId17"/>
    <p:sldId id="291" r:id="rId18"/>
    <p:sldId id="293" r:id="rId19"/>
    <p:sldId id="294" r:id="rId20"/>
    <p:sldId id="292" r:id="rId21"/>
    <p:sldId id="302" r:id="rId22"/>
    <p:sldId id="303" r:id="rId23"/>
    <p:sldId id="288" r:id="rId24"/>
    <p:sldId id="295" r:id="rId25"/>
    <p:sldId id="297" r:id="rId26"/>
    <p:sldId id="298" r:id="rId27"/>
    <p:sldId id="296" r:id="rId28"/>
    <p:sldId id="299" r:id="rId29"/>
    <p:sldId id="304" r:id="rId30"/>
    <p:sldId id="266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538531"/>
    <a:srgbClr val="155612"/>
    <a:srgbClr val="DB4B0B"/>
    <a:srgbClr val="C0C0C0"/>
    <a:srgbClr val="D2AC40"/>
    <a:srgbClr val="CC3300"/>
    <a:srgbClr val="FFFFFF"/>
    <a:srgbClr val="E9D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4695" autoAdjust="0"/>
  </p:normalViewPr>
  <p:slideViewPr>
    <p:cSldViewPr>
      <p:cViewPr varScale="1">
        <p:scale>
          <a:sx n="73" d="100"/>
          <a:sy n="73" d="100"/>
        </p:scale>
        <p:origin x="15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6245-F95A-4777-840B-13E6E5AE58C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728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43D3-26EF-4AE0-B571-B313147F87C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07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7DF0-D982-40FE-AE2A-B37606214F9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2560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000372"/>
            <a:ext cx="77724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05A6F-313D-437C-AA7E-E9AD155725E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7531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7AE8-CB71-4070-9B70-7EBE65544F3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409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5A6F-313D-437C-AA7E-E9AD155725E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304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E915-D997-4E5D-B27D-41DF11D1644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735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40B7-A865-496F-97C9-0F7CB2B1F65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736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864C-ABD4-4BC0-A6E4-B1B70BB4DDE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392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DCE3-D783-4EC5-8684-1EF6F7EA816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445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203D-7DDC-4C66-8EDB-A04A5BDEF0D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043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2A06-53AF-49C8-94EC-5C189B012F9E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926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4DA81-2BBF-4E24-8069-B283E9DBFD3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859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857232"/>
            <a:ext cx="8429684" cy="1077931"/>
          </a:xfrm>
        </p:spPr>
        <p:txBody>
          <a:bodyPr/>
          <a:lstStyle/>
          <a:p>
            <a:r>
              <a:rPr lang="en-US" altLang="ko-KR" sz="6600" smtClean="0">
                <a:latin typeface="Adobe Fan Heiti Std B" pitchFamily="34" charset="-128"/>
                <a:ea typeface="Adobe Fan Heiti Std B" pitchFamily="34" charset="-128"/>
              </a:rPr>
              <a:t>Java Programming</a:t>
            </a:r>
            <a:endParaRPr lang="ko-KR" altLang="en-US" sz="6600">
              <a:latin typeface="Adobe Fan Heiti Std B" pitchFamily="34" charset="-128"/>
              <a:ea typeface="HY중고딕" pitchFamily="18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92696"/>
            <a:ext cx="5104606" cy="585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 bwMode="auto">
          <a:xfrm>
            <a:off x="5357818" y="164305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[Name]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에 클래스명을 입력한다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357818" y="385762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[public static void main(String[] args)]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항목은 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main()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메소드가 있는 클래스의 경우 반드시 체크해야한다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357818" y="485776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[inherited abstract methods]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는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 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상속의 관계</a:t>
            </a:r>
            <a:r>
              <a:rPr lang="ko-KR" altLang="en-US" sz="1600" smtClean="0">
                <a:latin typeface="HY강B" pitchFamily="18" charset="-127"/>
                <a:ea typeface="HY강B" pitchFamily="18" charset="-127"/>
              </a:rPr>
              <a:t>가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 존재할 때 체크하는 곳이다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sz="1600" smtClean="0">
                <a:latin typeface="HY강B" pitchFamily="18" charset="-127"/>
                <a:ea typeface="HY강B" pitchFamily="18" charset="-127"/>
              </a:rPr>
              <a:t>기본적으로 체크되어 있다</a:t>
            </a:r>
            <a:r>
              <a:rPr lang="en-US" altLang="ko-KR" sz="1600" smtClean="0"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1259632" y="2564904"/>
            <a:ext cx="1125908" cy="28575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357290" y="4429132"/>
            <a:ext cx="2286016" cy="21431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1357290" y="4857760"/>
            <a:ext cx="2286016" cy="21431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3500430" y="6143644"/>
            <a:ext cx="857256" cy="21431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357818" y="6072206"/>
            <a:ext cx="3571900" cy="50006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[Finish]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버튼을 누른다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mtClean="0">
                <a:latin typeface="HY강B" pitchFamily="18" charset="-127"/>
                <a:ea typeface="HY강B" pitchFamily="18" charset="-127"/>
              </a:rPr>
              <a:t>Eclipse </a:t>
            </a:r>
            <a:r>
              <a:rPr lang="ko-KR" altLang="en-US" smtClean="0">
                <a:latin typeface="HY강B" pitchFamily="18" charset="-127"/>
                <a:ea typeface="HY강B" pitchFamily="18" charset="-127"/>
              </a:rPr>
              <a:t>창에서 다음과 같이 입력한다</a:t>
            </a:r>
            <a:r>
              <a:rPr lang="en-US" altLang="ko-KR" smtClean="0"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6991350" cy="46101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357430"/>
            <a:ext cx="8520113" cy="33020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 bwMode="auto">
          <a:xfrm>
            <a:off x="857224" y="928670"/>
            <a:ext cx="4500594" cy="64294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아래 그림과 같이 차례대로 누른다</a:t>
            </a:r>
            <a:r>
              <a:rPr kumimoji="0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1500166" y="2571744"/>
            <a:ext cx="714380" cy="35719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1928794" y="3857628"/>
            <a:ext cx="857256" cy="28575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929322" y="3857628"/>
            <a:ext cx="2714644" cy="28575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4664"/>
            <a:ext cx="6714703" cy="6068732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 bwMode="auto">
          <a:xfrm>
            <a:off x="683568" y="5229200"/>
            <a:ext cx="3384376" cy="86409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5292080" y="692696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스트림</a:t>
            </a:r>
            <a:r>
              <a:rPr lang="en-US" altLang="ko-KR" smtClean="0"/>
              <a:t>(Stream)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stream</a:t>
            </a:r>
            <a:r>
              <a:rPr lang="ko-KR" altLang="en-US" smtClean="0"/>
              <a:t>의 영어 뜻은 </a:t>
            </a:r>
            <a:r>
              <a:rPr lang="en-US" altLang="ko-KR" smtClean="0"/>
              <a:t>“</a:t>
            </a:r>
            <a:r>
              <a:rPr lang="ko-KR" altLang="en-US" smtClean="0"/>
              <a:t>흐름</a:t>
            </a:r>
            <a:r>
              <a:rPr lang="en-US" altLang="ko-KR" smtClean="0"/>
              <a:t>”</a:t>
            </a:r>
            <a:r>
              <a:rPr lang="ko-KR" altLang="en-US" smtClean="0"/>
              <a:t>이란 뜻이다</a:t>
            </a:r>
            <a:r>
              <a:rPr lang="en-US" altLang="ko-KR" smtClean="0"/>
              <a:t>. </a:t>
            </a:r>
            <a:r>
              <a:rPr lang="ko-KR" altLang="en-US" smtClean="0"/>
              <a:t>자바에서의 </a:t>
            </a:r>
            <a:r>
              <a:rPr lang="en-US" altLang="ko-KR" smtClean="0"/>
              <a:t>stream</a:t>
            </a:r>
            <a:r>
              <a:rPr lang="ko-KR" altLang="en-US" smtClean="0"/>
              <a:t>이란</a:t>
            </a:r>
            <a:r>
              <a:rPr lang="en-US" altLang="ko-KR" smtClean="0"/>
              <a:t>, </a:t>
            </a:r>
            <a:r>
              <a:rPr lang="ko-KR" altLang="en-US" smtClean="0"/>
              <a:t>영어의 원뜻처럼 데이터의 흐름을 의미한다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자바에서의 입출력은 이처럼 데이터의 흐름인 </a:t>
            </a:r>
            <a:r>
              <a:rPr lang="en-US" altLang="ko-KR" smtClean="0"/>
              <a:t>stream</a:t>
            </a:r>
            <a:r>
              <a:rPr lang="ko-KR" altLang="en-US" smtClean="0"/>
              <a:t>을 이용해서 구현된다</a:t>
            </a:r>
            <a:r>
              <a:rPr lang="en-US" altLang="ko-KR" smtClean="0"/>
              <a:t>.</a:t>
            </a:r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입력은 입력스트림 출력은 출력스트림이라고 할 수 있겠다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en-US" altLang="ko-KR" smtClean="0"/>
          </a:p>
          <a:p>
            <a:r>
              <a:rPr lang="ko-KR" altLang="en-US" smtClean="0"/>
              <a:t>지금까지 우리가 사용했던 </a:t>
            </a:r>
            <a:r>
              <a:rPr lang="en-US" altLang="ko-KR" smtClean="0"/>
              <a:t>System.out.println()</a:t>
            </a:r>
            <a:r>
              <a:rPr lang="ko-KR" altLang="en-US" smtClean="0"/>
              <a:t>이라는 메소드도 실제는 </a:t>
            </a:r>
            <a:r>
              <a:rPr lang="en-US" altLang="ko-KR" smtClean="0"/>
              <a:t>PrintStream</a:t>
            </a:r>
            <a:r>
              <a:rPr lang="ko-KR" altLang="en-US" smtClean="0"/>
              <a:t>클래스의 </a:t>
            </a:r>
            <a:r>
              <a:rPr lang="en-US" altLang="ko-KR" smtClean="0"/>
              <a:t>println()</a:t>
            </a:r>
            <a:r>
              <a:rPr lang="ko-KR" altLang="en-US" smtClean="0"/>
              <a:t>메소드를 이용했던 것이다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340768"/>
            <a:ext cx="8858280" cy="4953000"/>
          </a:xfrm>
        </p:spPr>
        <p:txBody>
          <a:bodyPr/>
          <a:lstStyle/>
          <a:p>
            <a:r>
              <a:rPr lang="ko-KR" altLang="en-US" smtClean="0"/>
              <a:t>자바의 </a:t>
            </a:r>
            <a:r>
              <a:rPr lang="en-US" altLang="ko-KR" smtClean="0"/>
              <a:t>stream</a:t>
            </a:r>
            <a:r>
              <a:rPr lang="ko-KR" altLang="en-US" smtClean="0"/>
              <a:t>은 크게 두가지가 있다</a:t>
            </a:r>
            <a:r>
              <a:rPr lang="en-US" altLang="ko-KR" smtClean="0"/>
              <a:t>. </a:t>
            </a:r>
            <a:r>
              <a:rPr lang="ko-KR" altLang="en-US" smtClean="0"/>
              <a:t>하나는 </a:t>
            </a:r>
            <a:r>
              <a:rPr lang="en-US" altLang="ko-KR" smtClean="0"/>
              <a:t>Byte stream</a:t>
            </a:r>
            <a:r>
              <a:rPr lang="ko-KR" altLang="en-US" smtClean="0"/>
              <a:t>이고 다른 하나는 </a:t>
            </a:r>
            <a:r>
              <a:rPr lang="en-US" altLang="ko-KR" smtClean="0"/>
              <a:t>Character stream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Character stream</a:t>
            </a:r>
            <a:r>
              <a:rPr lang="ko-KR" altLang="en-US" smtClean="0"/>
              <a:t>은 주로 문자를 읽고 쓰기 위해서 구현 되고</a:t>
            </a:r>
            <a:r>
              <a:rPr lang="en-US" altLang="ko-KR" smtClean="0"/>
              <a:t>, Byte stream</a:t>
            </a:r>
            <a:r>
              <a:rPr lang="ko-KR" altLang="en-US" smtClean="0"/>
              <a:t>은 그림파일이나 동영상 등 </a:t>
            </a:r>
            <a:r>
              <a:rPr lang="en-US" altLang="ko-KR" smtClean="0"/>
              <a:t>binary </a:t>
            </a:r>
            <a:r>
              <a:rPr lang="ko-KR" altLang="en-US" smtClean="0"/>
              <a:t>파일을 읽고 쓰기 위해서 사용된다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en-US" altLang="ko-KR" smtClean="0"/>
          </a:p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3-1) Byte stream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96752"/>
            <a:ext cx="8929718" cy="5127848"/>
          </a:xfrm>
        </p:spPr>
        <p:txBody>
          <a:bodyPr/>
          <a:lstStyle/>
          <a:p>
            <a:r>
              <a:rPr lang="en-US" altLang="ko-KR" smtClean="0"/>
              <a:t>Byte stream</a:t>
            </a:r>
            <a:r>
              <a:rPr lang="ko-KR" altLang="en-US" smtClean="0"/>
              <a:t>에는 입</a:t>
            </a:r>
            <a:r>
              <a:rPr lang="en-US" altLang="ko-KR" smtClean="0"/>
              <a:t>.</a:t>
            </a:r>
            <a:r>
              <a:rPr lang="ko-KR" altLang="en-US" smtClean="0"/>
              <a:t>출력을 위한 </a:t>
            </a:r>
            <a:r>
              <a:rPr lang="en-US" altLang="ko-KR" smtClean="0"/>
              <a:t>InputStream</a:t>
            </a:r>
            <a:r>
              <a:rPr lang="ko-KR" altLang="en-US" smtClean="0"/>
              <a:t>과 </a:t>
            </a:r>
            <a:r>
              <a:rPr lang="en-US" altLang="ko-KR" smtClean="0"/>
              <a:t>OutputStream</a:t>
            </a:r>
            <a:r>
              <a:rPr lang="ko-KR" altLang="en-US" smtClean="0"/>
              <a:t>이 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InputStream</a:t>
            </a:r>
            <a:r>
              <a:rPr lang="ko-KR" altLang="en-US" smtClean="0"/>
              <a:t>과 </a:t>
            </a:r>
            <a:r>
              <a:rPr lang="en-US" altLang="ko-KR" smtClean="0"/>
              <a:t>OutputStream</a:t>
            </a:r>
            <a:r>
              <a:rPr lang="ko-KR" altLang="en-US" smtClean="0"/>
              <a:t>은 추상클래스이기때문에 입출력에 사용하려면 반드시 이들을 재정의 해주어야한다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①</a:t>
            </a:r>
            <a:r>
              <a:rPr lang="en-US" altLang="ko-KR" smtClean="0"/>
              <a:t> InputStream</a:t>
            </a:r>
            <a:r>
              <a:rPr lang="ko-KR" altLang="en-US" smtClean="0"/>
              <a:t>클래스</a:t>
            </a:r>
            <a:endParaRPr lang="en-US" altLang="ko-KR" smtClean="0"/>
          </a:p>
          <a:p>
            <a:pPr lvl="1"/>
            <a:r>
              <a:rPr lang="ko-KR" altLang="en-US" smtClean="0"/>
              <a:t>파일이나 화면으로부터 스트림을 읽어들일 때 사용하는 클래스이다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AudioInputStream,ByteArrayInputStream, FileInputStream, FilterInputStream, ObjectInputStream </a:t>
            </a:r>
            <a:r>
              <a:rPr lang="ko-KR" altLang="en-US" smtClean="0"/>
              <a:t>등의</a:t>
            </a:r>
            <a:r>
              <a:rPr lang="en-US" altLang="ko-KR" smtClean="0"/>
              <a:t> </a:t>
            </a:r>
            <a:r>
              <a:rPr lang="ko-KR" altLang="en-US" smtClean="0"/>
              <a:t>서브클래스를 가지고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InputStream</a:t>
            </a:r>
            <a:r>
              <a:rPr lang="ko-KR" altLang="en-US" smtClean="0"/>
              <a:t>클래스의 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400600"/>
          </a:xfrm>
        </p:spPr>
        <p:txBody>
          <a:bodyPr/>
          <a:lstStyle/>
          <a:p>
            <a:r>
              <a:rPr lang="en-US" altLang="ko-KR" sz="2800" smtClean="0"/>
              <a:t>int</a:t>
            </a:r>
            <a:r>
              <a:rPr lang="ko-KR" altLang="en-US" sz="2800" smtClean="0"/>
              <a:t> </a:t>
            </a:r>
            <a:r>
              <a:rPr lang="en-US" altLang="ko-KR" sz="2800" smtClean="0"/>
              <a:t>available()</a:t>
            </a:r>
          </a:p>
          <a:p>
            <a:pPr lvl="1"/>
            <a:r>
              <a:rPr lang="ko-KR" altLang="en-US" sz="2400" smtClean="0"/>
              <a:t>현재 입력스트림으로부터 블로킹없이 읽을 수 있는 바이트 수 반환</a:t>
            </a:r>
            <a:endParaRPr lang="en-US" altLang="ko-KR" sz="2400" smtClean="0"/>
          </a:p>
          <a:p>
            <a:r>
              <a:rPr lang="en-US" altLang="ko-KR" sz="2800" smtClean="0"/>
              <a:t>void close()</a:t>
            </a:r>
          </a:p>
          <a:p>
            <a:pPr lvl="1"/>
            <a:r>
              <a:rPr lang="ko-KR" altLang="en-US" sz="2400" smtClean="0"/>
              <a:t>모든 작업을 끝내고 입력스트림을 더 이상 사용하지 않을 때 닫는다</a:t>
            </a:r>
            <a:r>
              <a:rPr lang="en-US" altLang="ko-KR" sz="2400" smtClean="0"/>
              <a:t>.</a:t>
            </a:r>
          </a:p>
          <a:p>
            <a:r>
              <a:rPr lang="en-US" altLang="ko-KR" sz="2800" smtClean="0"/>
              <a:t>void mark(int realimit)</a:t>
            </a:r>
          </a:p>
          <a:p>
            <a:pPr lvl="1"/>
            <a:r>
              <a:rPr lang="ko-KR" altLang="en-US" sz="2400" smtClean="0"/>
              <a:t>입력 스트림의 현재 위치를 표시해준다</a:t>
            </a:r>
            <a:r>
              <a:rPr lang="en-US" altLang="ko-KR" sz="2400" smtClean="0"/>
              <a:t>.</a:t>
            </a:r>
          </a:p>
          <a:p>
            <a:r>
              <a:rPr lang="en-US" altLang="ko-KR" sz="2800" smtClean="0"/>
              <a:t>boolean markSupported()</a:t>
            </a:r>
          </a:p>
          <a:p>
            <a:pPr lvl="1"/>
            <a:r>
              <a:rPr lang="ko-KR" altLang="en-US" sz="2400" smtClean="0"/>
              <a:t>입력스트림이 </a:t>
            </a:r>
            <a:r>
              <a:rPr lang="en-US" altLang="ko-KR" sz="2400" smtClean="0"/>
              <a:t>mark</a:t>
            </a:r>
            <a:r>
              <a:rPr lang="ko-KR" altLang="en-US" sz="2400" smtClean="0"/>
              <a:t>작업을 지원하는 경우 </a:t>
            </a:r>
            <a:r>
              <a:rPr lang="en-US" altLang="ko-KR" sz="2400" smtClean="0"/>
              <a:t>true</a:t>
            </a:r>
            <a:r>
              <a:rPr lang="ko-KR" altLang="en-US" sz="2400" smtClean="0"/>
              <a:t>를 반환</a:t>
            </a:r>
            <a:endParaRPr lang="en-US" altLang="ko-KR" sz="2400" smtClean="0"/>
          </a:p>
          <a:p>
            <a:r>
              <a:rPr lang="en-US" altLang="ko-KR" sz="2800" smtClean="0"/>
              <a:t>abstract int read()</a:t>
            </a:r>
          </a:p>
          <a:p>
            <a:pPr lvl="1"/>
            <a:r>
              <a:rPr lang="ko-KR" altLang="en-US" sz="2400" smtClean="0"/>
              <a:t>입력스트림으로부터 </a:t>
            </a:r>
            <a:r>
              <a:rPr lang="en-US" altLang="ko-KR" sz="2400" smtClean="0"/>
              <a:t>1</a:t>
            </a:r>
            <a:r>
              <a:rPr lang="ko-KR" altLang="en-US" sz="2400" smtClean="0"/>
              <a:t>바이트 읽고 이것을 </a:t>
            </a:r>
            <a:r>
              <a:rPr lang="en-US" altLang="ko-KR" sz="2400" smtClean="0"/>
              <a:t>int</a:t>
            </a:r>
            <a:r>
              <a:rPr lang="ko-KR" altLang="en-US" sz="2400" smtClean="0"/>
              <a:t>형으로 반환</a:t>
            </a:r>
            <a:r>
              <a:rPr lang="en-US" altLang="ko-KR" sz="2400" smtClean="0"/>
              <a:t>(</a:t>
            </a:r>
            <a:r>
              <a:rPr lang="ko-KR" altLang="en-US" sz="2400" smtClean="0"/>
              <a:t>아스키코드값</a:t>
            </a:r>
            <a:r>
              <a:rPr lang="en-US" altLang="ko-KR" sz="24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② </a:t>
            </a:r>
            <a:r>
              <a:rPr lang="en-US" altLang="ko-KR" smtClean="0"/>
              <a:t>OutputStream </a:t>
            </a:r>
            <a:r>
              <a:rPr lang="ko-KR" altLang="en-US" smtClean="0"/>
              <a:t>클래스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파일이나 화면 등으로 데이터를 내보낼 때 사용되는 출력 스트림이다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ByteArrayOutputStream, FileOutputStream, FilterOutputStream, ObjectOutputStream, PipedOutputStream </a:t>
            </a:r>
            <a:r>
              <a:rPr lang="ko-KR" altLang="en-US" smtClean="0"/>
              <a:t>등의 서브클래스를 가진다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OutputStream</a:t>
            </a:r>
            <a:r>
              <a:rPr lang="ko-KR" altLang="en-US" smtClean="0"/>
              <a:t>의 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184576"/>
          </a:xfrm>
        </p:spPr>
        <p:txBody>
          <a:bodyPr>
            <a:normAutofit lnSpcReduction="10000"/>
          </a:bodyPr>
          <a:lstStyle/>
          <a:p>
            <a:r>
              <a:rPr lang="en-US" altLang="ko-KR" sz="2800" smtClean="0"/>
              <a:t>void</a:t>
            </a:r>
            <a:r>
              <a:rPr lang="ko-KR" altLang="en-US" sz="2800" smtClean="0"/>
              <a:t> </a:t>
            </a:r>
            <a:r>
              <a:rPr lang="en-US" altLang="ko-KR" sz="2800" smtClean="0"/>
              <a:t>close()</a:t>
            </a:r>
          </a:p>
          <a:p>
            <a:pPr lvl="1"/>
            <a:r>
              <a:rPr lang="ko-KR" altLang="en-US" sz="2400" smtClean="0"/>
              <a:t>출력스트림을 비우고 출력스트림을 닫는다</a:t>
            </a:r>
            <a:r>
              <a:rPr lang="en-US" altLang="ko-KR" sz="2400" smtClean="0"/>
              <a:t>.</a:t>
            </a:r>
          </a:p>
          <a:p>
            <a:r>
              <a:rPr lang="en-US" altLang="ko-KR" sz="2800" smtClean="0"/>
              <a:t>void flush()</a:t>
            </a:r>
          </a:p>
          <a:p>
            <a:pPr lvl="1"/>
            <a:r>
              <a:rPr lang="ko-KR" altLang="en-US" sz="2400" smtClean="0"/>
              <a:t>출력스트림을 비운다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버퍼에 있는 데이터를 출력스트림으로 전송한다</a:t>
            </a:r>
            <a:r>
              <a:rPr lang="en-US" altLang="ko-KR" sz="2400" smtClean="0"/>
              <a:t>.</a:t>
            </a:r>
          </a:p>
          <a:p>
            <a:r>
              <a:rPr lang="en-US" altLang="ko-KR" sz="2800" smtClean="0"/>
              <a:t>void write(byte b[])</a:t>
            </a:r>
          </a:p>
          <a:p>
            <a:pPr lvl="1"/>
            <a:r>
              <a:rPr lang="ko-KR" altLang="en-US" sz="2400" smtClean="0"/>
              <a:t>바이트 배열 </a:t>
            </a:r>
            <a:r>
              <a:rPr lang="en-US" altLang="ko-KR" sz="2400" smtClean="0"/>
              <a:t>b</a:t>
            </a:r>
            <a:r>
              <a:rPr lang="ko-KR" altLang="en-US" sz="2400" smtClean="0"/>
              <a:t>를 출력스트림에 사용한다</a:t>
            </a:r>
            <a:r>
              <a:rPr lang="en-US" altLang="ko-KR" sz="2400" smtClean="0"/>
              <a:t>.</a:t>
            </a:r>
          </a:p>
          <a:p>
            <a:r>
              <a:rPr lang="en-US" altLang="ko-KR" sz="2800" smtClean="0"/>
              <a:t>void write(byte b[], int off, int len)</a:t>
            </a:r>
          </a:p>
          <a:p>
            <a:pPr lvl="1"/>
            <a:r>
              <a:rPr lang="ko-KR" altLang="en-US" sz="2400" smtClean="0"/>
              <a:t>바이트 배열 </a:t>
            </a:r>
            <a:r>
              <a:rPr lang="en-US" altLang="ko-KR" sz="2400" smtClean="0"/>
              <a:t>b</a:t>
            </a:r>
            <a:r>
              <a:rPr lang="ko-KR" altLang="en-US" sz="2400" smtClean="0"/>
              <a:t>를 출력스트림에 사용할 때 </a:t>
            </a:r>
            <a:r>
              <a:rPr lang="en-US" altLang="ko-KR" sz="2400" smtClean="0"/>
              <a:t>off </a:t>
            </a:r>
            <a:r>
              <a:rPr lang="ko-KR" altLang="en-US" sz="2400" smtClean="0"/>
              <a:t>위치부터 </a:t>
            </a:r>
            <a:r>
              <a:rPr lang="en-US" altLang="ko-KR" sz="2400" smtClean="0"/>
              <a:t>len</a:t>
            </a:r>
            <a:r>
              <a:rPr lang="ko-KR" altLang="en-US" sz="2400" smtClean="0"/>
              <a:t>길이 만큼 사용한다</a:t>
            </a:r>
            <a:r>
              <a:rPr lang="en-US" altLang="ko-KR" sz="2400" smtClean="0"/>
              <a:t>.</a:t>
            </a:r>
          </a:p>
          <a:p>
            <a:r>
              <a:rPr lang="en-US" altLang="ko-KR" sz="2800" smtClean="0"/>
              <a:t>abstract void write(int b)</a:t>
            </a:r>
          </a:p>
          <a:p>
            <a:pPr lvl="1"/>
            <a:r>
              <a:rPr lang="ko-KR" altLang="en-US" sz="2400" smtClean="0"/>
              <a:t>출력스트림에 </a:t>
            </a:r>
            <a:r>
              <a:rPr lang="en-US" altLang="ko-KR" sz="2400" smtClean="0"/>
              <a:t>1</a:t>
            </a:r>
            <a:r>
              <a:rPr lang="ko-KR" altLang="en-US" sz="2400" smtClean="0"/>
              <a:t>바이트</a:t>
            </a:r>
            <a:r>
              <a:rPr lang="en-US" altLang="ko-KR" sz="2400" smtClean="0"/>
              <a:t>(</a:t>
            </a:r>
            <a:r>
              <a:rPr lang="ko-KR" altLang="en-US" sz="2400" smtClean="0"/>
              <a:t>한글자</a:t>
            </a:r>
            <a:r>
              <a:rPr lang="en-US" altLang="ko-KR" sz="2400" smtClean="0"/>
              <a:t>)</a:t>
            </a:r>
            <a:r>
              <a:rPr lang="ko-KR" altLang="en-US" sz="2400" smtClean="0"/>
              <a:t> </a:t>
            </a:r>
            <a:r>
              <a:rPr lang="en-US" altLang="ko-KR" sz="2400" smtClean="0"/>
              <a:t>b</a:t>
            </a:r>
            <a:r>
              <a:rPr lang="ko-KR" altLang="en-US" sz="2400" smtClean="0"/>
              <a:t>를쓴다</a:t>
            </a:r>
            <a:r>
              <a:rPr lang="en-US" altLang="ko-KR" sz="2400" smtClean="0"/>
              <a:t>.</a:t>
            </a:r>
            <a:r>
              <a:rPr lang="ko-KR" altLang="en-US" sz="2400" smtClean="0"/>
              <a:t>아스키 코드값으로 대치된다</a:t>
            </a:r>
            <a:r>
              <a:rPr lang="en-US" altLang="ko-KR" sz="2400" smtClean="0"/>
              <a:t>.</a:t>
            </a:r>
          </a:p>
          <a:p>
            <a:pPr lvl="1"/>
            <a:endParaRPr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00034" y="3000372"/>
            <a:ext cx="8286808" cy="1362075"/>
          </a:xfrm>
        </p:spPr>
        <p:txBody>
          <a:bodyPr/>
          <a:lstStyle/>
          <a:p>
            <a:r>
              <a:rPr lang="en-US" altLang="ko-KR" sz="4400" smtClean="0"/>
              <a:t>36</a:t>
            </a:r>
            <a:r>
              <a:rPr lang="ko-KR" altLang="en-US" sz="4400" smtClean="0"/>
              <a:t>장</a:t>
            </a:r>
            <a:r>
              <a:rPr lang="en-US" altLang="ko-KR" sz="4400" smtClean="0"/>
              <a:t>. </a:t>
            </a:r>
            <a:r>
              <a:rPr lang="ko-KR" altLang="en-US" sz="4400" smtClean="0"/>
              <a:t>파일과 </a:t>
            </a:r>
            <a:r>
              <a:rPr lang="en-US" altLang="ko-KR" sz="4400" cap="none" smtClean="0"/>
              <a:t>stream</a:t>
            </a:r>
            <a:r>
              <a:rPr lang="en-US" altLang="ko-KR" sz="4400" smtClean="0"/>
              <a:t>1</a:t>
            </a:r>
            <a:endParaRPr lang="ko-KR" altLang="en-US" sz="4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smtClean="0"/>
              <a:t>int read(byte[] b)</a:t>
            </a:r>
          </a:p>
          <a:p>
            <a:pPr lvl="1"/>
            <a:r>
              <a:rPr lang="ko-KR" altLang="en-US" sz="2400" smtClean="0"/>
              <a:t>입력스트림으로부터 바이트형 배열  </a:t>
            </a:r>
            <a:r>
              <a:rPr lang="en-US" altLang="ko-KR" sz="2400" smtClean="0"/>
              <a:t>b</a:t>
            </a:r>
            <a:r>
              <a:rPr lang="ko-KR" altLang="en-US" sz="2400" smtClean="0"/>
              <a:t>만큼 읽어온다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읽은 글자수 반환</a:t>
            </a:r>
            <a:endParaRPr lang="en-US" altLang="ko-KR" sz="2400" smtClean="0"/>
          </a:p>
          <a:p>
            <a:r>
              <a:rPr lang="en-US" altLang="ko-KR" sz="2800" smtClean="0"/>
              <a:t>int read(byte[] b, int off, int len)</a:t>
            </a:r>
          </a:p>
          <a:p>
            <a:pPr lvl="1"/>
            <a:r>
              <a:rPr lang="ko-KR" altLang="en-US" sz="2400" smtClean="0"/>
              <a:t>시작 길이 </a:t>
            </a:r>
            <a:r>
              <a:rPr lang="en-US" altLang="ko-KR" sz="2400" smtClean="0"/>
              <a:t>off</a:t>
            </a:r>
            <a:r>
              <a:rPr lang="ko-KR" altLang="en-US" sz="2400" smtClean="0"/>
              <a:t>에서 </a:t>
            </a:r>
            <a:r>
              <a:rPr lang="en-US" altLang="ko-KR" sz="2400" smtClean="0"/>
              <a:t>len</a:t>
            </a:r>
            <a:r>
              <a:rPr lang="ko-KR" altLang="en-US" sz="2400" smtClean="0"/>
              <a:t>길이만큼 읽어온다</a:t>
            </a:r>
            <a:r>
              <a:rPr lang="en-US" altLang="ko-KR" sz="2400" smtClean="0"/>
              <a:t>.</a:t>
            </a:r>
          </a:p>
          <a:p>
            <a:r>
              <a:rPr lang="en-US" altLang="ko-KR" sz="2800" smtClean="0"/>
              <a:t>void reset()</a:t>
            </a:r>
          </a:p>
          <a:p>
            <a:pPr lvl="1"/>
            <a:r>
              <a:rPr lang="en-US" altLang="ko-KR" sz="2400" smtClean="0"/>
              <a:t>mark()</a:t>
            </a:r>
            <a:r>
              <a:rPr lang="ko-KR" altLang="en-US" sz="2400" smtClean="0"/>
              <a:t>메소드의 마지막 지정한 위치로 입력 스트림 위치 지정</a:t>
            </a:r>
            <a:endParaRPr lang="en-US" altLang="ko-KR" sz="2400" smtClean="0"/>
          </a:p>
          <a:p>
            <a:r>
              <a:rPr lang="en-US" altLang="ko-KR" sz="2800" smtClean="0"/>
              <a:t>long skip(long n)</a:t>
            </a:r>
          </a:p>
          <a:p>
            <a:pPr lvl="1"/>
            <a:r>
              <a:rPr lang="ko-KR" altLang="en-US" sz="2400" smtClean="0"/>
              <a:t>입력스트림으로부터 </a:t>
            </a:r>
            <a:r>
              <a:rPr lang="en-US" altLang="ko-KR" sz="2400" smtClean="0"/>
              <a:t>n</a:t>
            </a:r>
            <a:r>
              <a:rPr lang="ko-KR" altLang="en-US" sz="2400" smtClean="0"/>
              <a:t>바이트 만큼 읽어서 버린다</a:t>
            </a:r>
            <a:r>
              <a:rPr lang="en-US" altLang="ko-KR" sz="2400" smtClean="0"/>
              <a:t>.</a:t>
            </a:r>
            <a:endParaRPr lang="ko-KR" altLang="en-US" sz="2400" smtClean="0"/>
          </a:p>
          <a:p>
            <a:endParaRPr lang="ko-KR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285720" y="836712"/>
            <a:ext cx="8501122" cy="56886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/>
              <a:t>package pk36;</a:t>
            </a:r>
          </a:p>
          <a:p>
            <a:r>
              <a:rPr lang="en-US" altLang="ko-KR" b="1" smtClean="0"/>
              <a:t>import java.io.*;</a:t>
            </a:r>
          </a:p>
          <a:p>
            <a:r>
              <a:rPr lang="en-US" altLang="ko-KR" b="1" smtClean="0"/>
              <a:t>public class InputStreamTest {</a:t>
            </a:r>
          </a:p>
          <a:p>
            <a:endParaRPr lang="en-US" altLang="ko-KR" b="1" smtClean="0"/>
          </a:p>
          <a:p>
            <a:r>
              <a:rPr lang="en-US" altLang="ko-KR" b="1" smtClean="0"/>
              <a:t>	public static void main(String[] args) {</a:t>
            </a:r>
          </a:p>
          <a:p>
            <a:r>
              <a:rPr lang="en-US" altLang="ko-KR" b="1" smtClean="0"/>
              <a:t>		// TODO Auto-generated method stub</a:t>
            </a:r>
          </a:p>
          <a:p>
            <a:r>
              <a:rPr lang="en-US" altLang="ko-KR" b="1" smtClean="0"/>
              <a:t>		int dat=0;</a:t>
            </a:r>
          </a:p>
          <a:p>
            <a:r>
              <a:rPr lang="en-US" altLang="ko-KR" b="1" smtClean="0"/>
              <a:t>		System.out.println("</a:t>
            </a:r>
            <a:r>
              <a:rPr lang="ko-KR" altLang="en-US" b="1" smtClean="0"/>
              <a:t>문자를 입력하세요</a:t>
            </a:r>
            <a:r>
              <a:rPr lang="en-US" altLang="ko-KR" b="1" smtClean="0"/>
              <a:t>~");</a:t>
            </a:r>
          </a:p>
          <a:p>
            <a:r>
              <a:rPr lang="en-US" altLang="ko-KR" b="1" smtClean="0"/>
              <a:t>		try{</a:t>
            </a:r>
          </a:p>
          <a:p>
            <a:r>
              <a:rPr lang="en-US" altLang="ko-KR" b="1" smtClean="0"/>
              <a:t>			dat=System.in.read();</a:t>
            </a:r>
          </a:p>
          <a:p>
            <a:r>
              <a:rPr lang="en-US" altLang="ko-KR" b="1" smtClean="0"/>
              <a:t>			while(dat != -1){//</a:t>
            </a:r>
            <a:r>
              <a:rPr lang="ko-KR" altLang="en-US" b="1" smtClean="0"/>
              <a:t>입력문자가   </a:t>
            </a:r>
            <a:r>
              <a:rPr lang="en-US" altLang="ko-KR" b="1" smtClean="0"/>
              <a:t>CTRL+Z </a:t>
            </a:r>
            <a:r>
              <a:rPr lang="ko-KR" altLang="en-US" b="1" smtClean="0"/>
              <a:t>키가아니면</a:t>
            </a:r>
          </a:p>
          <a:p>
            <a:r>
              <a:rPr lang="ko-KR" altLang="en-US" b="1" smtClean="0"/>
              <a:t>				</a:t>
            </a:r>
            <a:r>
              <a:rPr lang="en-US" altLang="ko-KR" b="1" smtClean="0"/>
              <a:t>System.out.print((char)dat);</a:t>
            </a:r>
          </a:p>
          <a:p>
            <a:r>
              <a:rPr lang="en-US" altLang="ko-KR" b="1" smtClean="0"/>
              <a:t>			    dat=System.in.read();</a:t>
            </a:r>
          </a:p>
          <a:p>
            <a:r>
              <a:rPr lang="en-US" altLang="ko-KR" b="1" smtClean="0"/>
              <a:t>			}//while			</a:t>
            </a:r>
          </a:p>
          <a:p>
            <a:r>
              <a:rPr lang="en-US" altLang="ko-KR" b="1" smtClean="0"/>
              <a:t>		}catch(IOException e){</a:t>
            </a:r>
          </a:p>
          <a:p>
            <a:r>
              <a:rPr lang="en-US" altLang="ko-KR" b="1" smtClean="0"/>
              <a:t>			e.printStackTrace();</a:t>
            </a:r>
          </a:p>
          <a:p>
            <a:r>
              <a:rPr lang="en-US" altLang="ko-KR" b="1" smtClean="0"/>
              <a:t>		}</a:t>
            </a:r>
          </a:p>
          <a:p>
            <a:r>
              <a:rPr lang="en-US" altLang="ko-KR" b="1" smtClean="0"/>
              <a:t>	}//main</a:t>
            </a:r>
          </a:p>
          <a:p>
            <a:r>
              <a:rPr lang="en-US" altLang="ko-KR" b="1" smtClean="0"/>
              <a:t>}//class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07504" y="332656"/>
            <a:ext cx="1643074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예제 </a:t>
            </a:r>
            <a:r>
              <a:rPr lang="en-US" altLang="ko-KR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36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-2</a:t>
            </a: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5629275" cy="583882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 bwMode="auto">
          <a:xfrm>
            <a:off x="395536" y="5301208"/>
            <a:ext cx="3384376" cy="86409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5292080" y="692696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3-2) Character stream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문자 단위로 입출력하는 스트림으로 입력을 위한 </a:t>
            </a:r>
            <a:r>
              <a:rPr lang="en-US" altLang="ko-KR" smtClean="0"/>
              <a:t>Reader</a:t>
            </a:r>
            <a:r>
              <a:rPr lang="ko-KR" altLang="en-US" smtClean="0"/>
              <a:t>클래스와 출력을 위한 </a:t>
            </a:r>
            <a:r>
              <a:rPr lang="en-US" altLang="ko-KR" smtClean="0"/>
              <a:t>Writer</a:t>
            </a:r>
            <a:r>
              <a:rPr lang="ko-KR" altLang="en-US" smtClean="0"/>
              <a:t>클래스가 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Reader/Writer</a:t>
            </a:r>
            <a:r>
              <a:rPr lang="ko-KR" altLang="en-US" smtClean="0"/>
              <a:t>클래스의 기능은 기본적으로 </a:t>
            </a:r>
            <a:r>
              <a:rPr lang="en-US" altLang="ko-KR" smtClean="0"/>
              <a:t>InputStream/OutputStream </a:t>
            </a:r>
            <a:r>
              <a:rPr lang="ko-KR" altLang="en-US" smtClean="0"/>
              <a:t>클래스의 기능과 동일하다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문자 기반의 </a:t>
            </a:r>
            <a:r>
              <a:rPr lang="en-US" altLang="ko-KR" smtClean="0"/>
              <a:t>Character stream</a:t>
            </a:r>
            <a:r>
              <a:rPr lang="ko-KR" altLang="en-US" smtClean="0"/>
              <a:t>은 유니코드 문자를 사용한다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① </a:t>
            </a:r>
            <a:r>
              <a:rPr lang="en-US" altLang="ko-KR" smtClean="0"/>
              <a:t>Reader </a:t>
            </a:r>
            <a:r>
              <a:rPr lang="ko-KR" altLang="en-US" smtClean="0"/>
              <a:t>클래스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Reader</a:t>
            </a:r>
            <a:r>
              <a:rPr lang="ko-KR" altLang="en-US" smtClean="0"/>
              <a:t>클래스는 </a:t>
            </a:r>
            <a:r>
              <a:rPr lang="en-US" altLang="ko-KR" smtClean="0"/>
              <a:t>BufferedReader</a:t>
            </a:r>
            <a:r>
              <a:rPr lang="ko-KR" altLang="en-US" smtClean="0"/>
              <a:t>클래스</a:t>
            </a:r>
            <a:r>
              <a:rPr lang="en-US" altLang="ko-KR" smtClean="0"/>
              <a:t>, CharArrayReader</a:t>
            </a:r>
            <a:r>
              <a:rPr lang="ko-KR" altLang="en-US" smtClean="0"/>
              <a:t>클래스</a:t>
            </a:r>
            <a:r>
              <a:rPr lang="en-US" altLang="ko-KR" smtClean="0"/>
              <a:t>, FileReader</a:t>
            </a:r>
            <a:r>
              <a:rPr lang="ko-KR" altLang="en-US" smtClean="0"/>
              <a:t>클래스</a:t>
            </a:r>
            <a:r>
              <a:rPr lang="en-US" altLang="ko-KR" smtClean="0"/>
              <a:t>, InputStreamReader</a:t>
            </a:r>
            <a:r>
              <a:rPr lang="ko-KR" altLang="en-US" smtClean="0"/>
              <a:t>클래스</a:t>
            </a:r>
            <a:r>
              <a:rPr lang="en-US" altLang="ko-KR" smtClean="0"/>
              <a:t>, PipedReader</a:t>
            </a:r>
            <a:r>
              <a:rPr lang="ko-KR" altLang="en-US" smtClean="0"/>
              <a:t>클래스</a:t>
            </a:r>
            <a:r>
              <a:rPr lang="en-US" altLang="ko-KR" smtClean="0"/>
              <a:t>, StringReader</a:t>
            </a:r>
            <a:r>
              <a:rPr lang="ko-KR" altLang="en-US" smtClean="0"/>
              <a:t>클래스</a:t>
            </a:r>
            <a:r>
              <a:rPr lang="en-US" altLang="ko-KR" smtClean="0"/>
              <a:t> </a:t>
            </a:r>
            <a:r>
              <a:rPr lang="ko-KR" altLang="en-US" smtClean="0"/>
              <a:t>등의 서브 클래스를 가진다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Reader </a:t>
            </a:r>
            <a:r>
              <a:rPr lang="ko-KR" altLang="en-US" smtClean="0"/>
              <a:t>클래스의 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z="2800" smtClean="0"/>
              <a:t>abstract</a:t>
            </a:r>
            <a:r>
              <a:rPr lang="ko-KR" altLang="en-US" sz="2800" smtClean="0"/>
              <a:t> </a:t>
            </a:r>
            <a:r>
              <a:rPr lang="en-US" altLang="ko-KR" sz="2800" smtClean="0"/>
              <a:t>void close()</a:t>
            </a:r>
          </a:p>
          <a:p>
            <a:pPr lvl="1"/>
            <a:r>
              <a:rPr lang="ko-KR" altLang="en-US" sz="2400" smtClean="0"/>
              <a:t>입력스트림을</a:t>
            </a:r>
            <a:r>
              <a:rPr lang="en-US" altLang="ko-KR" sz="2400" smtClean="0"/>
              <a:t> </a:t>
            </a:r>
            <a:r>
              <a:rPr lang="ko-KR" altLang="en-US" sz="2400" smtClean="0"/>
              <a:t>닫는다</a:t>
            </a:r>
            <a:r>
              <a:rPr lang="en-US" altLang="ko-KR" sz="2400" smtClean="0"/>
              <a:t>.</a:t>
            </a:r>
          </a:p>
          <a:p>
            <a:r>
              <a:rPr lang="en-US" altLang="ko-KR" sz="2800" smtClean="0"/>
              <a:t>void mark(int readAheadLimit)</a:t>
            </a:r>
          </a:p>
          <a:p>
            <a:pPr lvl="1"/>
            <a:r>
              <a:rPr lang="ko-KR" altLang="en-US" sz="2400" smtClean="0"/>
              <a:t>입력스트림의 현재 위치를 표시한다</a:t>
            </a:r>
            <a:r>
              <a:rPr lang="en-US" altLang="ko-KR" sz="2400" smtClean="0"/>
              <a:t>.</a:t>
            </a:r>
          </a:p>
          <a:p>
            <a:r>
              <a:rPr lang="en-US" altLang="ko-KR" sz="2800" smtClean="0"/>
              <a:t>boolean markSupported()</a:t>
            </a:r>
          </a:p>
          <a:p>
            <a:pPr lvl="1"/>
            <a:r>
              <a:rPr lang="ko-KR" altLang="en-US" sz="2400" smtClean="0"/>
              <a:t>입력스트림이 </a:t>
            </a:r>
            <a:r>
              <a:rPr lang="en-US" altLang="ko-KR" sz="2400" smtClean="0"/>
              <a:t>mark</a:t>
            </a:r>
            <a:r>
              <a:rPr lang="ko-KR" altLang="en-US" sz="2400" smtClean="0"/>
              <a:t>작업을 지원하는 경우 </a:t>
            </a:r>
            <a:r>
              <a:rPr lang="en-US" altLang="ko-KR" sz="2400" smtClean="0"/>
              <a:t>true</a:t>
            </a:r>
            <a:r>
              <a:rPr lang="ko-KR" altLang="en-US" sz="2400" smtClean="0"/>
              <a:t>를 반환</a:t>
            </a:r>
            <a:endParaRPr lang="en-US" altLang="ko-KR" sz="2400" smtClean="0"/>
          </a:p>
          <a:p>
            <a:r>
              <a:rPr lang="en-US" altLang="ko-KR" sz="2800" smtClean="0"/>
              <a:t>int read()</a:t>
            </a:r>
          </a:p>
          <a:p>
            <a:pPr lvl="1"/>
            <a:r>
              <a:rPr lang="ko-KR" altLang="en-US" sz="2400" smtClean="0"/>
              <a:t>문자 한 읽어서 </a:t>
            </a:r>
            <a:r>
              <a:rPr lang="en-US" altLang="ko-KR" sz="2400" smtClean="0"/>
              <a:t>int </a:t>
            </a:r>
            <a:r>
              <a:rPr lang="ko-KR" altLang="en-US" sz="2400" smtClean="0"/>
              <a:t>타입으로</a:t>
            </a:r>
            <a:r>
              <a:rPr lang="en-US" altLang="ko-KR" sz="2400" smtClean="0"/>
              <a:t> </a:t>
            </a:r>
            <a:r>
              <a:rPr lang="ko-KR" altLang="en-US" sz="2400" smtClean="0"/>
              <a:t>반환</a:t>
            </a:r>
            <a:endParaRPr lang="en-US" altLang="ko-KR" sz="2400" smtClean="0"/>
          </a:p>
          <a:p>
            <a:r>
              <a:rPr lang="en-US" altLang="ko-KR" sz="2800" smtClean="0"/>
              <a:t>int read(char[] cbuf)</a:t>
            </a:r>
          </a:p>
          <a:p>
            <a:pPr lvl="1"/>
            <a:r>
              <a:rPr lang="ko-KR" altLang="en-US" sz="2400" smtClean="0"/>
              <a:t>입력스트림으로부터 </a:t>
            </a:r>
            <a:r>
              <a:rPr lang="en-US" altLang="ko-KR" sz="2400" smtClean="0"/>
              <a:t>char</a:t>
            </a:r>
            <a:r>
              <a:rPr lang="ko-KR" altLang="en-US" sz="2400" smtClean="0"/>
              <a:t>배열 </a:t>
            </a:r>
            <a:r>
              <a:rPr lang="en-US" altLang="ko-KR" sz="2400" smtClean="0"/>
              <a:t>cbuf</a:t>
            </a:r>
            <a:r>
              <a:rPr lang="ko-KR" altLang="en-US" sz="2400" smtClean="0"/>
              <a:t>크기 만큼의 문자를 읽어서 문자수 반환</a:t>
            </a:r>
            <a:endParaRPr lang="en-US" altLang="ko-K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71600"/>
            <a:ext cx="8929718" cy="4953000"/>
          </a:xfrm>
        </p:spPr>
        <p:txBody>
          <a:bodyPr>
            <a:normAutofit lnSpcReduction="10000"/>
          </a:bodyPr>
          <a:lstStyle/>
          <a:p>
            <a:r>
              <a:rPr lang="en-US" altLang="ko-KR" sz="2800" smtClean="0"/>
              <a:t>abstract int read(char[] cbuf,int off, int len)</a:t>
            </a:r>
          </a:p>
          <a:p>
            <a:pPr lvl="1"/>
            <a:r>
              <a:rPr lang="ko-KR" altLang="en-US" sz="2400" smtClean="0"/>
              <a:t>배열 </a:t>
            </a:r>
            <a:r>
              <a:rPr lang="en-US" altLang="ko-KR" sz="2400" smtClean="0"/>
              <a:t>cbuf</a:t>
            </a:r>
            <a:r>
              <a:rPr lang="ko-KR" altLang="en-US" sz="2400" smtClean="0"/>
              <a:t>에 문자를 읽어올 때</a:t>
            </a:r>
            <a:r>
              <a:rPr lang="en-US" altLang="ko-KR" sz="2400" smtClean="0"/>
              <a:t>, off </a:t>
            </a:r>
            <a:r>
              <a:rPr lang="ko-KR" altLang="en-US" sz="2400" smtClean="0"/>
              <a:t>위치부터 </a:t>
            </a:r>
            <a:r>
              <a:rPr lang="en-US" altLang="ko-KR" sz="2400" smtClean="0"/>
              <a:t>len</a:t>
            </a:r>
            <a:r>
              <a:rPr lang="ko-KR" altLang="en-US" sz="2400" smtClean="0"/>
              <a:t>길이 만큼 읽어온다</a:t>
            </a:r>
            <a:r>
              <a:rPr lang="en-US" altLang="ko-KR" sz="2400" smtClean="0"/>
              <a:t>.</a:t>
            </a:r>
          </a:p>
          <a:p>
            <a:r>
              <a:rPr lang="en-US" altLang="ko-KR" sz="2800" smtClean="0"/>
              <a:t>int read(CharBuffer target)</a:t>
            </a:r>
          </a:p>
          <a:p>
            <a:pPr lvl="1"/>
            <a:r>
              <a:rPr lang="ko-KR" altLang="en-US" sz="2400" smtClean="0"/>
              <a:t>문자 버퍼 </a:t>
            </a:r>
            <a:r>
              <a:rPr lang="en-US" altLang="ko-KR" sz="2400" smtClean="0"/>
              <a:t>target</a:t>
            </a:r>
            <a:r>
              <a:rPr lang="ko-KR" altLang="en-US" sz="2400" smtClean="0"/>
              <a:t>으로 문자들을 읽어온다</a:t>
            </a:r>
            <a:r>
              <a:rPr lang="en-US" altLang="ko-KR" sz="2400" smtClean="0"/>
              <a:t>.</a:t>
            </a:r>
          </a:p>
          <a:p>
            <a:r>
              <a:rPr lang="en-US" altLang="ko-KR" sz="2800" smtClean="0"/>
              <a:t>boolean ready()</a:t>
            </a:r>
          </a:p>
          <a:p>
            <a:pPr lvl="1"/>
            <a:r>
              <a:rPr lang="ko-KR" altLang="en-US" sz="2400" smtClean="0"/>
              <a:t>입력스트림으로부터 읽을 준비가 되어 있으면 </a:t>
            </a:r>
            <a:r>
              <a:rPr lang="en-US" altLang="ko-KR" sz="2400" smtClean="0"/>
              <a:t>true</a:t>
            </a:r>
            <a:r>
              <a:rPr lang="ko-KR" altLang="en-US" sz="2400" smtClean="0"/>
              <a:t>를 반환</a:t>
            </a:r>
            <a:endParaRPr lang="en-US" altLang="ko-KR" sz="2400" smtClean="0"/>
          </a:p>
          <a:p>
            <a:r>
              <a:rPr lang="en-US" altLang="ko-KR" sz="2800" smtClean="0"/>
              <a:t>void reset()</a:t>
            </a:r>
          </a:p>
          <a:p>
            <a:pPr lvl="1"/>
            <a:r>
              <a:rPr lang="en-US" altLang="ko-KR" sz="2400" smtClean="0"/>
              <a:t>mark()</a:t>
            </a:r>
            <a:r>
              <a:rPr lang="ko-KR" altLang="en-US" sz="2400" smtClean="0"/>
              <a:t>메소드 마지막 지정한 위치로 입력 스트림 위치를 재지정</a:t>
            </a:r>
            <a:r>
              <a:rPr lang="en-US" altLang="ko-KR" sz="2400" smtClean="0"/>
              <a:t>.</a:t>
            </a:r>
          </a:p>
          <a:p>
            <a:r>
              <a:rPr lang="en-US" altLang="ko-KR" sz="2800" smtClean="0"/>
              <a:t>long skip(long n)</a:t>
            </a:r>
          </a:p>
          <a:p>
            <a:pPr lvl="1"/>
            <a:r>
              <a:rPr lang="ko-KR" altLang="en-US" sz="2400" smtClean="0"/>
              <a:t>입력스트림으로부터 </a:t>
            </a:r>
            <a:r>
              <a:rPr lang="en-US" altLang="ko-KR" sz="2400" smtClean="0"/>
              <a:t>n</a:t>
            </a:r>
            <a:r>
              <a:rPr lang="ko-KR" altLang="en-US" sz="2400" smtClean="0"/>
              <a:t>크기 만큼의 문자를 읽어서 버린다</a:t>
            </a:r>
            <a:r>
              <a:rPr lang="en-US" altLang="ko-KR" sz="2400" smtClean="0"/>
              <a:t>.</a:t>
            </a:r>
          </a:p>
          <a:p>
            <a:endParaRPr lang="ko-KR" altLang="en-US" sz="2800" smtClean="0"/>
          </a:p>
          <a:p>
            <a:endParaRPr lang="ko-KR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② </a:t>
            </a:r>
            <a:r>
              <a:rPr lang="en-US" altLang="ko-KR" smtClean="0"/>
              <a:t>Writer</a:t>
            </a:r>
            <a:r>
              <a:rPr lang="ko-KR" altLang="en-US" smtClean="0"/>
              <a:t>클래스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문자 기반의 </a:t>
            </a:r>
            <a:r>
              <a:rPr lang="en-US" altLang="ko-KR" smtClean="0"/>
              <a:t>Writer</a:t>
            </a:r>
            <a:r>
              <a:rPr lang="ko-KR" altLang="en-US" smtClean="0"/>
              <a:t>클래스는 </a:t>
            </a:r>
            <a:r>
              <a:rPr lang="en-US" altLang="ko-KR" smtClean="0"/>
              <a:t>BufferWriter</a:t>
            </a:r>
            <a:r>
              <a:rPr lang="ko-KR" altLang="en-US" smtClean="0"/>
              <a:t>클래스</a:t>
            </a:r>
            <a:r>
              <a:rPr lang="en-US" altLang="ko-KR" smtClean="0"/>
              <a:t>, CharArrayWriter</a:t>
            </a:r>
            <a:r>
              <a:rPr lang="ko-KR" altLang="en-US" smtClean="0"/>
              <a:t>클래스</a:t>
            </a:r>
            <a:r>
              <a:rPr lang="en-US" altLang="ko-KR" smtClean="0"/>
              <a:t>, FilterWriter</a:t>
            </a:r>
            <a:r>
              <a:rPr lang="ko-KR" altLang="en-US" smtClean="0"/>
              <a:t>클래스</a:t>
            </a:r>
            <a:r>
              <a:rPr lang="en-US" altLang="ko-KR" smtClean="0"/>
              <a:t>, OutputStreamWriter</a:t>
            </a:r>
            <a:r>
              <a:rPr lang="ko-KR" altLang="en-US" smtClean="0"/>
              <a:t>클래스</a:t>
            </a:r>
            <a:r>
              <a:rPr lang="en-US" altLang="ko-KR" smtClean="0"/>
              <a:t>, PipedWriter</a:t>
            </a:r>
            <a:r>
              <a:rPr lang="ko-KR" altLang="en-US" smtClean="0"/>
              <a:t>클래스</a:t>
            </a:r>
            <a:r>
              <a:rPr lang="en-US" altLang="ko-KR" smtClean="0"/>
              <a:t>, PrintWriter</a:t>
            </a:r>
            <a:r>
              <a:rPr lang="ko-KR" altLang="en-US" smtClean="0"/>
              <a:t>클래스</a:t>
            </a:r>
            <a:r>
              <a:rPr lang="en-US" altLang="ko-KR" smtClean="0"/>
              <a:t>, StringWriter</a:t>
            </a:r>
            <a:r>
              <a:rPr lang="ko-KR" altLang="en-US" smtClean="0"/>
              <a:t>클래스 등의 서브 클래스를 가진다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Writer</a:t>
            </a:r>
            <a:r>
              <a:rPr lang="ko-KR" altLang="en-US" smtClean="0"/>
              <a:t>클래스의 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smtClean="0"/>
              <a:t>abstract void close()</a:t>
            </a:r>
          </a:p>
          <a:p>
            <a:pPr lvl="1"/>
            <a:r>
              <a:rPr lang="ko-KR" altLang="en-US" sz="2400" smtClean="0"/>
              <a:t>출력스트림을 비우고 출력스트림을 닫는다</a:t>
            </a:r>
            <a:r>
              <a:rPr lang="en-US" altLang="ko-KR" sz="2400" smtClean="0"/>
              <a:t>.</a:t>
            </a:r>
          </a:p>
          <a:p>
            <a:r>
              <a:rPr lang="en-US" altLang="ko-KR" sz="2800" smtClean="0"/>
              <a:t>abstract void flush()</a:t>
            </a:r>
          </a:p>
          <a:p>
            <a:pPr lvl="1"/>
            <a:r>
              <a:rPr lang="ko-KR" altLang="en-US" sz="2400" smtClean="0"/>
              <a:t>출력스트림을 비운다</a:t>
            </a:r>
            <a:r>
              <a:rPr lang="en-US" altLang="ko-KR" sz="2400" smtClean="0"/>
              <a:t>.</a:t>
            </a:r>
            <a:r>
              <a:rPr lang="ko-KR" altLang="en-US" sz="2400" smtClean="0"/>
              <a:t>버퍼에 남아 있는 데이터를 출력스트림으로 전송한다</a:t>
            </a:r>
            <a:r>
              <a:rPr lang="en-US" altLang="ko-KR" sz="2400" smtClean="0"/>
              <a:t>.</a:t>
            </a:r>
          </a:p>
          <a:p>
            <a:r>
              <a:rPr lang="en-US" altLang="ko-KR" sz="2800" smtClean="0"/>
              <a:t>void write(String str)</a:t>
            </a:r>
          </a:p>
          <a:p>
            <a:pPr lvl="1"/>
            <a:r>
              <a:rPr lang="ko-KR" altLang="en-US" sz="2400" smtClean="0"/>
              <a:t>문자열 </a:t>
            </a:r>
            <a:r>
              <a:rPr lang="en-US" altLang="ko-KR" sz="2400" smtClean="0"/>
              <a:t>str</a:t>
            </a:r>
            <a:r>
              <a:rPr lang="ko-KR" altLang="en-US" sz="2400" smtClean="0"/>
              <a:t>을 출력 스트림에 사용한다</a:t>
            </a:r>
            <a:r>
              <a:rPr lang="en-US" altLang="ko-KR" sz="2400" smtClean="0"/>
              <a:t>.</a:t>
            </a:r>
          </a:p>
          <a:p>
            <a:r>
              <a:rPr lang="en-US" altLang="ko-KR" sz="2800" smtClean="0"/>
              <a:t>void write(String str,int off int len)</a:t>
            </a:r>
          </a:p>
          <a:p>
            <a:pPr lvl="1"/>
            <a:r>
              <a:rPr lang="en-US" altLang="ko-KR" sz="2400" smtClean="0"/>
              <a:t>off </a:t>
            </a:r>
            <a:r>
              <a:rPr lang="ko-KR" altLang="en-US" sz="2400" smtClean="0"/>
              <a:t>위치부터 </a:t>
            </a:r>
            <a:r>
              <a:rPr lang="en-US" altLang="ko-KR" sz="2400" smtClean="0"/>
              <a:t>len</a:t>
            </a:r>
            <a:r>
              <a:rPr lang="ko-KR" altLang="en-US" sz="2400" smtClean="0"/>
              <a:t>길이 만큼 문자열 </a:t>
            </a:r>
            <a:r>
              <a:rPr lang="en-US" altLang="ko-KR" sz="2400" smtClean="0"/>
              <a:t>str</a:t>
            </a:r>
            <a:r>
              <a:rPr lang="ko-KR" altLang="en-US" sz="2400" smtClean="0"/>
              <a:t>을 출력 스트림에 사용한다</a:t>
            </a:r>
            <a:r>
              <a:rPr lang="en-US" altLang="ko-KR" sz="2400" smtClean="0"/>
              <a:t>.</a:t>
            </a:r>
          </a:p>
          <a:p>
            <a:endParaRPr lang="en-US" altLang="ko-KR" sz="2800" smtClean="0"/>
          </a:p>
          <a:p>
            <a:endParaRPr lang="ko-KR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r>
              <a:rPr lang="ko-KR" altLang="en-US" sz="4800" smtClean="0"/>
              <a:t>정 리</a:t>
            </a:r>
            <a:endParaRPr lang="ko-KR" altLang="en-US" sz="4800"/>
          </a:p>
        </p:txBody>
      </p:sp>
      <p:sp>
        <p:nvSpPr>
          <p:cNvPr id="61" name="Line 2"/>
          <p:cNvSpPr>
            <a:spLocks noChangeShapeType="1"/>
          </p:cNvSpPr>
          <p:nvPr/>
        </p:nvSpPr>
        <p:spPr bwMode="auto">
          <a:xfrm>
            <a:off x="2073256" y="3834886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그룹 58"/>
          <p:cNvGrpSpPr/>
          <p:nvPr/>
        </p:nvGrpSpPr>
        <p:grpSpPr>
          <a:xfrm>
            <a:off x="1857356" y="3323456"/>
            <a:ext cx="609600" cy="609600"/>
            <a:chOff x="2120900" y="2762250"/>
            <a:chExt cx="609600" cy="60960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1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1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556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2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 bwMode="auto">
          <a:xfrm>
            <a:off x="2097069" y="2709344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2562211" y="2115626"/>
            <a:ext cx="460851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파일</a:t>
            </a:r>
            <a:r>
              <a:rPr lang="en-US" altLang="ko-KR" sz="3200" b="1" smtClean="0">
                <a:latin typeface="HY강B" pitchFamily="18" charset="-127"/>
                <a:ea typeface="HY강B" pitchFamily="18" charset="-127"/>
              </a:rPr>
              <a:t>(file)</a:t>
            </a:r>
            <a:endParaRPr lang="en-US" altLang="ko-KR" sz="3200" b="1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857356" y="2134676"/>
            <a:ext cx="609600" cy="609600"/>
            <a:chOff x="1248" y="1200"/>
            <a:chExt cx="384" cy="384"/>
          </a:xfrm>
        </p:grpSpPr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ko-KR" sz="2400" b="1">
                    <a:solidFill>
                      <a:srgbClr val="000000"/>
                    </a:solidFill>
                    <a:latin typeface="굴림" pitchFamily="34" charset="-127"/>
                    <a:ea typeface="굴림" pitchFamily="34" charset="-127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1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6" y="1236"/>
              <a:ext cx="22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 bwMode="auto">
          <a:xfrm>
            <a:off x="2097069" y="4997954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1857356" y="4475584"/>
            <a:ext cx="609600" cy="609600"/>
            <a:chOff x="1248" y="1200"/>
            <a:chExt cx="384" cy="384"/>
          </a:xfrm>
        </p:grpSpPr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ko-KR" sz="2400" b="1">
                    <a:solidFill>
                      <a:srgbClr val="000000"/>
                    </a:solidFill>
                    <a:latin typeface="굴림" pitchFamily="34" charset="-127"/>
                    <a:ea typeface="굴림" pitchFamily="34" charset="-127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1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6" y="1236"/>
              <a:ext cx="22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3</a:t>
              </a: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 bwMode="auto">
          <a:xfrm>
            <a:off x="2586008" y="3289201"/>
            <a:ext cx="500066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3200" b="1" smtClean="0">
                <a:latin typeface="HY강B" pitchFamily="18" charset="-127"/>
                <a:ea typeface="HY강B" pitchFamily="18" charset="-127"/>
              </a:rPr>
              <a:t>File</a:t>
            </a:r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클래스의 메소드</a:t>
            </a:r>
            <a:endParaRPr lang="en-US" altLang="ko-KR" sz="3200" b="1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 bwMode="auto">
          <a:xfrm>
            <a:off x="2562210" y="4500302"/>
            <a:ext cx="504666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스트림</a:t>
            </a:r>
            <a:r>
              <a:rPr lang="en-US" altLang="ko-KR" sz="3200" b="1" smtClean="0">
                <a:latin typeface="HY강B" pitchFamily="18" charset="-127"/>
                <a:ea typeface="HY강B" pitchFamily="18" charset="-127"/>
              </a:rPr>
              <a:t>(Stream)</a:t>
            </a:r>
            <a:endParaRPr lang="en-US" altLang="ko-KR" sz="3200" b="1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0"/>
      <p:bldP spid="116" grpId="0"/>
      <p:bldP spid="1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r>
              <a:rPr lang="ko-KR" altLang="en-US" sz="4800" smtClean="0"/>
              <a:t>목  </a:t>
            </a:r>
            <a:r>
              <a:rPr lang="ko-KR" altLang="en-US" sz="4800"/>
              <a:t>차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 bwMode="auto">
          <a:xfrm>
            <a:off x="2073256" y="3834886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3" name="그룹 58"/>
          <p:cNvGrpSpPr/>
          <p:nvPr/>
        </p:nvGrpSpPr>
        <p:grpSpPr>
          <a:xfrm>
            <a:off x="1857356" y="3323456"/>
            <a:ext cx="609600" cy="609600"/>
            <a:chOff x="2120900" y="2762250"/>
            <a:chExt cx="609600" cy="609600"/>
          </a:xfrm>
        </p:grpSpPr>
        <p:grpSp>
          <p:nvGrpSpPr>
            <p:cNvPr id="64" name="Group 5"/>
            <p:cNvGrpSpPr>
              <a:grpSpLocks/>
            </p:cNvGrpSpPr>
            <p:nvPr/>
          </p:nvGrpSpPr>
          <p:grpSpPr bwMode="auto"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1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1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556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2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 bwMode="auto">
          <a:xfrm>
            <a:off x="2097069" y="2709344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2562211" y="2115626"/>
            <a:ext cx="460851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파일</a:t>
            </a:r>
            <a:r>
              <a:rPr lang="en-US" altLang="ko-KR" sz="3200" b="1" smtClean="0">
                <a:latin typeface="HY강B" pitchFamily="18" charset="-127"/>
                <a:ea typeface="HY강B" pitchFamily="18" charset="-127"/>
              </a:rPr>
              <a:t>(file)</a:t>
            </a:r>
            <a:endParaRPr lang="en-US" altLang="ko-KR" sz="3200" b="1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89" name="Group 29"/>
          <p:cNvGrpSpPr>
            <a:grpSpLocks/>
          </p:cNvGrpSpPr>
          <p:nvPr/>
        </p:nvGrpSpPr>
        <p:grpSpPr bwMode="auto">
          <a:xfrm>
            <a:off x="1857356" y="2134676"/>
            <a:ext cx="609600" cy="609600"/>
            <a:chOff x="1248" y="1200"/>
            <a:chExt cx="384" cy="384"/>
          </a:xfrm>
        </p:grpSpPr>
        <p:grpSp>
          <p:nvGrpSpPr>
            <p:cNvPr id="90" name="Group 30"/>
            <p:cNvGrpSpPr>
              <a:grpSpLocks/>
            </p:cNvGrpSpPr>
            <p:nvPr/>
          </p:nvGrpSpPr>
          <p:grpSpPr bwMode="auto"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ko-KR" sz="2400" b="1">
                    <a:solidFill>
                      <a:srgbClr val="000000"/>
                    </a:solidFill>
                    <a:latin typeface="굴림" pitchFamily="34" charset="-127"/>
                    <a:ea typeface="굴림" pitchFamily="34" charset="-127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1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6" y="1236"/>
              <a:ext cx="22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 bwMode="auto">
          <a:xfrm>
            <a:off x="2097069" y="4997954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3" name="Group 43"/>
          <p:cNvGrpSpPr>
            <a:grpSpLocks/>
          </p:cNvGrpSpPr>
          <p:nvPr/>
        </p:nvGrpSpPr>
        <p:grpSpPr bwMode="auto">
          <a:xfrm>
            <a:off x="1857356" y="4475584"/>
            <a:ext cx="609600" cy="609600"/>
            <a:chOff x="1248" y="1200"/>
            <a:chExt cx="384" cy="384"/>
          </a:xfrm>
        </p:grpSpPr>
        <p:grpSp>
          <p:nvGrpSpPr>
            <p:cNvPr id="104" name="Group 44"/>
            <p:cNvGrpSpPr>
              <a:grpSpLocks/>
            </p:cNvGrpSpPr>
            <p:nvPr/>
          </p:nvGrpSpPr>
          <p:grpSpPr bwMode="auto"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ko-KR" sz="2400" b="1">
                    <a:solidFill>
                      <a:srgbClr val="000000"/>
                    </a:solidFill>
                    <a:latin typeface="굴림" pitchFamily="34" charset="-127"/>
                    <a:ea typeface="굴림" pitchFamily="34" charset="-127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1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6" y="1236"/>
              <a:ext cx="22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3</a:t>
              </a: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 bwMode="auto">
          <a:xfrm>
            <a:off x="2586008" y="3289201"/>
            <a:ext cx="500066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3200" b="1" smtClean="0">
                <a:latin typeface="HY강B" pitchFamily="18" charset="-127"/>
                <a:ea typeface="HY강B" pitchFamily="18" charset="-127"/>
              </a:rPr>
              <a:t>File</a:t>
            </a:r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클래스의 메소드</a:t>
            </a:r>
            <a:endParaRPr lang="en-US" altLang="ko-KR" sz="3200" b="1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 bwMode="auto">
          <a:xfrm>
            <a:off x="2562210" y="4500302"/>
            <a:ext cx="504666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스트림</a:t>
            </a:r>
            <a:r>
              <a:rPr lang="en-US" altLang="ko-KR" sz="3200" b="1" smtClean="0">
                <a:latin typeface="HY강B" pitchFamily="18" charset="-127"/>
                <a:ea typeface="HY강B" pitchFamily="18" charset="-127"/>
              </a:rPr>
              <a:t>(Stream)</a:t>
            </a:r>
            <a:endParaRPr lang="en-US" altLang="ko-KR" sz="3200" b="1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0"/>
      <p:bldP spid="116" grpId="0"/>
      <p:bldP spid="1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WordArt 3"/>
          <p:cNvSpPr>
            <a:spLocks noChangeArrowheads="1" noChangeShapeType="1" noTextEdit="1"/>
          </p:cNvSpPr>
          <p:nvPr/>
        </p:nvSpPr>
        <p:spPr bwMode="gray">
          <a:xfrm>
            <a:off x="1571604" y="2000240"/>
            <a:ext cx="6429420" cy="113823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5400" kern="1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수</a:t>
            </a:r>
            <a:r>
              <a:rPr lang="en-US" altLang="ko-KR" sz="5400" kern="1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 </a:t>
            </a:r>
            <a:r>
              <a:rPr lang="ko-KR" altLang="en-US" sz="5400" kern="1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고 하 셨 습 니 다</a:t>
            </a:r>
            <a:r>
              <a:rPr lang="en-US" altLang="ko-KR" sz="5400" kern="1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.</a:t>
            </a:r>
            <a:r>
              <a:rPr lang="ko-KR" altLang="en-US" sz="5400" kern="1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  </a:t>
            </a:r>
            <a:endParaRPr lang="ko-KR" altLang="en-US" sz="5400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  <p:bldP spid="778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</a:t>
            </a:r>
            <a:r>
              <a:rPr lang="ko-KR" altLang="en-US" smtClean="0"/>
              <a:t> 파일</a:t>
            </a:r>
            <a:r>
              <a:rPr lang="en-US" altLang="ko-KR" smtClean="0"/>
              <a:t>(file)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자바프로그램을 이용해서 파일 내부로 데이터를 저장하거나 파일로부터 데이터를 읽어올 수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이러한 작업을 가능하게 하는 것이 </a:t>
            </a:r>
            <a:r>
              <a:rPr lang="en-US" altLang="ko-KR" smtClean="0"/>
              <a:t>File</a:t>
            </a:r>
            <a:r>
              <a:rPr lang="ko-KR" altLang="en-US" smtClean="0"/>
              <a:t>객체 또는파일스트림</a:t>
            </a:r>
            <a:r>
              <a:rPr lang="en-US" altLang="ko-KR" smtClean="0"/>
              <a:t>(FileStream)</a:t>
            </a:r>
            <a:r>
              <a:rPr lang="ko-KR" altLang="en-US" smtClean="0"/>
              <a:t>객체이다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File</a:t>
            </a:r>
            <a:r>
              <a:rPr lang="ko-KR" altLang="en-US" smtClean="0"/>
              <a:t>객체를 사용하기 위해서는 </a:t>
            </a:r>
            <a:r>
              <a:rPr lang="en-US" altLang="ko-KR" smtClean="0"/>
              <a:t>java.io </a:t>
            </a:r>
            <a:r>
              <a:rPr lang="ko-KR" altLang="en-US" smtClean="0"/>
              <a:t>패키지를 </a:t>
            </a:r>
            <a:r>
              <a:rPr lang="en-US" altLang="ko-KR" smtClean="0"/>
              <a:t> import </a:t>
            </a:r>
            <a:r>
              <a:rPr lang="ko-KR" altLang="en-US" smtClean="0"/>
              <a:t>받아야 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File</a:t>
            </a:r>
            <a:r>
              <a:rPr lang="ko-KR" altLang="en-US" smtClean="0"/>
              <a:t>객체를 생성해서 해당파일의 내용에 접근가능하며 하드디스크상의 경로</a:t>
            </a:r>
            <a:r>
              <a:rPr lang="en-US" altLang="ko-KR" smtClean="0"/>
              <a:t> </a:t>
            </a:r>
            <a:r>
              <a:rPr lang="ko-KR" altLang="en-US" smtClean="0"/>
              <a:t>및 디렉토리 정보에도 접근할 수가 있게된다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File</a:t>
            </a:r>
            <a:r>
              <a:rPr lang="ko-KR" altLang="en-US" smtClean="0"/>
              <a:t>클래스의 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24744"/>
            <a:ext cx="8929718" cy="5616624"/>
          </a:xfrm>
        </p:spPr>
        <p:txBody>
          <a:bodyPr/>
          <a:lstStyle/>
          <a:p>
            <a:r>
              <a:rPr lang="en-US" altLang="ko-KR" sz="2800" smtClean="0"/>
              <a:t>int compareTo(File pathname)</a:t>
            </a:r>
          </a:p>
          <a:p>
            <a:pPr lvl="1"/>
            <a:r>
              <a:rPr lang="ko-KR" altLang="en-US" sz="2400" smtClean="0"/>
              <a:t>두 개</a:t>
            </a:r>
            <a:r>
              <a:rPr lang="en-US" altLang="ko-KR" sz="2400" smtClean="0"/>
              <a:t> File</a:t>
            </a:r>
            <a:r>
              <a:rPr lang="ko-KR" altLang="en-US" sz="2400" smtClean="0"/>
              <a:t>객체 이름을 비교한다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같으면 </a:t>
            </a:r>
            <a:r>
              <a:rPr lang="en-US" altLang="ko-KR" sz="2400" smtClean="0"/>
              <a:t>0</a:t>
            </a:r>
            <a:r>
              <a:rPr lang="ko-KR" altLang="en-US" sz="2400" smtClean="0"/>
              <a:t>을 반환 </a:t>
            </a:r>
            <a:endParaRPr lang="en-US" altLang="ko-KR" sz="2400" smtClean="0"/>
          </a:p>
          <a:p>
            <a:r>
              <a:rPr lang="en-US" altLang="ko-KR" sz="2800" smtClean="0"/>
              <a:t>boolean createNewFile()</a:t>
            </a:r>
          </a:p>
          <a:p>
            <a:pPr lvl="1"/>
            <a:r>
              <a:rPr lang="ko-KR" altLang="en-US" sz="2400" smtClean="0"/>
              <a:t>현재 </a:t>
            </a:r>
            <a:r>
              <a:rPr lang="en-US" altLang="ko-KR" sz="2400" smtClean="0"/>
              <a:t>File</a:t>
            </a:r>
            <a:r>
              <a:rPr lang="ko-KR" altLang="en-US" sz="2400" smtClean="0"/>
              <a:t>객체로 정의된 경로명을 갖는 새로운 파일을 생성</a:t>
            </a:r>
            <a:r>
              <a:rPr lang="en-US" altLang="ko-KR" sz="2400" smtClean="0"/>
              <a:t>. </a:t>
            </a:r>
            <a:r>
              <a:rPr lang="ko-KR" altLang="en-US" sz="2400" smtClean="0"/>
              <a:t>성공적으로 생성되면 </a:t>
            </a:r>
            <a:r>
              <a:rPr lang="en-US" altLang="ko-KR" sz="2400" smtClean="0"/>
              <a:t>true</a:t>
            </a:r>
            <a:r>
              <a:rPr lang="ko-KR" altLang="en-US" sz="2400" smtClean="0"/>
              <a:t>값을 반환한다</a:t>
            </a:r>
            <a:r>
              <a:rPr lang="en-US" altLang="ko-KR" sz="2400" smtClean="0"/>
              <a:t>.</a:t>
            </a:r>
          </a:p>
          <a:p>
            <a:r>
              <a:rPr lang="en-US" altLang="ko-KR" sz="2800" smtClean="0"/>
              <a:t>boolean delete()</a:t>
            </a:r>
          </a:p>
          <a:p>
            <a:pPr lvl="1"/>
            <a:r>
              <a:rPr lang="en-US" altLang="ko-KR" sz="2400" smtClean="0"/>
              <a:t>File</a:t>
            </a:r>
            <a:r>
              <a:rPr lang="ko-KR" altLang="en-US" sz="2400" smtClean="0"/>
              <a:t>객체의 파일이나 디렉토리를 삭제</a:t>
            </a:r>
            <a:r>
              <a:rPr lang="en-US" altLang="ko-KR" sz="2400" smtClean="0"/>
              <a:t>. </a:t>
            </a:r>
            <a:r>
              <a:rPr lang="ko-KR" altLang="en-US" sz="2400" smtClean="0"/>
              <a:t>성공하면 </a:t>
            </a:r>
            <a:r>
              <a:rPr lang="en-US" altLang="ko-KR" sz="2400" smtClean="0"/>
              <a:t>true</a:t>
            </a:r>
            <a:r>
              <a:rPr lang="ko-KR" altLang="en-US" sz="2400" smtClean="0"/>
              <a:t>반환</a:t>
            </a:r>
            <a:endParaRPr lang="en-US" altLang="ko-KR" sz="2400" smtClean="0"/>
          </a:p>
          <a:p>
            <a:r>
              <a:rPr lang="en-US" altLang="ko-KR" sz="2800" smtClean="0"/>
              <a:t>boolean equals(Object obj)</a:t>
            </a:r>
          </a:p>
          <a:p>
            <a:pPr lvl="1"/>
            <a:r>
              <a:rPr lang="ko-KR" altLang="en-US" sz="2400" smtClean="0"/>
              <a:t>두 개 </a:t>
            </a:r>
            <a:r>
              <a:rPr lang="en-US" altLang="ko-KR" sz="2400" smtClean="0"/>
              <a:t>File</a:t>
            </a:r>
            <a:r>
              <a:rPr lang="ko-KR" altLang="en-US" sz="2400" smtClean="0"/>
              <a:t>객체 이름을 비교 같으면 </a:t>
            </a:r>
            <a:r>
              <a:rPr lang="en-US" altLang="ko-KR" sz="2400" smtClean="0"/>
              <a:t>true</a:t>
            </a:r>
            <a:r>
              <a:rPr lang="ko-KR" altLang="en-US" sz="2400" smtClean="0"/>
              <a:t>반환</a:t>
            </a:r>
            <a:endParaRPr lang="en-US" altLang="ko-KR" sz="2400" smtClean="0"/>
          </a:p>
          <a:p>
            <a:r>
              <a:rPr lang="en-US" altLang="ko-KR" sz="2800" smtClean="0"/>
              <a:t>boolean exists()</a:t>
            </a:r>
          </a:p>
          <a:p>
            <a:pPr lvl="1"/>
            <a:r>
              <a:rPr lang="en-US" altLang="ko-KR" sz="2400" smtClean="0"/>
              <a:t>File</a:t>
            </a:r>
            <a:r>
              <a:rPr lang="ko-KR" altLang="en-US" sz="2400" smtClean="0"/>
              <a:t>객체가 참조하는 파일이나 디렉토리가 존재하면 </a:t>
            </a:r>
            <a:r>
              <a:rPr lang="en-US" altLang="ko-KR" sz="2400" smtClean="0"/>
              <a:t>true, </a:t>
            </a:r>
            <a:r>
              <a:rPr lang="ko-KR" altLang="en-US" sz="2400" smtClean="0"/>
              <a:t>존재하지않으면 </a:t>
            </a:r>
            <a:r>
              <a:rPr lang="en-US" altLang="ko-KR" sz="2400" smtClean="0"/>
              <a:t>false</a:t>
            </a:r>
            <a:r>
              <a:rPr lang="ko-KR" altLang="en-US" sz="2400" smtClean="0"/>
              <a:t>반환</a:t>
            </a:r>
            <a:endParaRPr lang="en-US" altLang="ko-KR" sz="2400" smtClean="0"/>
          </a:p>
          <a:p>
            <a:endParaRPr lang="ko-KR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052736"/>
            <a:ext cx="8964488" cy="5544616"/>
          </a:xfrm>
        </p:spPr>
        <p:txBody>
          <a:bodyPr>
            <a:normAutofit lnSpcReduction="10000"/>
          </a:bodyPr>
          <a:lstStyle/>
          <a:p>
            <a:r>
              <a:rPr lang="en-US" altLang="ko-KR" sz="2800" smtClean="0"/>
              <a:t>File getAbsoluteFile()</a:t>
            </a:r>
          </a:p>
          <a:p>
            <a:pPr lvl="1"/>
            <a:r>
              <a:rPr lang="ko-KR" altLang="en-US" sz="2400" smtClean="0"/>
              <a:t>현재 </a:t>
            </a:r>
            <a:r>
              <a:rPr lang="en-US" altLang="ko-KR" sz="2400" smtClean="0"/>
              <a:t>File</a:t>
            </a:r>
            <a:r>
              <a:rPr lang="ko-KR" altLang="en-US" sz="2400" smtClean="0"/>
              <a:t>객체가 참조하는 파일의 절대경로를 반환</a:t>
            </a:r>
            <a:endParaRPr lang="en-US" altLang="ko-KR" sz="2400" smtClean="0"/>
          </a:p>
          <a:p>
            <a:r>
              <a:rPr lang="en-US" altLang="ko-KR" sz="2800" smtClean="0"/>
              <a:t>String getAbsolutePath()</a:t>
            </a:r>
          </a:p>
          <a:p>
            <a:pPr lvl="1"/>
            <a:r>
              <a:rPr lang="ko-KR" altLang="en-US" sz="2400" smtClean="0"/>
              <a:t>현재 </a:t>
            </a:r>
            <a:r>
              <a:rPr lang="en-US" altLang="ko-KR" sz="2400" smtClean="0"/>
              <a:t>File</a:t>
            </a:r>
            <a:r>
              <a:rPr lang="ko-KR" altLang="en-US" sz="2400" smtClean="0"/>
              <a:t>객체가 참조하는 디렉토리 또는 파일의 절대경로를 반환</a:t>
            </a:r>
            <a:endParaRPr lang="en-US" altLang="ko-KR" sz="2400" smtClean="0"/>
          </a:p>
          <a:p>
            <a:r>
              <a:rPr lang="en-US" altLang="ko-KR" sz="2800" smtClean="0"/>
              <a:t>String getName()</a:t>
            </a:r>
          </a:p>
          <a:p>
            <a:pPr lvl="1"/>
            <a:r>
              <a:rPr lang="ko-KR" altLang="en-US" sz="2400" smtClean="0"/>
              <a:t>현재 </a:t>
            </a:r>
            <a:r>
              <a:rPr lang="en-US" altLang="ko-KR" sz="2400" smtClean="0"/>
              <a:t>File</a:t>
            </a:r>
            <a:r>
              <a:rPr lang="ko-KR" altLang="en-US" sz="2400" smtClean="0"/>
              <a:t>객체가 참조하는 파일명 또는 디렉토리명을 반환</a:t>
            </a:r>
            <a:endParaRPr lang="en-US" altLang="ko-KR" sz="2400" smtClean="0"/>
          </a:p>
          <a:p>
            <a:r>
              <a:rPr lang="en-US" altLang="ko-KR" sz="2800" smtClean="0"/>
              <a:t>String getParent()</a:t>
            </a:r>
          </a:p>
          <a:p>
            <a:pPr lvl="1"/>
            <a:r>
              <a:rPr lang="ko-KR" altLang="en-US" sz="2400" smtClean="0"/>
              <a:t>현재 </a:t>
            </a:r>
            <a:r>
              <a:rPr lang="en-US" altLang="ko-KR" sz="2400" smtClean="0"/>
              <a:t>File</a:t>
            </a:r>
            <a:r>
              <a:rPr lang="ko-KR" altLang="en-US" sz="2400" smtClean="0"/>
              <a:t>객체가 참조하는 파일이나 디렉토리의 상위 디렉토리반환</a:t>
            </a:r>
            <a:endParaRPr lang="en-US" altLang="ko-KR" sz="2400" smtClean="0"/>
          </a:p>
          <a:p>
            <a:r>
              <a:rPr lang="en-US" altLang="ko-KR" sz="2800" smtClean="0"/>
              <a:t>String getPath()</a:t>
            </a:r>
          </a:p>
          <a:p>
            <a:pPr lvl="1"/>
            <a:r>
              <a:rPr lang="ko-KR" altLang="en-US" sz="2400" smtClean="0"/>
              <a:t>현재 </a:t>
            </a:r>
            <a:r>
              <a:rPr lang="en-US" altLang="ko-KR" sz="2400" smtClean="0"/>
              <a:t>File</a:t>
            </a:r>
            <a:r>
              <a:rPr lang="ko-KR" altLang="en-US" sz="2400" smtClean="0"/>
              <a:t>객체가 참조하는 경로를 반환</a:t>
            </a:r>
            <a:endParaRPr lang="en-US" altLang="ko-KR" sz="2400" smtClean="0"/>
          </a:p>
          <a:p>
            <a:r>
              <a:rPr lang="en-US" altLang="ko-KR" sz="2800" smtClean="0"/>
              <a:t>boolean isAbsolute()</a:t>
            </a:r>
          </a:p>
          <a:p>
            <a:pPr lvl="1"/>
            <a:r>
              <a:rPr lang="ko-KR" altLang="en-US" sz="2400" smtClean="0"/>
              <a:t>현재 </a:t>
            </a:r>
            <a:r>
              <a:rPr lang="en-US" altLang="ko-KR" sz="2400" smtClean="0"/>
              <a:t>File</a:t>
            </a:r>
            <a:r>
              <a:rPr lang="ko-KR" altLang="en-US" sz="2400" smtClean="0"/>
              <a:t>객체가 참조하는 경로가 절대경로이면 </a:t>
            </a:r>
            <a:r>
              <a:rPr lang="en-US" altLang="ko-KR" sz="2400" smtClean="0"/>
              <a:t>true</a:t>
            </a:r>
            <a:r>
              <a:rPr lang="ko-KR" altLang="en-US" sz="2400" smtClean="0"/>
              <a:t>를 반환</a:t>
            </a:r>
            <a:endParaRPr lang="en-US" altLang="ko-KR" sz="2400" smtClean="0"/>
          </a:p>
          <a:p>
            <a:endParaRPr lang="en-US" altLang="ko-KR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24744"/>
            <a:ext cx="8822214" cy="5328592"/>
          </a:xfrm>
        </p:spPr>
        <p:txBody>
          <a:bodyPr/>
          <a:lstStyle/>
          <a:p>
            <a:r>
              <a:rPr lang="en-US" altLang="ko-KR" sz="2800" smtClean="0"/>
              <a:t>boolean isDiretory()</a:t>
            </a:r>
          </a:p>
          <a:p>
            <a:pPr lvl="1"/>
            <a:r>
              <a:rPr lang="ko-KR" altLang="en-US" sz="2400" smtClean="0"/>
              <a:t>현재 </a:t>
            </a:r>
            <a:r>
              <a:rPr lang="en-US" altLang="ko-KR" sz="2400" smtClean="0"/>
              <a:t>File</a:t>
            </a:r>
            <a:r>
              <a:rPr lang="ko-KR" altLang="en-US" sz="2400" smtClean="0"/>
              <a:t>객체가 참조하는것이 디렉토리이면 </a:t>
            </a:r>
            <a:r>
              <a:rPr lang="en-US" altLang="ko-KR" sz="2400" smtClean="0"/>
              <a:t>true</a:t>
            </a:r>
            <a:r>
              <a:rPr lang="ko-KR" altLang="en-US" sz="2400" smtClean="0"/>
              <a:t>를 반환</a:t>
            </a:r>
            <a:r>
              <a:rPr lang="en-US" altLang="ko-KR" sz="2400" smtClean="0"/>
              <a:t> </a:t>
            </a:r>
          </a:p>
          <a:p>
            <a:r>
              <a:rPr lang="en-US" altLang="ko-KR" sz="2800" smtClean="0"/>
              <a:t>boolean isFile()</a:t>
            </a:r>
          </a:p>
          <a:p>
            <a:pPr lvl="1"/>
            <a:r>
              <a:rPr lang="ko-KR" altLang="en-US" sz="2400" smtClean="0"/>
              <a:t>현재 </a:t>
            </a:r>
            <a:r>
              <a:rPr lang="en-US" altLang="ko-KR" sz="2400" smtClean="0"/>
              <a:t>File</a:t>
            </a:r>
            <a:r>
              <a:rPr lang="ko-KR" altLang="en-US" sz="2400" smtClean="0"/>
              <a:t>객체가 참조하는것이 파일이면 </a:t>
            </a:r>
            <a:r>
              <a:rPr lang="en-US" altLang="ko-KR" sz="2400" smtClean="0"/>
              <a:t>true</a:t>
            </a:r>
            <a:r>
              <a:rPr lang="ko-KR" altLang="en-US" sz="2400" smtClean="0"/>
              <a:t>를 반환</a:t>
            </a:r>
            <a:r>
              <a:rPr lang="en-US" altLang="ko-KR" sz="2400" smtClean="0"/>
              <a:t> </a:t>
            </a:r>
            <a:endParaRPr lang="en-US" altLang="ko-KR" sz="2800" smtClean="0"/>
          </a:p>
          <a:p>
            <a:r>
              <a:rPr lang="en-US" altLang="ko-KR" sz="2800" smtClean="0"/>
              <a:t>long lastModified()</a:t>
            </a:r>
          </a:p>
          <a:p>
            <a:pPr lvl="1"/>
            <a:r>
              <a:rPr lang="ko-KR" altLang="en-US" sz="2400" smtClean="0"/>
              <a:t>현재 </a:t>
            </a:r>
            <a:r>
              <a:rPr lang="en-US" altLang="ko-KR" sz="2400" smtClean="0"/>
              <a:t>File</a:t>
            </a:r>
            <a:r>
              <a:rPr lang="ko-KR" altLang="en-US" sz="2400" smtClean="0"/>
              <a:t>객체의 마지막 수정날자를 </a:t>
            </a:r>
            <a:r>
              <a:rPr lang="en-US" altLang="ko-KR" sz="2400" smtClean="0"/>
              <a:t>long</a:t>
            </a:r>
            <a:r>
              <a:rPr lang="ko-KR" altLang="en-US" sz="2400" smtClean="0"/>
              <a:t>형으로 반환</a:t>
            </a:r>
            <a:endParaRPr lang="en-US" altLang="ko-KR" sz="2400" smtClean="0"/>
          </a:p>
          <a:p>
            <a:r>
              <a:rPr lang="en-US" altLang="ko-KR" sz="2800" smtClean="0"/>
              <a:t>long length()</a:t>
            </a:r>
          </a:p>
          <a:p>
            <a:pPr lvl="1"/>
            <a:r>
              <a:rPr lang="ko-KR" altLang="en-US" sz="2400" smtClean="0"/>
              <a:t>현재 </a:t>
            </a:r>
            <a:r>
              <a:rPr lang="en-US" altLang="ko-KR" sz="2400" smtClean="0"/>
              <a:t>File</a:t>
            </a:r>
            <a:r>
              <a:rPr lang="ko-KR" altLang="en-US" sz="2400" smtClean="0"/>
              <a:t>객체가 참조하는 파일의 크기를 바이트 단위로 반환</a:t>
            </a:r>
            <a:endParaRPr lang="en-US" altLang="ko-KR" sz="2400" smtClean="0"/>
          </a:p>
          <a:p>
            <a:r>
              <a:rPr lang="en-US" altLang="ko-KR" sz="2800" smtClean="0"/>
              <a:t>String[] list()</a:t>
            </a:r>
          </a:p>
          <a:p>
            <a:pPr lvl="1"/>
            <a:r>
              <a:rPr lang="ko-KR" altLang="en-US" sz="2400" smtClean="0"/>
              <a:t>현재 </a:t>
            </a:r>
            <a:r>
              <a:rPr lang="en-US" altLang="ko-KR" sz="2400" smtClean="0"/>
              <a:t>File</a:t>
            </a:r>
            <a:r>
              <a:rPr lang="ko-KR" altLang="en-US" sz="2400" smtClean="0"/>
              <a:t>객체가 참조하는것이 디렉토리이면 디렉토리 안의 모든 파일</a:t>
            </a:r>
            <a:r>
              <a:rPr lang="en-US" altLang="ko-KR" sz="2400" smtClean="0"/>
              <a:t>, </a:t>
            </a:r>
            <a:r>
              <a:rPr lang="ko-KR" altLang="en-US" sz="2400" smtClean="0"/>
              <a:t>디렉토리명을 </a:t>
            </a:r>
            <a:r>
              <a:rPr lang="en-US" altLang="ko-KR" sz="2400" smtClean="0"/>
              <a:t>String[]</a:t>
            </a:r>
            <a:r>
              <a:rPr lang="ko-KR" altLang="en-US" sz="2400" smtClean="0"/>
              <a:t>타입으로 반환</a:t>
            </a:r>
            <a:endParaRPr lang="ko-KR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285720" y="836712"/>
            <a:ext cx="8501122" cy="56886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smtClean="0"/>
              <a:t>package pk36;</a:t>
            </a:r>
          </a:p>
          <a:p>
            <a:r>
              <a:rPr lang="en-US" altLang="ko-KR" sz="1400" b="1" smtClean="0"/>
              <a:t>import java.io.File;</a:t>
            </a:r>
          </a:p>
          <a:p>
            <a:r>
              <a:rPr lang="en-US" altLang="ko-KR" sz="1400" b="1" smtClean="0"/>
              <a:t>import javax.swing.JOptionPane;</a:t>
            </a:r>
          </a:p>
          <a:p>
            <a:r>
              <a:rPr lang="en-US" altLang="ko-KR" sz="1400" b="1" smtClean="0"/>
              <a:t>public class FileTest {</a:t>
            </a:r>
          </a:p>
          <a:p>
            <a:r>
              <a:rPr lang="en-US" altLang="ko-KR" sz="1400" b="1" smtClean="0"/>
              <a:t>	public static void main(String[] args) {</a:t>
            </a:r>
          </a:p>
          <a:p>
            <a:r>
              <a:rPr lang="en-US" altLang="ko-KR" sz="1400" b="1" smtClean="0"/>
              <a:t>		// TODO Auto-generated method stub		</a:t>
            </a:r>
          </a:p>
          <a:p>
            <a:r>
              <a:rPr lang="en-US" altLang="ko-KR" sz="1400" b="1" smtClean="0"/>
              <a:t>		String  str="";</a:t>
            </a:r>
          </a:p>
          <a:p>
            <a:r>
              <a:rPr lang="en-US" altLang="ko-KR" sz="1400" b="1" smtClean="0"/>
              <a:t>		String name=JOptionPane.showInputDialog("</a:t>
            </a:r>
            <a:r>
              <a:rPr lang="ko-KR" altLang="en-US" sz="1400" b="1" smtClean="0"/>
              <a:t>파일명을 입력하세요</a:t>
            </a:r>
            <a:r>
              <a:rPr lang="en-US" altLang="ko-KR" sz="1400" b="1" smtClean="0"/>
              <a:t>~");</a:t>
            </a:r>
          </a:p>
          <a:p>
            <a:r>
              <a:rPr lang="en-US" altLang="ko-KR" sz="1400" b="1" smtClean="0"/>
              <a:t>		File f=new File(name);</a:t>
            </a:r>
          </a:p>
          <a:p>
            <a:r>
              <a:rPr lang="en-US" altLang="ko-KR" sz="1400" b="1" smtClean="0"/>
              <a:t>		</a:t>
            </a:r>
          </a:p>
          <a:p>
            <a:r>
              <a:rPr lang="en-US" altLang="ko-KR" sz="1400" b="1" smtClean="0"/>
              <a:t>		if(f.exists()){			</a:t>
            </a:r>
          </a:p>
          <a:p>
            <a:r>
              <a:rPr lang="en-US" altLang="ko-KR" sz="1400" b="1" smtClean="0"/>
              <a:t>			System.out.println("</a:t>
            </a:r>
            <a:r>
              <a:rPr lang="ko-KR" altLang="en-US" sz="1400" b="1" smtClean="0"/>
              <a:t>입력하신 이름은  </a:t>
            </a:r>
            <a:r>
              <a:rPr lang="en-US" altLang="ko-KR" sz="1400" b="1" smtClean="0"/>
              <a:t>"+f.getName()+"</a:t>
            </a:r>
            <a:r>
              <a:rPr lang="ko-KR" altLang="en-US" sz="1400" b="1" smtClean="0"/>
              <a:t>입니다</a:t>
            </a:r>
            <a:r>
              <a:rPr lang="en-US" altLang="ko-KR" sz="1400" b="1" smtClean="0"/>
              <a:t>");</a:t>
            </a:r>
          </a:p>
          <a:p>
            <a:r>
              <a:rPr lang="en-US" altLang="ko-KR" sz="1400" b="1" smtClean="0"/>
              <a:t>			if(f.isDirectory())</a:t>
            </a:r>
          </a:p>
          <a:p>
            <a:r>
              <a:rPr lang="en-US" altLang="ko-KR" sz="1400" b="1" smtClean="0"/>
              <a:t>				System.out.println("</a:t>
            </a:r>
            <a:r>
              <a:rPr lang="ko-KR" altLang="en-US" sz="1400" b="1" smtClean="0"/>
              <a:t>디렉토리명을 입력하셨습니다</a:t>
            </a:r>
            <a:r>
              <a:rPr lang="en-US" altLang="ko-KR" sz="1400" b="1" smtClean="0"/>
              <a:t>!");</a:t>
            </a:r>
          </a:p>
          <a:p>
            <a:r>
              <a:rPr lang="en-US" altLang="ko-KR" sz="1400" b="1" smtClean="0"/>
              <a:t>			else</a:t>
            </a:r>
          </a:p>
          <a:p>
            <a:r>
              <a:rPr lang="en-US" altLang="ko-KR" sz="1400" b="1" smtClean="0"/>
              <a:t>				System.out.println("</a:t>
            </a:r>
            <a:r>
              <a:rPr lang="ko-KR" altLang="en-US" sz="1400" b="1" smtClean="0"/>
              <a:t>파일명을 입력하셨습니다</a:t>
            </a:r>
            <a:r>
              <a:rPr lang="en-US" altLang="ko-KR" sz="1400" b="1" smtClean="0"/>
              <a:t>!");</a:t>
            </a:r>
          </a:p>
          <a:p>
            <a:r>
              <a:rPr lang="en-US" altLang="ko-KR" sz="1400" b="1" smtClean="0"/>
              <a:t>			System.out.println("</a:t>
            </a:r>
            <a:r>
              <a:rPr lang="ko-KR" altLang="en-US" sz="1400" b="1" smtClean="0"/>
              <a:t>절대 경로는 </a:t>
            </a:r>
            <a:r>
              <a:rPr lang="en-US" altLang="ko-KR" sz="1400" b="1" smtClean="0"/>
              <a:t>"+f.getAbsolutePath()+"</a:t>
            </a:r>
            <a:r>
              <a:rPr lang="ko-KR" altLang="en-US" sz="1400" b="1" smtClean="0"/>
              <a:t>입니다</a:t>
            </a:r>
            <a:r>
              <a:rPr lang="en-US" altLang="ko-KR" sz="1400" b="1" smtClean="0"/>
              <a:t>");</a:t>
            </a:r>
          </a:p>
          <a:p>
            <a:r>
              <a:rPr lang="en-US" altLang="ko-KR" sz="1400" b="1" smtClean="0"/>
              <a:t>			System.out.println("</a:t>
            </a:r>
            <a:r>
              <a:rPr lang="ko-KR" altLang="en-US" sz="1400" b="1" smtClean="0"/>
              <a:t>파일 크기는 </a:t>
            </a:r>
            <a:r>
              <a:rPr lang="en-US" altLang="ko-KR" sz="1400" b="1" smtClean="0"/>
              <a:t>"+f.length()+"</a:t>
            </a:r>
            <a:r>
              <a:rPr lang="ko-KR" altLang="en-US" sz="1400" b="1" smtClean="0"/>
              <a:t>바이트 입니다</a:t>
            </a:r>
            <a:r>
              <a:rPr lang="en-US" altLang="ko-KR" sz="1400" b="1" smtClean="0"/>
              <a:t>");			</a:t>
            </a:r>
          </a:p>
          <a:p>
            <a:r>
              <a:rPr lang="en-US" altLang="ko-KR" sz="1400" b="1" smtClean="0"/>
              <a:t>		}else</a:t>
            </a:r>
          </a:p>
          <a:p>
            <a:r>
              <a:rPr lang="en-US" altLang="ko-KR" sz="1400" b="1" smtClean="0"/>
              <a:t>			System.out.println("</a:t>
            </a:r>
            <a:r>
              <a:rPr lang="ko-KR" altLang="en-US" sz="1400" b="1" smtClean="0"/>
              <a:t>파일이 존재하지 않습니다</a:t>
            </a:r>
            <a:r>
              <a:rPr lang="en-US" altLang="ko-KR" sz="1400" b="1" smtClean="0"/>
              <a:t>");</a:t>
            </a:r>
          </a:p>
          <a:p>
            <a:r>
              <a:rPr lang="en-US" altLang="ko-KR" sz="1400" b="1" smtClean="0"/>
              <a:t>			</a:t>
            </a:r>
          </a:p>
          <a:p>
            <a:r>
              <a:rPr lang="en-US" altLang="ko-KR" sz="1400" b="1" smtClean="0"/>
              <a:t>	}//main</a:t>
            </a:r>
          </a:p>
          <a:p>
            <a:r>
              <a:rPr lang="en-US" altLang="ko-KR" sz="1400" b="1" smtClean="0"/>
              <a:t>}//class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07504" y="332656"/>
            <a:ext cx="1643074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예제 </a:t>
            </a:r>
            <a:r>
              <a:rPr lang="en-US" altLang="ko-KR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36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-1</a:t>
            </a: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auto">
          <a:xfrm>
            <a:off x="1428728" y="714356"/>
            <a:ext cx="6286544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latin typeface="HY강B" pitchFamily="18" charset="-127"/>
                <a:ea typeface="HY강B" pitchFamily="18" charset="-127"/>
              </a:rPr>
              <a:t>[ExJava36]</a:t>
            </a:r>
            <a:r>
              <a:rPr lang="ko-KR" altLang="en-US" smtClean="0">
                <a:latin typeface="HY강B" pitchFamily="18" charset="-127"/>
                <a:ea typeface="HY강B" pitchFamily="18" charset="-127"/>
              </a:rPr>
              <a:t>프로젝트 패키지 내에 자바클래스를 작성하기위해 마우스 오른쪽버튼을 누르고 </a:t>
            </a:r>
            <a:r>
              <a:rPr lang="en-US" altLang="ko-KR" smtClean="0">
                <a:latin typeface="HY강B" pitchFamily="18" charset="-127"/>
                <a:ea typeface="HY강B" pitchFamily="18" charset="-127"/>
              </a:rPr>
              <a:t>[New]-[Class]</a:t>
            </a:r>
            <a:r>
              <a:rPr lang="ko-KR" altLang="en-US" smtClean="0">
                <a:latin typeface="HY강B" pitchFamily="18" charset="-127"/>
                <a:ea typeface="HY강B" pitchFamily="18" charset="-127"/>
              </a:rPr>
              <a:t>를 누른다</a:t>
            </a:r>
            <a:r>
              <a:rPr lang="en-US" altLang="ko-KR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mtClean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" name="그룹 12"/>
          <p:cNvGrpSpPr/>
          <p:nvPr/>
        </p:nvGrpSpPr>
        <p:grpSpPr>
          <a:xfrm>
            <a:off x="500034" y="1714488"/>
            <a:ext cx="8240713" cy="4673600"/>
            <a:chOff x="500034" y="1714488"/>
            <a:chExt cx="8240713" cy="46736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714488"/>
              <a:ext cx="8240713" cy="4673600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</p:pic>
        <p:sp>
          <p:nvSpPr>
            <p:cNvPr id="10" name="모서리가 둥근 직사각형 9"/>
            <p:cNvSpPr/>
            <p:nvPr/>
          </p:nvSpPr>
          <p:spPr bwMode="auto">
            <a:xfrm>
              <a:off x="1214414" y="1928802"/>
              <a:ext cx="714380" cy="285752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 bwMode="auto">
            <a:xfrm>
              <a:off x="2071670" y="2071678"/>
              <a:ext cx="857256" cy="285752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 bwMode="auto">
            <a:xfrm>
              <a:off x="5643570" y="3000372"/>
              <a:ext cx="857256" cy="285752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5017</TotalTime>
  <Words>1093</Words>
  <Application>Microsoft Office PowerPoint</Application>
  <PresentationFormat>화면 슬라이드 쇼(4:3)</PresentationFormat>
  <Paragraphs>196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Adobe Fan Heiti Std B</vt:lpstr>
      <vt:lpstr>HY강B</vt:lpstr>
      <vt:lpstr>HY중고딕</vt:lpstr>
      <vt:lpstr>HY헤드라인M</vt:lpstr>
      <vt:lpstr>굴림</vt:lpstr>
      <vt:lpstr>맑은 고딕</vt:lpstr>
      <vt:lpstr>Arial</vt:lpstr>
      <vt:lpstr>Office 테마</vt:lpstr>
      <vt:lpstr>Java Programming</vt:lpstr>
      <vt:lpstr>36장. 파일과 stream1</vt:lpstr>
      <vt:lpstr>목  차</vt:lpstr>
      <vt:lpstr>1. 파일(file)</vt:lpstr>
      <vt:lpstr>2. File클래스의 메소드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스트림(Stream)</vt:lpstr>
      <vt:lpstr>PowerPoint 프레젠테이션</vt:lpstr>
      <vt:lpstr>3-1) Byte stream</vt:lpstr>
      <vt:lpstr>InputStream클래스의 메소드</vt:lpstr>
      <vt:lpstr>PowerPoint 프레젠테이션</vt:lpstr>
      <vt:lpstr>OutputStream의 메소드</vt:lpstr>
      <vt:lpstr>PowerPoint 프레젠테이션</vt:lpstr>
      <vt:lpstr>PowerPoint 프레젠테이션</vt:lpstr>
      <vt:lpstr>PowerPoint 프레젠테이션</vt:lpstr>
      <vt:lpstr>3-2) Character stream </vt:lpstr>
      <vt:lpstr>PowerPoint 프레젠테이션</vt:lpstr>
      <vt:lpstr>Reader 클래스의 메소드</vt:lpstr>
      <vt:lpstr>PowerPoint 프레젠테이션</vt:lpstr>
      <vt:lpstr>PowerPoint 프레젠테이션</vt:lpstr>
      <vt:lpstr>Writer클래스의 메소드</vt:lpstr>
      <vt:lpstr>정 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hye</dc:creator>
  <cp:lastModifiedBy>hg lee</cp:lastModifiedBy>
  <cp:revision>461</cp:revision>
  <dcterms:created xsi:type="dcterms:W3CDTF">2013-12-31T15:36:04Z</dcterms:created>
  <dcterms:modified xsi:type="dcterms:W3CDTF">2017-02-10T05:34:00Z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TC100823691042</vt:lpwstr>
  </property>
</Properties>
</file>