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82" r:id="rId5"/>
    <p:sldId id="288" r:id="rId6"/>
    <p:sldId id="289" r:id="rId7"/>
    <p:sldId id="290" r:id="rId8"/>
    <p:sldId id="291" r:id="rId9"/>
    <p:sldId id="292" r:id="rId10"/>
    <p:sldId id="293" r:id="rId11"/>
    <p:sldId id="283" r:id="rId12"/>
    <p:sldId id="284" r:id="rId13"/>
    <p:sldId id="285" r:id="rId14"/>
    <p:sldId id="296" r:id="rId15"/>
    <p:sldId id="297" r:id="rId16"/>
    <p:sldId id="286" r:id="rId17"/>
    <p:sldId id="298" r:id="rId18"/>
    <p:sldId id="299" r:id="rId19"/>
    <p:sldId id="300" r:id="rId20"/>
    <p:sldId id="301" r:id="rId21"/>
    <p:sldId id="302" r:id="rId22"/>
    <p:sldId id="26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38531"/>
    <a:srgbClr val="155612"/>
    <a:srgbClr val="DB4B0B"/>
    <a:srgbClr val="C0C0C0"/>
    <a:srgbClr val="D2AC40"/>
    <a:srgbClr val="CC3300"/>
    <a:srgbClr val="FFFFFF"/>
    <a:srgbClr val="E9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95" autoAdjust="0"/>
  </p:normalViewPr>
  <p:slideViewPr>
    <p:cSldViewPr>
      <p:cViewPr varScale="1">
        <p:scale>
          <a:sx n="73" d="100"/>
          <a:sy n="73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6245-F95A-4777-840B-13E6E5AE58C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245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43D3-26EF-4AE0-B571-B313147F87C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275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7DF0-D982-40FE-AE2A-B37606214F9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91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05A6F-313D-437C-AA7E-E9AD155725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3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7AE8-CB71-4070-9B70-7EBE65544F3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75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5A6F-313D-437C-AA7E-E9AD155725E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32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E915-D997-4E5D-B27D-41DF11D1644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999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F40B7-A865-496F-97C9-0F7CB2B1F65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29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6864C-ABD4-4BC0-A6E4-B1B70BB4DDE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0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8DCE3-D783-4EC5-8684-1EF6F7EA816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203D-7DDC-4C66-8EDB-A04A5BDEF0D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5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2A06-53AF-49C8-94EC-5C189B012F9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6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DA81-2BBF-4E24-8069-B283E9DBFD3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119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r>
              <a:rPr lang="en-US" altLang="ko-KR" sz="6600" smtClean="0">
                <a:latin typeface="Adobe Fan Heiti Std B" pitchFamily="34" charset="-128"/>
                <a:ea typeface="Adobe Fan Heiti Std B" pitchFamily="34" charset="-128"/>
              </a:rPr>
              <a:t>Java Programming</a:t>
            </a:r>
            <a:endParaRPr lang="ko-KR" altLang="en-US" sz="6600">
              <a:latin typeface="Adobe Fan Heiti Std B" pitchFamily="34" charset="-128"/>
              <a:ea typeface="HY중고딕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6202630" cy="564753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539552" y="4797152"/>
            <a:ext cx="2016224" cy="15121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smtClean="0"/>
              <a:t>2. File</a:t>
            </a:r>
            <a:r>
              <a:rPr lang="ko-KR" altLang="en-US" sz="3600" smtClean="0"/>
              <a:t>을 사용하는 입출력스트림 클래스</a:t>
            </a:r>
            <a:r>
              <a:rPr lang="en-US" altLang="ko-KR" sz="3600" smtClean="0"/>
              <a:t> 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FileInputStream/FileOutputStream</a:t>
            </a:r>
            <a:r>
              <a:rPr lang="ko-KR" altLang="en-US" smtClean="0"/>
              <a:t>과 </a:t>
            </a:r>
            <a:r>
              <a:rPr lang="en-US" altLang="ko-KR" smtClean="0"/>
              <a:t>FileReader/FileWriter</a:t>
            </a:r>
            <a:r>
              <a:rPr lang="ko-KR" altLang="en-US" smtClean="0"/>
              <a:t>클래스들은 </a:t>
            </a:r>
            <a:r>
              <a:rPr lang="en-US" altLang="ko-KR" smtClean="0"/>
              <a:t>File</a:t>
            </a:r>
            <a:r>
              <a:rPr lang="ko-KR" altLang="en-US" smtClean="0"/>
              <a:t>을 사용하는 입출력스트림 클래스들이다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File </a:t>
            </a:r>
            <a:r>
              <a:rPr lang="ko-KR" altLang="en-US" smtClean="0"/>
              <a:t>객체를 생성하여 파일에 데이터를 기록할 경우 </a:t>
            </a:r>
            <a:r>
              <a:rPr lang="en-US" altLang="ko-KR" smtClean="0"/>
              <a:t>FileOutputStream</a:t>
            </a:r>
            <a:r>
              <a:rPr lang="ko-KR" altLang="en-US" smtClean="0"/>
              <a:t>클래스를 사용하는데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FileOutputStream(String filename)</a:t>
            </a:r>
            <a:r>
              <a:rPr lang="ko-KR" altLang="en-US" smtClean="0"/>
              <a:t>형식으로 사용하면 기존에 파일이 없는 경우 생성되며</a:t>
            </a:r>
            <a:r>
              <a:rPr lang="en-US" altLang="ko-KR" smtClean="0"/>
              <a:t>, </a:t>
            </a:r>
            <a:r>
              <a:rPr lang="ko-KR" altLang="en-US" smtClean="0"/>
              <a:t>기존파일이 있는 경우는 </a:t>
            </a:r>
            <a:r>
              <a:rPr lang="en-US" altLang="ko-KR" smtClean="0"/>
              <a:t>overwrite</a:t>
            </a:r>
            <a:r>
              <a:rPr lang="ko-KR" altLang="en-US" smtClean="0"/>
              <a:t>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FileOutputStream(String filename,true)</a:t>
            </a:r>
            <a:r>
              <a:rPr lang="ko-KR" altLang="en-US" smtClean="0"/>
              <a:t>형식은</a:t>
            </a:r>
            <a:r>
              <a:rPr lang="en-US" altLang="ko-KR" smtClean="0"/>
              <a:t> </a:t>
            </a:r>
            <a:r>
              <a:rPr lang="ko-KR" altLang="en-US" smtClean="0"/>
              <a:t>기존 파일에 추가되는 형식으로 작동한다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DataInputStream/DataOutputStream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71600"/>
            <a:ext cx="8750206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지금 까지의 입출력 스트림들은 바이트 단위의 입출력 기능을 제공 했지만 </a:t>
            </a:r>
            <a:r>
              <a:rPr lang="en-US" altLang="ko-KR" smtClean="0"/>
              <a:t>DataInputStream</a:t>
            </a:r>
            <a:r>
              <a:rPr lang="ko-KR" altLang="en-US" smtClean="0"/>
              <a:t>과</a:t>
            </a:r>
            <a:r>
              <a:rPr lang="en-US" altLang="ko-KR" smtClean="0"/>
              <a:t> DataOutputStream</a:t>
            </a:r>
            <a:r>
              <a:rPr lang="ko-KR" altLang="en-US" smtClean="0"/>
              <a:t>은 자바의 기본 데이터 타입</a:t>
            </a:r>
            <a:r>
              <a:rPr lang="en-US" altLang="ko-KR" smtClean="0"/>
              <a:t>(boolean,byte,char,short,int,long,float,double)</a:t>
            </a:r>
            <a:r>
              <a:rPr lang="ko-KR" altLang="en-US" smtClean="0"/>
              <a:t>형으로 읽고</a:t>
            </a:r>
            <a:r>
              <a:rPr lang="en-US" altLang="ko-KR" smtClean="0"/>
              <a:t>,</a:t>
            </a:r>
            <a:r>
              <a:rPr lang="ko-KR" altLang="en-US" smtClean="0"/>
              <a:t>쓸 수 있게 해주는 클래스이다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PrintStream</a:t>
            </a:r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0768"/>
            <a:ext cx="896448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3000" smtClean="0"/>
              <a:t>PrintStream</a:t>
            </a:r>
            <a:r>
              <a:rPr lang="ko-KR" altLang="en-US" sz="3000" smtClean="0"/>
              <a:t>클래스는 텍스트 출력 기능을 제공하는 클래스이다</a:t>
            </a:r>
            <a:r>
              <a:rPr lang="en-US" altLang="ko-KR" sz="3000" smtClean="0"/>
              <a:t>. </a:t>
            </a:r>
            <a:r>
              <a:rPr lang="ko-KR" altLang="en-US" sz="3000" smtClean="0"/>
              <a:t>주로 화면에 출력하기 위해 많이 사용된다</a:t>
            </a:r>
            <a:r>
              <a:rPr lang="en-US" altLang="ko-KR" sz="3000" smtClean="0"/>
              <a:t>. System.out</a:t>
            </a:r>
            <a:r>
              <a:rPr lang="ko-KR" altLang="en-US" sz="3000" smtClean="0"/>
              <a:t>과 </a:t>
            </a:r>
            <a:r>
              <a:rPr lang="en-US" altLang="ko-KR" sz="3000" smtClean="0"/>
              <a:t>System.err</a:t>
            </a:r>
            <a:r>
              <a:rPr lang="ko-KR" altLang="en-US" sz="3000" smtClean="0"/>
              <a:t>의 반환형이 </a:t>
            </a:r>
            <a:r>
              <a:rPr lang="en-US" altLang="ko-KR" sz="3000" smtClean="0"/>
              <a:t>PrintStream</a:t>
            </a:r>
            <a:r>
              <a:rPr lang="ko-KR" altLang="en-US" sz="3000" smtClean="0"/>
              <a:t>이다</a:t>
            </a:r>
            <a:r>
              <a:rPr lang="en-US" altLang="ko-KR" sz="300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000" smtClean="0"/>
              <a:t>즉 </a:t>
            </a:r>
            <a:r>
              <a:rPr lang="en-US" altLang="ko-KR" sz="3000" smtClean="0"/>
              <a:t>System.out.println()</a:t>
            </a:r>
            <a:r>
              <a:rPr lang="ko-KR" altLang="en-US" sz="3000" smtClean="0"/>
              <a:t>에서 </a:t>
            </a:r>
            <a:r>
              <a:rPr lang="en-US" altLang="ko-KR" sz="3000" smtClean="0"/>
              <a:t>out </a:t>
            </a:r>
            <a:r>
              <a:rPr lang="ko-KR" altLang="en-US" sz="3000" smtClean="0"/>
              <a:t>이 </a:t>
            </a:r>
            <a:r>
              <a:rPr lang="en-US" altLang="ko-KR" sz="3000" smtClean="0"/>
              <a:t>PrintStream</a:t>
            </a:r>
            <a:r>
              <a:rPr lang="ko-KR" altLang="en-US" sz="3000" smtClean="0"/>
              <a:t> 클래스로 선언된 객체이며</a:t>
            </a:r>
            <a:r>
              <a:rPr lang="en-US" altLang="ko-KR" sz="3000" smtClean="0"/>
              <a:t>,</a:t>
            </a:r>
            <a:r>
              <a:rPr lang="ko-KR" altLang="en-US" sz="3000" smtClean="0"/>
              <a:t> </a:t>
            </a:r>
            <a:r>
              <a:rPr lang="en-US" altLang="ko-KR" sz="3000" smtClean="0"/>
              <a:t>println() </a:t>
            </a:r>
            <a:r>
              <a:rPr lang="ko-KR" altLang="en-US" sz="3000" smtClean="0"/>
              <a:t>메소드가 </a:t>
            </a:r>
            <a:r>
              <a:rPr lang="en-US" altLang="ko-KR" sz="3000" smtClean="0"/>
              <a:t>PrintStream</a:t>
            </a:r>
            <a:r>
              <a:rPr lang="ko-KR" altLang="en-US" sz="3000" smtClean="0"/>
              <a:t> 클래스의 메소드이다</a:t>
            </a:r>
            <a:r>
              <a:rPr lang="en-US" altLang="ko-KR" sz="3000" smtClean="0"/>
              <a:t>.</a:t>
            </a:r>
            <a:endParaRPr lang="ko-KR" altLang="en-US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000" b="1" smtClean="0"/>
              <a:t>10package pk37;</a:t>
            </a:r>
          </a:p>
          <a:p>
            <a:r>
              <a:rPr lang="en-US" altLang="ko-KR" sz="2000" b="1" smtClean="0"/>
              <a:t>import java.io.*;</a:t>
            </a:r>
          </a:p>
          <a:p>
            <a:r>
              <a:rPr lang="en-US" altLang="ko-KR" sz="2000" b="1" smtClean="0"/>
              <a:t>public class PrintStreamTest {</a:t>
            </a:r>
          </a:p>
          <a:p>
            <a:endParaRPr lang="en-US" altLang="ko-KR" sz="2000" b="1" smtClean="0"/>
          </a:p>
          <a:p>
            <a:r>
              <a:rPr lang="en-US" altLang="ko-KR" sz="2000" b="1" smtClean="0"/>
              <a:t>	public static void main(String[] args) {</a:t>
            </a:r>
          </a:p>
          <a:p>
            <a:r>
              <a:rPr lang="en-US" altLang="ko-KR" sz="2000" b="1" smtClean="0"/>
              <a:t>		// TODO Auto-generated method stub</a:t>
            </a:r>
          </a:p>
          <a:p>
            <a:r>
              <a:rPr lang="en-US" altLang="ko-KR" sz="2000" b="1" smtClean="0"/>
              <a:t>		try{</a:t>
            </a:r>
          </a:p>
          <a:p>
            <a:r>
              <a:rPr lang="en-US" altLang="ko-KR" sz="2000" b="1" smtClean="0"/>
              <a:t>			PrintStream p = new PrintStream("dat2.txt");</a:t>
            </a:r>
          </a:p>
          <a:p>
            <a:r>
              <a:rPr lang="en-US" altLang="ko-KR" sz="2000" b="1" smtClean="0"/>
              <a:t>			p.println("A");</a:t>
            </a:r>
          </a:p>
          <a:p>
            <a:r>
              <a:rPr lang="en-US" altLang="ko-KR" sz="2000" b="1" smtClean="0"/>
              <a:t>			p.println("123");</a:t>
            </a:r>
          </a:p>
          <a:p>
            <a:r>
              <a:rPr lang="en-US" altLang="ko-KR" sz="2000" b="1" smtClean="0"/>
              <a:t>			p.println("Hello");</a:t>
            </a:r>
          </a:p>
          <a:p>
            <a:r>
              <a:rPr lang="en-US" altLang="ko-KR" sz="2000" b="1" smtClean="0"/>
              <a:t>			p.close();</a:t>
            </a:r>
          </a:p>
          <a:p>
            <a:r>
              <a:rPr lang="en-US" altLang="ko-KR" sz="2000" b="1" smtClean="0"/>
              <a:t>		}catch(IOException e){</a:t>
            </a:r>
          </a:p>
          <a:p>
            <a:r>
              <a:rPr lang="en-US" altLang="ko-KR" sz="2000" b="1" smtClean="0"/>
              <a:t>			</a:t>
            </a:r>
          </a:p>
          <a:p>
            <a:r>
              <a:rPr lang="en-US" altLang="ko-KR" sz="2000" b="1" smtClean="0"/>
              <a:t>		}</a:t>
            </a:r>
          </a:p>
          <a:p>
            <a:r>
              <a:rPr lang="en-US" altLang="ko-KR" sz="2000" b="1" smtClean="0"/>
              <a:t>	}//main</a:t>
            </a:r>
          </a:p>
          <a:p>
            <a:r>
              <a:rPr lang="en-US" altLang="ko-KR" sz="2000" b="1" smtClean="0"/>
              <a:t>}//class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37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-2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2"/>
            <a:ext cx="6616725" cy="570122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2051720" y="1916832"/>
            <a:ext cx="3960440" cy="288032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c:\project\Exjava37\dat2.txt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가 생성된 것을 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smtClean="0"/>
              <a:t>5. ObjectInputStream/ObjectOutputStream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00600"/>
          </a:xfrm>
        </p:spPr>
        <p:txBody>
          <a:bodyPr/>
          <a:lstStyle/>
          <a:p>
            <a:r>
              <a:rPr lang="ko-KR" altLang="en-US" sz="2800" smtClean="0"/>
              <a:t>객체 직렬화란</a:t>
            </a:r>
            <a:r>
              <a:rPr lang="en-US" altLang="ko-KR" sz="2800" smtClean="0"/>
              <a:t>, </a:t>
            </a:r>
            <a:r>
              <a:rPr lang="ko-KR" altLang="en-US" sz="2800" smtClean="0"/>
              <a:t>데이터들이 일렬로 된 하나의 스트림으로 전송된다는 의미이다</a:t>
            </a:r>
            <a:r>
              <a:rPr lang="en-US" altLang="ko-KR" sz="2800" smtClean="0"/>
              <a:t>. </a:t>
            </a:r>
            <a:r>
              <a:rPr lang="ko-KR" altLang="en-US" sz="2800" smtClean="0"/>
              <a:t>즉</a:t>
            </a:r>
            <a:r>
              <a:rPr lang="en-US" altLang="ko-KR" sz="2800" smtClean="0"/>
              <a:t>, </a:t>
            </a:r>
            <a:r>
              <a:rPr lang="ko-KR" altLang="en-US" sz="2800" smtClean="0"/>
              <a:t>클래스 내부에 설계된 멤버들이 객체 단위로 파일에 </a:t>
            </a:r>
            <a:r>
              <a:rPr lang="en-US" altLang="ko-KR" sz="2800" smtClean="0"/>
              <a:t>write</a:t>
            </a:r>
            <a:r>
              <a:rPr lang="ko-KR" altLang="en-US" sz="2800" smtClean="0"/>
              <a:t>되거나</a:t>
            </a:r>
            <a:r>
              <a:rPr lang="en-US" altLang="ko-KR" sz="2800" smtClean="0"/>
              <a:t>, read</a:t>
            </a:r>
            <a:r>
              <a:rPr lang="ko-KR" altLang="en-US" sz="2800" smtClean="0"/>
              <a:t>된다는 의미이다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자바에서는 객체 단위로 읽고</a:t>
            </a:r>
            <a:r>
              <a:rPr lang="en-US" altLang="ko-KR" sz="2800" smtClean="0"/>
              <a:t>, </a:t>
            </a:r>
            <a:r>
              <a:rPr lang="ko-KR" altLang="en-US" sz="2800" smtClean="0"/>
              <a:t>쓸 수 있게 하기위해 </a:t>
            </a:r>
            <a:r>
              <a:rPr lang="en-US" altLang="ko-KR" sz="2800" smtClean="0"/>
              <a:t>ObjectInputStream</a:t>
            </a:r>
            <a:r>
              <a:rPr lang="ko-KR" altLang="en-US" sz="2800" smtClean="0"/>
              <a:t>과 </a:t>
            </a:r>
            <a:r>
              <a:rPr lang="en-US" altLang="ko-KR" sz="2800" smtClean="0"/>
              <a:t>ObjectOutputStream</a:t>
            </a:r>
            <a:r>
              <a:rPr lang="ko-KR" altLang="en-US" sz="2800" smtClean="0"/>
              <a:t>클래스를 제공하고 있다</a:t>
            </a:r>
            <a:r>
              <a:rPr lang="en-US" altLang="ko-KR" sz="2800" smtClean="0"/>
              <a:t>.</a:t>
            </a:r>
          </a:p>
          <a:p>
            <a:r>
              <a:rPr lang="ko-KR" altLang="en-US" sz="2800" smtClean="0"/>
              <a:t>즉</a:t>
            </a:r>
            <a:r>
              <a:rPr lang="en-US" altLang="ko-KR" sz="2800" smtClean="0"/>
              <a:t>, </a:t>
            </a:r>
            <a:r>
              <a:rPr lang="ko-KR" altLang="en-US" sz="2800" smtClean="0"/>
              <a:t>객체를 통째로 저장하거나 읽어오기 위해서는 </a:t>
            </a:r>
            <a:r>
              <a:rPr lang="en-US" altLang="ko-KR" sz="2800" smtClean="0"/>
              <a:t>ObjectInputStream</a:t>
            </a:r>
            <a:r>
              <a:rPr lang="ko-KR" altLang="en-US" sz="2800" smtClean="0"/>
              <a:t>클래스의 </a:t>
            </a:r>
            <a:r>
              <a:rPr lang="en-US" altLang="ko-KR" sz="2800" smtClean="0"/>
              <a:t>readObject()</a:t>
            </a:r>
            <a:r>
              <a:rPr lang="ko-KR" altLang="en-US" sz="2800" smtClean="0"/>
              <a:t>메소드를 이용하고 </a:t>
            </a:r>
            <a:r>
              <a:rPr lang="en-US" altLang="ko-KR" sz="2800" smtClean="0"/>
              <a:t>ObjectOutputStream</a:t>
            </a:r>
            <a:r>
              <a:rPr lang="ko-KR" altLang="en-US" sz="2800" smtClean="0"/>
              <a:t>클래스의 </a:t>
            </a:r>
            <a:r>
              <a:rPr lang="en-US" altLang="ko-KR" sz="2800" smtClean="0"/>
              <a:t>writeObject() </a:t>
            </a:r>
            <a:r>
              <a:rPr lang="ko-KR" altLang="en-US" sz="2800" smtClean="0"/>
              <a:t>메소드를 사용해야한다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300" b="1" smtClean="0"/>
              <a:t>package pk37;</a:t>
            </a:r>
          </a:p>
          <a:p>
            <a:r>
              <a:rPr lang="en-US" altLang="ko-KR" sz="1300" b="1" smtClean="0"/>
              <a:t>import java.io.*;</a:t>
            </a:r>
          </a:p>
          <a:p>
            <a:endParaRPr lang="en-US" altLang="ko-KR" sz="1300" b="1" smtClean="0"/>
          </a:p>
          <a:p>
            <a:r>
              <a:rPr lang="en-US" altLang="ko-KR" sz="1300" b="1" smtClean="0"/>
              <a:t>public class ObjectOutputStreamTest {</a:t>
            </a:r>
          </a:p>
          <a:p>
            <a:endParaRPr lang="en-US" altLang="ko-KR" sz="1300" b="1" smtClean="0"/>
          </a:p>
          <a:p>
            <a:r>
              <a:rPr lang="en-US" altLang="ko-KR" sz="1300" b="1" smtClean="0"/>
              <a:t>	public static void main(String[] args) {</a:t>
            </a:r>
          </a:p>
          <a:p>
            <a:r>
              <a:rPr lang="en-US" altLang="ko-KR" sz="1300" b="1" smtClean="0"/>
              <a:t>		// TODO Auto-generated method stub</a:t>
            </a:r>
          </a:p>
          <a:p>
            <a:r>
              <a:rPr lang="en-US" altLang="ko-KR" sz="1300" b="1" smtClean="0"/>
              <a:t>		int num=37;</a:t>
            </a:r>
          </a:p>
          <a:p>
            <a:r>
              <a:rPr lang="en-US" altLang="ko-KR" sz="1300" b="1" smtClean="0"/>
              <a:t>		String subject="Java programming";</a:t>
            </a:r>
          </a:p>
          <a:p>
            <a:r>
              <a:rPr lang="en-US" altLang="ko-KR" sz="1300" b="1" smtClean="0"/>
              <a:t>		String title="ObjectOutputStream </a:t>
            </a:r>
            <a:r>
              <a:rPr lang="ko-KR" altLang="en-US" sz="1300" b="1" smtClean="0"/>
              <a:t>클래스</a:t>
            </a:r>
            <a:r>
              <a:rPr lang="en-US" altLang="ko-KR" sz="1300" b="1" smtClean="0"/>
              <a:t>";</a:t>
            </a:r>
          </a:p>
          <a:p>
            <a:r>
              <a:rPr lang="en-US" altLang="ko-KR" sz="1300" b="1" smtClean="0"/>
              <a:t>		String str="</a:t>
            </a:r>
            <a:r>
              <a:rPr lang="ko-KR" altLang="en-US" sz="1300" b="1" smtClean="0"/>
              <a:t>열심히 하세요</a:t>
            </a:r>
            <a:r>
              <a:rPr lang="en-US" altLang="ko-KR" sz="1300" b="1" smtClean="0"/>
              <a:t>^^";</a:t>
            </a:r>
          </a:p>
          <a:p>
            <a:r>
              <a:rPr lang="en-US" altLang="ko-KR" sz="1300" b="1" smtClean="0"/>
              <a:t>		</a:t>
            </a:r>
          </a:p>
          <a:p>
            <a:r>
              <a:rPr lang="en-US" altLang="ko-KR" sz="1300" b="1" smtClean="0"/>
              <a:t>		try{</a:t>
            </a:r>
          </a:p>
          <a:p>
            <a:r>
              <a:rPr lang="en-US" altLang="ko-KR" sz="1300" b="1" smtClean="0"/>
              <a:t>			FileOutputStream f=new FileOutputStream("FOS.dat");</a:t>
            </a:r>
          </a:p>
          <a:p>
            <a:r>
              <a:rPr lang="en-US" altLang="ko-KR" sz="1300" b="1" smtClean="0"/>
              <a:t>			ObjectOutputStream obj = new ObjectOutputStream(f);</a:t>
            </a:r>
          </a:p>
          <a:p>
            <a:r>
              <a:rPr lang="en-US" altLang="ko-KR" sz="1300" b="1" smtClean="0"/>
              <a:t>			</a:t>
            </a:r>
          </a:p>
          <a:p>
            <a:r>
              <a:rPr lang="en-US" altLang="ko-KR" sz="1300" b="1" smtClean="0"/>
              <a:t>			obj.writeObject(new Integer(num));</a:t>
            </a:r>
          </a:p>
          <a:p>
            <a:r>
              <a:rPr lang="en-US" altLang="ko-KR" sz="1300" b="1" smtClean="0"/>
              <a:t>			obj.writeObject(subject);</a:t>
            </a:r>
          </a:p>
          <a:p>
            <a:r>
              <a:rPr lang="en-US" altLang="ko-KR" sz="1300" b="1" smtClean="0"/>
              <a:t>			obj.writeObject(title);</a:t>
            </a:r>
          </a:p>
          <a:p>
            <a:r>
              <a:rPr lang="en-US" altLang="ko-KR" sz="1300" b="1" smtClean="0"/>
              <a:t>			obj.writeObject(str);</a:t>
            </a:r>
          </a:p>
          <a:p>
            <a:r>
              <a:rPr lang="en-US" altLang="ko-KR" sz="1300" b="1" smtClean="0"/>
              <a:t>			f.close();</a:t>
            </a:r>
          </a:p>
          <a:p>
            <a:r>
              <a:rPr lang="en-US" altLang="ko-KR" sz="1300" b="1" smtClean="0"/>
              <a:t>			obj.close();</a:t>
            </a:r>
          </a:p>
          <a:p>
            <a:r>
              <a:rPr lang="en-US" altLang="ko-KR" sz="1300" b="1" smtClean="0"/>
              <a:t>		}catch(Exception e){</a:t>
            </a:r>
          </a:p>
          <a:p>
            <a:r>
              <a:rPr lang="en-US" altLang="ko-KR" sz="1300" b="1" smtClean="0"/>
              <a:t>			e.printStackTrace();</a:t>
            </a:r>
          </a:p>
          <a:p>
            <a:r>
              <a:rPr lang="en-US" altLang="ko-KR" sz="1300" b="1" smtClean="0"/>
              <a:t>		}</a:t>
            </a:r>
          </a:p>
          <a:p>
            <a:r>
              <a:rPr lang="en-US" altLang="ko-KR" sz="1300" b="1" smtClean="0"/>
              <a:t>	}//main</a:t>
            </a:r>
          </a:p>
          <a:p>
            <a:r>
              <a:rPr lang="en-US" altLang="ko-KR" sz="1300" b="1" smtClean="0"/>
              <a:t>}//class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37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-3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5054600" cy="46736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1907704" y="4437112"/>
            <a:ext cx="144016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c:\project\Exjava37\FOS.dat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가 생성된 것을 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300" b="1" smtClean="0"/>
              <a:t>package pk37;</a:t>
            </a:r>
          </a:p>
          <a:p>
            <a:r>
              <a:rPr lang="en-US" altLang="ko-KR" sz="1300" b="1" smtClean="0"/>
              <a:t>import java.io.*;</a:t>
            </a:r>
          </a:p>
          <a:p>
            <a:r>
              <a:rPr lang="en-US" altLang="ko-KR" sz="1300" b="1" smtClean="0"/>
              <a:t>public class ObjectInputStreamTest {</a:t>
            </a:r>
          </a:p>
          <a:p>
            <a:r>
              <a:rPr lang="en-US" altLang="ko-KR" sz="1300" b="1" smtClean="0"/>
              <a:t>	static int num;</a:t>
            </a:r>
          </a:p>
          <a:p>
            <a:r>
              <a:rPr lang="en-US" altLang="ko-KR" sz="1300" b="1" smtClean="0"/>
              <a:t>	static String subject="";</a:t>
            </a:r>
          </a:p>
          <a:p>
            <a:r>
              <a:rPr lang="en-US" altLang="ko-KR" sz="1300" b="1" smtClean="0"/>
              <a:t>	static String title="";</a:t>
            </a:r>
          </a:p>
          <a:p>
            <a:r>
              <a:rPr lang="en-US" altLang="ko-KR" sz="1300" b="1" smtClean="0"/>
              <a:t>	static String str="";</a:t>
            </a:r>
          </a:p>
          <a:p>
            <a:endParaRPr lang="en-US" altLang="ko-KR" sz="1300" b="1" smtClean="0"/>
          </a:p>
          <a:p>
            <a:r>
              <a:rPr lang="en-US" altLang="ko-KR" sz="1300" b="1" smtClean="0"/>
              <a:t>	public static void main(String[] args) {</a:t>
            </a:r>
          </a:p>
          <a:p>
            <a:r>
              <a:rPr lang="en-US" altLang="ko-KR" sz="1300" b="1" smtClean="0"/>
              <a:t>		try{</a:t>
            </a:r>
          </a:p>
          <a:p>
            <a:r>
              <a:rPr lang="en-US" altLang="ko-KR" sz="1300" b="1" smtClean="0"/>
              <a:t>			FileInputStream f=new FileInputStream("FOS.dat");</a:t>
            </a:r>
          </a:p>
          <a:p>
            <a:r>
              <a:rPr lang="en-US" altLang="ko-KR" sz="1300" b="1" smtClean="0"/>
              <a:t>			ObjectInputStream obj=new ObjectInputStream(f);</a:t>
            </a:r>
          </a:p>
          <a:p>
            <a:r>
              <a:rPr lang="en-US" altLang="ko-KR" sz="1300" b="1" smtClean="0"/>
              <a:t>			num=(Integer)obj.readObject();</a:t>
            </a:r>
          </a:p>
          <a:p>
            <a:r>
              <a:rPr lang="en-US" altLang="ko-KR" sz="1300" b="1" smtClean="0"/>
              <a:t>			subject=(String)obj.readObject();</a:t>
            </a:r>
          </a:p>
          <a:p>
            <a:r>
              <a:rPr lang="en-US" altLang="ko-KR" sz="1300" b="1" smtClean="0"/>
              <a:t>			title=(String)obj.readObject();</a:t>
            </a:r>
          </a:p>
          <a:p>
            <a:r>
              <a:rPr lang="en-US" altLang="ko-KR" sz="1300" b="1" smtClean="0"/>
              <a:t>			str=(String)obj.readObject();</a:t>
            </a:r>
          </a:p>
          <a:p>
            <a:r>
              <a:rPr lang="en-US" altLang="ko-KR" sz="1300" b="1" smtClean="0"/>
              <a:t>			</a:t>
            </a:r>
          </a:p>
          <a:p>
            <a:r>
              <a:rPr lang="en-US" altLang="ko-KR" sz="1300" b="1" smtClean="0"/>
              <a:t>			System.out.println("</a:t>
            </a:r>
            <a:r>
              <a:rPr lang="ko-KR" altLang="en-US" sz="1300" b="1" smtClean="0"/>
              <a:t>회차는 </a:t>
            </a:r>
            <a:r>
              <a:rPr lang="en-US" altLang="ko-KR" sz="1300" b="1" smtClean="0"/>
              <a:t>: "+ num);</a:t>
            </a:r>
          </a:p>
          <a:p>
            <a:r>
              <a:rPr lang="en-US" altLang="ko-KR" sz="1300" b="1" smtClean="0"/>
              <a:t>			System.out.println("</a:t>
            </a:r>
            <a:r>
              <a:rPr lang="ko-KR" altLang="en-US" sz="1300" b="1" smtClean="0"/>
              <a:t>주제는 </a:t>
            </a:r>
            <a:r>
              <a:rPr lang="en-US" altLang="ko-KR" sz="1300" b="1" smtClean="0"/>
              <a:t>: "+ subject);</a:t>
            </a:r>
          </a:p>
          <a:p>
            <a:r>
              <a:rPr lang="en-US" altLang="ko-KR" sz="1300" b="1" smtClean="0"/>
              <a:t>			System.out.println("</a:t>
            </a:r>
            <a:r>
              <a:rPr lang="ko-KR" altLang="en-US" sz="1300" b="1" smtClean="0"/>
              <a:t>소주제는 </a:t>
            </a:r>
            <a:r>
              <a:rPr lang="en-US" altLang="ko-KR" sz="1300" b="1" smtClean="0"/>
              <a:t>: "+ title);</a:t>
            </a:r>
          </a:p>
          <a:p>
            <a:r>
              <a:rPr lang="en-US" altLang="ko-KR" sz="1300" b="1" smtClean="0"/>
              <a:t>			System.out.println(str);</a:t>
            </a:r>
          </a:p>
          <a:p>
            <a:r>
              <a:rPr lang="en-US" altLang="ko-KR" sz="1300" b="1" smtClean="0"/>
              <a:t>		}catch(Exception e){</a:t>
            </a:r>
          </a:p>
          <a:p>
            <a:r>
              <a:rPr lang="en-US" altLang="ko-KR" sz="1300" b="1" smtClean="0"/>
              <a:t>			e.printStackTrace();</a:t>
            </a:r>
          </a:p>
          <a:p>
            <a:r>
              <a:rPr lang="en-US" altLang="ko-KR" sz="1300" b="1" smtClean="0"/>
              <a:t>		}</a:t>
            </a:r>
          </a:p>
          <a:p>
            <a:r>
              <a:rPr lang="en-US" altLang="ko-KR" sz="1300" b="1" smtClean="0"/>
              <a:t>	}//main</a:t>
            </a:r>
          </a:p>
          <a:p>
            <a:r>
              <a:rPr lang="en-US" altLang="ko-KR" sz="1300" b="1" smtClean="0"/>
              <a:t>}//class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37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-4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r>
              <a:rPr lang="en-US" altLang="ko-KR" sz="4400" smtClean="0"/>
              <a:t>37</a:t>
            </a:r>
            <a:r>
              <a:rPr lang="ko-KR" altLang="en-US" sz="4400" smtClean="0"/>
              <a:t>장</a:t>
            </a:r>
            <a:r>
              <a:rPr lang="en-US" altLang="ko-KR" sz="4400" smtClean="0"/>
              <a:t>. </a:t>
            </a:r>
            <a:r>
              <a:rPr lang="ko-KR" altLang="en-US" sz="4400" smtClean="0"/>
              <a:t>파일과 </a:t>
            </a:r>
            <a:r>
              <a:rPr lang="en-US" altLang="ko-KR" sz="4400" cap="none" smtClean="0"/>
              <a:t>stream</a:t>
            </a:r>
            <a:r>
              <a:rPr lang="en-US" altLang="ko-KR" sz="4400" smtClean="0"/>
              <a:t>2</a:t>
            </a:r>
            <a:endParaRPr lang="ko-KR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13249"/>
            <a:ext cx="6056337" cy="6356111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 bwMode="auto">
          <a:xfrm>
            <a:off x="323528" y="5517232"/>
            <a:ext cx="3024336" cy="93610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292080" y="692696"/>
            <a:ext cx="3643338" cy="1285884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실행창에 결과값이 출력된 것을 확인할 수 있다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정</a:t>
            </a:r>
            <a:r>
              <a:rPr lang="en-US" altLang="ko-KR" sz="4800" smtClean="0"/>
              <a:t> </a:t>
            </a:r>
            <a:r>
              <a:rPr lang="ko-KR" altLang="en-US" sz="4800" smtClean="0"/>
              <a:t>리</a:t>
            </a:r>
            <a:endParaRPr lang="ko-KR" altLang="en-US" sz="4800"/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403524" y="3245894"/>
            <a:ext cx="633682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58"/>
          <p:cNvGrpSpPr/>
          <p:nvPr/>
        </p:nvGrpSpPr>
        <p:grpSpPr>
          <a:xfrm>
            <a:off x="1187624" y="2709755"/>
            <a:ext cx="609600" cy="609600"/>
            <a:chOff x="2120900" y="2762250"/>
            <a:chExt cx="609600" cy="6096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1427337" y="2354702"/>
            <a:ext cx="631301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87624" y="1780034"/>
            <a:ext cx="609600" cy="609600"/>
            <a:chOff x="1248" y="1200"/>
            <a:chExt cx="384" cy="384"/>
          </a:xfrm>
        </p:grpSpPr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1427337" y="4142676"/>
            <a:ext cx="631301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187624" y="3639476"/>
            <a:ext cx="609600" cy="609600"/>
            <a:chOff x="1248" y="1200"/>
            <a:chExt cx="384" cy="384"/>
          </a:xfrm>
        </p:grpSpPr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1892478" y="3645024"/>
            <a:ext cx="618625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800" b="1" smtClean="0">
                <a:latin typeface="HY강B" pitchFamily="18" charset="-127"/>
                <a:ea typeface="HY강B" pitchFamily="18" charset="-127"/>
              </a:rPr>
              <a:t>DataInputStream/DataOutputStream</a:t>
            </a:r>
          </a:p>
        </p:txBody>
      </p:sp>
      <p:sp>
        <p:nvSpPr>
          <p:cNvPr id="47" name="Line 3"/>
          <p:cNvSpPr>
            <a:spLocks noChangeShapeType="1"/>
          </p:cNvSpPr>
          <p:nvPr/>
        </p:nvSpPr>
        <p:spPr bwMode="auto">
          <a:xfrm>
            <a:off x="1427337" y="5092303"/>
            <a:ext cx="631301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" name="그룹 59"/>
          <p:cNvGrpSpPr/>
          <p:nvPr/>
        </p:nvGrpSpPr>
        <p:grpSpPr>
          <a:xfrm>
            <a:off x="1187624" y="4569197"/>
            <a:ext cx="609600" cy="609600"/>
            <a:chOff x="2133600" y="4591050"/>
            <a:chExt cx="609600" cy="609600"/>
          </a:xfrm>
        </p:grpSpPr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4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4</a:t>
              </a:r>
            </a:p>
          </p:txBody>
        </p:sp>
      </p:grp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1979712" y="4581128"/>
            <a:ext cx="488058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800" b="1" smtClean="0">
                <a:latin typeface="HY강B" pitchFamily="18" charset="-127"/>
                <a:ea typeface="HY강B" pitchFamily="18" charset="-127"/>
              </a:rPr>
              <a:t>PrintStream</a:t>
            </a:r>
            <a:r>
              <a:rPr lang="ko-KR" altLang="en-US" sz="2800" b="1" smtClean="0">
                <a:latin typeface="HY강B" pitchFamily="18" charset="-127"/>
                <a:ea typeface="HY강B" pitchFamily="18" charset="-127"/>
              </a:rPr>
              <a:t>클래스</a:t>
            </a:r>
            <a:endParaRPr lang="en-US" altLang="ko-KR" sz="28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916276" y="1700808"/>
            <a:ext cx="59464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smtClean="0">
                <a:latin typeface="HY강B" pitchFamily="18" charset="-127"/>
                <a:ea typeface="HY강B" pitchFamily="18" charset="-127"/>
              </a:rPr>
              <a:t>Buffer</a:t>
            </a:r>
            <a:r>
              <a:rPr lang="ko-KR" altLang="en-US" sz="3200" smtClean="0">
                <a:latin typeface="HY강B" pitchFamily="18" charset="-127"/>
                <a:ea typeface="HY강B" pitchFamily="18" charset="-127"/>
              </a:rPr>
              <a:t>를 이용한 입출력</a:t>
            </a:r>
            <a:endParaRPr lang="en-US" altLang="ko-KR" sz="32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6" name="Text Box 57"/>
          <p:cNvSpPr txBox="1">
            <a:spLocks noChangeArrowheads="1"/>
          </p:cNvSpPr>
          <p:nvPr/>
        </p:nvSpPr>
        <p:spPr bwMode="auto">
          <a:xfrm>
            <a:off x="1892478" y="2708920"/>
            <a:ext cx="618625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800" b="1" smtClean="0">
                <a:latin typeface="HY강B" pitchFamily="18" charset="-127"/>
                <a:ea typeface="HY강B" pitchFamily="18" charset="-127"/>
              </a:rPr>
              <a:t>File</a:t>
            </a:r>
            <a:r>
              <a:rPr lang="ko-KR" altLang="en-US" sz="2800" b="1" smtClean="0">
                <a:latin typeface="HY강B" pitchFamily="18" charset="-127"/>
                <a:ea typeface="HY강B" pitchFamily="18" charset="-127"/>
              </a:rPr>
              <a:t>을 사용하는 입출력스트림 클래스</a:t>
            </a:r>
            <a:endParaRPr lang="en-US" altLang="ko-KR" sz="2800" b="1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Line 42"/>
          <p:cNvSpPr>
            <a:spLocks noChangeShapeType="1"/>
          </p:cNvSpPr>
          <p:nvPr/>
        </p:nvSpPr>
        <p:spPr bwMode="auto">
          <a:xfrm>
            <a:off x="1475656" y="6021288"/>
            <a:ext cx="626469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187624" y="5498918"/>
            <a:ext cx="609600" cy="609600"/>
            <a:chOff x="1248" y="1200"/>
            <a:chExt cx="384" cy="384"/>
          </a:xfrm>
        </p:grpSpPr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81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82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4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6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9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20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21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0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5</a:t>
              </a:r>
            </a:p>
          </p:txBody>
        </p:sp>
      </p:grpSp>
      <p:sp>
        <p:nvSpPr>
          <p:cNvPr id="123" name="Text Box 58"/>
          <p:cNvSpPr txBox="1">
            <a:spLocks noChangeArrowheads="1"/>
          </p:cNvSpPr>
          <p:nvPr/>
        </p:nvSpPr>
        <p:spPr bwMode="auto">
          <a:xfrm>
            <a:off x="1902004" y="5517232"/>
            <a:ext cx="6248736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600" b="1" smtClean="0">
                <a:latin typeface="HY강B" pitchFamily="18" charset="-127"/>
                <a:ea typeface="HY강B" pitchFamily="18" charset="-127"/>
              </a:rPr>
              <a:t>ObjectInputStream/ObjectOutputStream</a:t>
            </a:r>
            <a:endParaRPr lang="en-US" altLang="ko-KR" sz="26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117" grpId="0"/>
      <p:bldP spid="60" grpId="0"/>
      <p:bldP spid="62" grpId="0"/>
      <p:bldP spid="76" grpId="0"/>
      <p:bldP spid="1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WordArt 3"/>
          <p:cNvSpPr>
            <a:spLocks noChangeArrowheads="1" noChangeShapeType="1" noTextEdit="1"/>
          </p:cNvSpPr>
          <p:nvPr/>
        </p:nvSpPr>
        <p:spPr bwMode="gray">
          <a:xfrm>
            <a:off x="1571604" y="2000240"/>
            <a:ext cx="6429420" cy="11382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수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고 하 셨 습 니 다</a:t>
            </a:r>
            <a:r>
              <a:rPr lang="en-US" altLang="ko-KR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.</a:t>
            </a:r>
            <a:r>
              <a:rPr lang="ko-KR" altLang="en-US" sz="54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/>
                <a:ea typeface="HY헤드라인M"/>
              </a:rPr>
              <a:t>  </a:t>
            </a:r>
            <a:endParaRPr lang="ko-KR" altLang="en-US" sz="54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HY헤드라인M"/>
              <a:ea typeface="HY헤드라인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68" y="357166"/>
            <a:ext cx="2571768" cy="842947"/>
          </a:xfrm>
        </p:spPr>
        <p:txBody>
          <a:bodyPr/>
          <a:lstStyle/>
          <a:p>
            <a:r>
              <a:rPr lang="ko-KR" altLang="en-US" sz="4800" smtClean="0"/>
              <a:t>목  </a:t>
            </a:r>
            <a:r>
              <a:rPr lang="ko-KR" altLang="en-US" sz="4800"/>
              <a:t>차</a:t>
            </a: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403524" y="3245894"/>
            <a:ext cx="6336828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63" name="그룹 58"/>
          <p:cNvGrpSpPr/>
          <p:nvPr/>
        </p:nvGrpSpPr>
        <p:grpSpPr>
          <a:xfrm>
            <a:off x="1187624" y="2709755"/>
            <a:ext cx="609600" cy="609600"/>
            <a:chOff x="2120900" y="2762250"/>
            <a:chExt cx="609600" cy="609600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2120900" y="2762250"/>
              <a:ext cx="609600" cy="609600"/>
              <a:chOff x="816" y="1872"/>
              <a:chExt cx="384" cy="384"/>
            </a:xfrm>
          </p:grpSpPr>
          <p:sp>
            <p:nvSpPr>
              <p:cNvPr id="66" name="Oval 6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8" name="Oval 8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9" name="Oval 9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0" name="Oval 10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71" name="Oval 11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2" name="Oval 12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3" name="Oval 13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4" name="Oval 14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65" name="Text Box 15"/>
            <p:cNvSpPr txBox="1">
              <a:spLocks noChangeArrowheads="1"/>
            </p:cNvSpPr>
            <p:nvPr/>
          </p:nvSpPr>
          <p:spPr bwMode="gray">
            <a:xfrm>
              <a:off x="2249488" y="2827338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2</a:t>
              </a:r>
            </a:p>
          </p:txBody>
        </p:sp>
      </p:grpSp>
      <p:sp>
        <p:nvSpPr>
          <p:cNvPr id="87" name="Line 27"/>
          <p:cNvSpPr>
            <a:spLocks noChangeShapeType="1"/>
          </p:cNvSpPr>
          <p:nvPr/>
        </p:nvSpPr>
        <p:spPr bwMode="auto">
          <a:xfrm>
            <a:off x="1427337" y="2354702"/>
            <a:ext cx="631301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9" name="Group 29"/>
          <p:cNvGrpSpPr>
            <a:grpSpLocks/>
          </p:cNvGrpSpPr>
          <p:nvPr/>
        </p:nvGrpSpPr>
        <p:grpSpPr bwMode="auto">
          <a:xfrm>
            <a:off x="1187624" y="1780034"/>
            <a:ext cx="609600" cy="609600"/>
            <a:chOff x="1248" y="1200"/>
            <a:chExt cx="384" cy="384"/>
          </a:xfrm>
        </p:grpSpPr>
        <p:grpSp>
          <p:nvGrpSpPr>
            <p:cNvPr id="90" name="Group 30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92" name="Text Box 31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93" name="Oval 32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4" name="Oval 33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5" name="Oval 34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6" name="Oval 35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Oval 36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Oval 37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99" name="Oval 38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0" name="Oval 39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1" name="Text Box 41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1</a:t>
              </a:r>
            </a:p>
          </p:txBody>
        </p:sp>
      </p:grpSp>
      <p:sp>
        <p:nvSpPr>
          <p:cNvPr id="102" name="Line 42"/>
          <p:cNvSpPr>
            <a:spLocks noChangeShapeType="1"/>
          </p:cNvSpPr>
          <p:nvPr/>
        </p:nvSpPr>
        <p:spPr bwMode="auto">
          <a:xfrm>
            <a:off x="1427337" y="4142676"/>
            <a:ext cx="631301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3" name="Group 43"/>
          <p:cNvGrpSpPr>
            <a:grpSpLocks/>
          </p:cNvGrpSpPr>
          <p:nvPr/>
        </p:nvGrpSpPr>
        <p:grpSpPr bwMode="auto">
          <a:xfrm>
            <a:off x="1187624" y="3639476"/>
            <a:ext cx="609600" cy="609600"/>
            <a:chOff x="1248" y="1200"/>
            <a:chExt cx="384" cy="384"/>
          </a:xfrm>
        </p:grpSpPr>
        <p:grpSp>
          <p:nvGrpSpPr>
            <p:cNvPr id="104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106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107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8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09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0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1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2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3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4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5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05" name="Text Box 55"/>
            <p:cNvSpPr txBox="1">
              <a:spLocks noChangeArrowheads="1"/>
            </p:cNvSpPr>
            <p:nvPr/>
          </p:nvSpPr>
          <p:spPr bwMode="gray">
            <a:xfrm>
              <a:off x="1326" y="1236"/>
              <a:ext cx="22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3</a:t>
              </a:r>
            </a:p>
          </p:txBody>
        </p:sp>
      </p:grp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1892478" y="3645024"/>
            <a:ext cx="618625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800" b="1" smtClean="0">
                <a:latin typeface="HY강B" pitchFamily="18" charset="-127"/>
                <a:ea typeface="HY강B" pitchFamily="18" charset="-127"/>
              </a:rPr>
              <a:t>DataInputStream/DataOutputStream</a:t>
            </a:r>
          </a:p>
        </p:txBody>
      </p:sp>
      <p:sp>
        <p:nvSpPr>
          <p:cNvPr id="47" name="Line 3"/>
          <p:cNvSpPr>
            <a:spLocks noChangeShapeType="1"/>
          </p:cNvSpPr>
          <p:nvPr/>
        </p:nvSpPr>
        <p:spPr bwMode="auto">
          <a:xfrm>
            <a:off x="1427337" y="5092303"/>
            <a:ext cx="631301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8" name="그룹 59"/>
          <p:cNvGrpSpPr/>
          <p:nvPr/>
        </p:nvGrpSpPr>
        <p:grpSpPr>
          <a:xfrm>
            <a:off x="1187624" y="4569197"/>
            <a:ext cx="609600" cy="609600"/>
            <a:chOff x="2133600" y="4591050"/>
            <a:chExt cx="609600" cy="609600"/>
          </a:xfrm>
        </p:grpSpPr>
        <p:grpSp>
          <p:nvGrpSpPr>
            <p:cNvPr id="49" name="Group 16"/>
            <p:cNvGrpSpPr>
              <a:grpSpLocks/>
            </p:cNvGrpSpPr>
            <p:nvPr/>
          </p:nvGrpSpPr>
          <p:grpSpPr bwMode="auto">
            <a:xfrm>
              <a:off x="2133600" y="4591050"/>
              <a:ext cx="609600" cy="609600"/>
              <a:chOff x="816" y="1872"/>
              <a:chExt cx="384" cy="384"/>
            </a:xfrm>
          </p:grpSpPr>
          <p:sp>
            <p:nvSpPr>
              <p:cNvPr id="51" name="Oval 17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gray">
              <a:xfrm>
                <a:off x="816" y="187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32001"/>
                    </a:schemeClr>
                  </a:gs>
                  <a:gs pos="100000">
                    <a:schemeClr val="accent2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841" y="1897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54118"/>
                      <a:invGamma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4" name="Oval 20"/>
              <p:cNvSpPr>
                <a:spLocks noChangeArrowheads="1"/>
              </p:cNvSpPr>
              <p:nvPr/>
            </p:nvSpPr>
            <p:spPr bwMode="gray">
              <a:xfrm>
                <a:off x="866" y="1922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63529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5" name="Oval 21"/>
              <p:cNvSpPr>
                <a:spLocks noChangeArrowheads="1"/>
              </p:cNvSpPr>
              <p:nvPr/>
            </p:nvSpPr>
            <p:spPr bwMode="gray">
              <a:xfrm>
                <a:off x="859" y="1914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56" name="Oval 22"/>
              <p:cNvSpPr>
                <a:spLocks noChangeArrowheads="1"/>
              </p:cNvSpPr>
              <p:nvPr/>
            </p:nvSpPr>
            <p:spPr bwMode="gray">
              <a:xfrm>
                <a:off x="864" y="191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7" name="Oval 23"/>
              <p:cNvSpPr>
                <a:spLocks noChangeArrowheads="1"/>
              </p:cNvSpPr>
              <p:nvPr/>
            </p:nvSpPr>
            <p:spPr bwMode="gray">
              <a:xfrm>
                <a:off x="868" y="192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8" name="Oval 24"/>
              <p:cNvSpPr>
                <a:spLocks noChangeArrowheads="1"/>
              </p:cNvSpPr>
              <p:nvPr/>
            </p:nvSpPr>
            <p:spPr bwMode="gray">
              <a:xfrm>
                <a:off x="871" y="192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59" name="Oval 25"/>
              <p:cNvSpPr>
                <a:spLocks noChangeArrowheads="1"/>
              </p:cNvSpPr>
              <p:nvPr/>
            </p:nvSpPr>
            <p:spPr bwMode="gray">
              <a:xfrm>
                <a:off x="886" y="193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50" name="Text Box 26"/>
            <p:cNvSpPr txBox="1">
              <a:spLocks noChangeArrowheads="1"/>
            </p:cNvSpPr>
            <p:nvPr/>
          </p:nvSpPr>
          <p:spPr bwMode="gray">
            <a:xfrm>
              <a:off x="2255838" y="4640263"/>
              <a:ext cx="355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4</a:t>
              </a:r>
            </a:p>
          </p:txBody>
        </p:sp>
      </p:grp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1979712" y="4581128"/>
            <a:ext cx="488058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800" b="1" smtClean="0">
                <a:latin typeface="HY강B" pitchFamily="18" charset="-127"/>
                <a:ea typeface="HY강B" pitchFamily="18" charset="-127"/>
              </a:rPr>
              <a:t>PrintStream</a:t>
            </a:r>
            <a:r>
              <a:rPr lang="ko-KR" altLang="en-US" sz="2800" b="1" smtClean="0">
                <a:latin typeface="HY강B" pitchFamily="18" charset="-127"/>
                <a:ea typeface="HY강B" pitchFamily="18" charset="-127"/>
              </a:rPr>
              <a:t>클래스</a:t>
            </a:r>
            <a:endParaRPr lang="en-US" altLang="ko-KR" sz="2800" b="1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1916276" y="1700808"/>
            <a:ext cx="59464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3200" smtClean="0">
                <a:latin typeface="HY강B" pitchFamily="18" charset="-127"/>
                <a:ea typeface="HY강B" pitchFamily="18" charset="-127"/>
              </a:rPr>
              <a:t>Buffer</a:t>
            </a:r>
            <a:r>
              <a:rPr lang="ko-KR" altLang="en-US" sz="3200" smtClean="0">
                <a:latin typeface="HY강B" pitchFamily="18" charset="-127"/>
                <a:ea typeface="HY강B" pitchFamily="18" charset="-127"/>
              </a:rPr>
              <a:t>를 이용한 입출력</a:t>
            </a:r>
            <a:endParaRPr lang="en-US" altLang="ko-KR" sz="320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6" name="Text Box 57"/>
          <p:cNvSpPr txBox="1">
            <a:spLocks noChangeArrowheads="1"/>
          </p:cNvSpPr>
          <p:nvPr/>
        </p:nvSpPr>
        <p:spPr bwMode="auto">
          <a:xfrm>
            <a:off x="1892478" y="2708920"/>
            <a:ext cx="618625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800" b="1" smtClean="0">
                <a:latin typeface="HY강B" pitchFamily="18" charset="-127"/>
                <a:ea typeface="HY강B" pitchFamily="18" charset="-127"/>
              </a:rPr>
              <a:t>File</a:t>
            </a:r>
            <a:r>
              <a:rPr lang="ko-KR" altLang="en-US" sz="2800" b="1" smtClean="0">
                <a:latin typeface="HY강B" pitchFamily="18" charset="-127"/>
                <a:ea typeface="HY강B" pitchFamily="18" charset="-127"/>
              </a:rPr>
              <a:t>을 사용하는 입출력스트림 클래스</a:t>
            </a:r>
            <a:endParaRPr lang="en-US" altLang="ko-KR" sz="2800" b="1" smtClean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7" name="Line 42"/>
          <p:cNvSpPr>
            <a:spLocks noChangeShapeType="1"/>
          </p:cNvSpPr>
          <p:nvPr/>
        </p:nvSpPr>
        <p:spPr bwMode="auto">
          <a:xfrm>
            <a:off x="1475656" y="6021288"/>
            <a:ext cx="626469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8" name="Group 43"/>
          <p:cNvGrpSpPr>
            <a:grpSpLocks/>
          </p:cNvGrpSpPr>
          <p:nvPr/>
        </p:nvGrpSpPr>
        <p:grpSpPr bwMode="auto">
          <a:xfrm>
            <a:off x="1187624" y="5498918"/>
            <a:ext cx="609600" cy="609600"/>
            <a:chOff x="1248" y="1200"/>
            <a:chExt cx="384" cy="384"/>
          </a:xfrm>
        </p:grpSpPr>
        <p:grpSp>
          <p:nvGrpSpPr>
            <p:cNvPr id="79" name="Group 44"/>
            <p:cNvGrpSpPr>
              <a:grpSpLocks/>
            </p:cNvGrpSpPr>
            <p:nvPr/>
          </p:nvGrpSpPr>
          <p:grpSpPr bwMode="auto">
            <a:xfrm>
              <a:off x="1248" y="1200"/>
              <a:ext cx="384" cy="384"/>
              <a:chOff x="2016" y="912"/>
              <a:chExt cx="384" cy="384"/>
            </a:xfrm>
          </p:grpSpPr>
          <p:sp>
            <p:nvSpPr>
              <p:cNvPr id="81" name="Text Box 45"/>
              <p:cNvSpPr txBox="1">
                <a:spLocks noChangeArrowheads="1"/>
              </p:cNvSpPr>
              <p:nvPr/>
            </p:nvSpPr>
            <p:spPr bwMode="gray">
              <a:xfrm>
                <a:off x="2094" y="948"/>
                <a:ext cx="22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>
                    <a:solidFill>
                      <a:srgbClr val="000000"/>
                    </a:solidFill>
                    <a:latin typeface="굴림" pitchFamily="34" charset="-127"/>
                    <a:ea typeface="굴림" pitchFamily="34" charset="-127"/>
                  </a:rPr>
                  <a:t>3</a:t>
                </a:r>
              </a:p>
            </p:txBody>
          </p:sp>
          <p:sp>
            <p:nvSpPr>
              <p:cNvPr id="82" name="Oval 46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3" name="Oval 47"/>
              <p:cNvSpPr>
                <a:spLocks noChangeArrowheads="1"/>
              </p:cNvSpPr>
              <p:nvPr/>
            </p:nvSpPr>
            <p:spPr bwMode="gray">
              <a:xfrm>
                <a:off x="2016" y="912"/>
                <a:ext cx="384" cy="38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32001"/>
                    </a:schemeClr>
                  </a:gs>
                  <a:gs pos="100000">
                    <a:schemeClr val="hlink">
                      <a:gamma/>
                      <a:shade val="0"/>
                      <a:invGamma/>
                      <a:alpha val="89999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4" name="Oval 48"/>
              <p:cNvSpPr>
                <a:spLocks noChangeArrowheads="1"/>
              </p:cNvSpPr>
              <p:nvPr/>
            </p:nvSpPr>
            <p:spPr bwMode="gray">
              <a:xfrm>
                <a:off x="2034" y="918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5" name="Oval 49"/>
              <p:cNvSpPr>
                <a:spLocks noChangeArrowheads="1"/>
              </p:cNvSpPr>
              <p:nvPr/>
            </p:nvSpPr>
            <p:spPr bwMode="gray">
              <a:xfrm>
                <a:off x="2040" y="936"/>
                <a:ext cx="334" cy="33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86" name="Oval 50"/>
              <p:cNvSpPr>
                <a:spLocks noChangeArrowheads="1"/>
              </p:cNvSpPr>
              <p:nvPr/>
            </p:nvSpPr>
            <p:spPr bwMode="gray">
              <a:xfrm>
                <a:off x="2052" y="948"/>
                <a:ext cx="300" cy="300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Oval 51"/>
              <p:cNvSpPr>
                <a:spLocks noChangeArrowheads="1"/>
              </p:cNvSpPr>
              <p:nvPr/>
            </p:nvSpPr>
            <p:spPr bwMode="gray">
              <a:xfrm>
                <a:off x="2064" y="959"/>
                <a:ext cx="291" cy="291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46275"/>
                      <a:invGamma/>
                    </a:srgbClr>
                  </a:gs>
                  <a:gs pos="100000">
                    <a:srgbClr val="C0C0C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19" name="Oval 52"/>
              <p:cNvSpPr>
                <a:spLocks noChangeArrowheads="1"/>
              </p:cNvSpPr>
              <p:nvPr/>
            </p:nvSpPr>
            <p:spPr bwMode="gray">
              <a:xfrm>
                <a:off x="2068" y="961"/>
                <a:ext cx="283" cy="283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C0C0C0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20" name="Oval 53"/>
              <p:cNvSpPr>
                <a:spLocks noChangeArrowheads="1"/>
              </p:cNvSpPr>
              <p:nvPr/>
            </p:nvSpPr>
            <p:spPr bwMode="gray">
              <a:xfrm>
                <a:off x="2071" y="963"/>
                <a:ext cx="270" cy="26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shade val="79216"/>
                      <a:invGamma/>
                    </a:srgbClr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121" name="Oval 54"/>
              <p:cNvSpPr>
                <a:spLocks noChangeArrowheads="1"/>
              </p:cNvSpPr>
              <p:nvPr/>
            </p:nvSpPr>
            <p:spPr bwMode="gray">
              <a:xfrm>
                <a:off x="2086" y="971"/>
                <a:ext cx="240" cy="215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gamma/>
                      <a:tint val="0"/>
                      <a:invGamma/>
                    </a:srgbClr>
                  </a:gs>
                  <a:gs pos="100000">
                    <a:srgbClr val="C0C0C0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0" name="Text Box 55"/>
            <p:cNvSpPr txBox="1">
              <a:spLocks noChangeArrowheads="1"/>
            </p:cNvSpPr>
            <p:nvPr/>
          </p:nvSpPr>
          <p:spPr bwMode="gray">
            <a:xfrm>
              <a:off x="1325" y="1236"/>
              <a:ext cx="22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400" b="1">
                  <a:solidFill>
                    <a:srgbClr val="000000"/>
                  </a:solidFill>
                  <a:latin typeface="굴림" pitchFamily="34" charset="-127"/>
                  <a:ea typeface="굴림" pitchFamily="34" charset="-127"/>
                </a:rPr>
                <a:t>5</a:t>
              </a:r>
            </a:p>
          </p:txBody>
        </p:sp>
      </p:grpSp>
      <p:sp>
        <p:nvSpPr>
          <p:cNvPr id="123" name="Text Box 58"/>
          <p:cNvSpPr txBox="1">
            <a:spLocks noChangeArrowheads="1"/>
          </p:cNvSpPr>
          <p:nvPr/>
        </p:nvSpPr>
        <p:spPr bwMode="auto">
          <a:xfrm>
            <a:off x="1902004" y="5517232"/>
            <a:ext cx="6248736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ko-KR" sz="2600" b="1" smtClean="0">
                <a:latin typeface="HY강B" pitchFamily="18" charset="-127"/>
                <a:ea typeface="HY강B" pitchFamily="18" charset="-127"/>
              </a:rPr>
              <a:t>ObjectInputStream/ObjectOutputStream</a:t>
            </a:r>
            <a:endParaRPr lang="en-US" altLang="ko-KR" sz="2600" b="1"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  <p:bldP spid="117" grpId="0"/>
      <p:bldP spid="60" grpId="0"/>
      <p:bldP spid="62" grpId="0"/>
      <p:bldP spid="76" grpId="0"/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altLang="ko-KR" sz="3600" smtClean="0"/>
              <a:t>1. Buffer</a:t>
            </a:r>
            <a:r>
              <a:rPr lang="ko-KR" altLang="en-US" sz="3600" smtClean="0"/>
              <a:t>를 이용한 입출력</a:t>
            </a:r>
            <a:endParaRPr lang="en-US" altLang="ko-KR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340768"/>
            <a:ext cx="8678198" cy="5184576"/>
          </a:xfrm>
        </p:spPr>
        <p:txBody>
          <a:bodyPr/>
          <a:lstStyle/>
          <a:p>
            <a:r>
              <a:rPr lang="ko-KR" altLang="en-US" smtClean="0"/>
              <a:t>버퍼란 메모리의 임시 기억장소이며 버퍼링이란</a:t>
            </a:r>
            <a:r>
              <a:rPr lang="en-US" altLang="ko-KR" smtClean="0"/>
              <a:t>, </a:t>
            </a:r>
            <a:r>
              <a:rPr lang="ko-KR" altLang="en-US" smtClean="0"/>
              <a:t>데이터를 버퍼의 크기만큼 모아서 작업을 한다는 의미이다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버퍼를 사용하게 되면 그만큼 입출력에 소요되는 시간이 줄어들게 되므로 컴퓨팅효율은 높아진다고 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자바에서는 버퍼를 이용한 입출력을 제공하고 있는데 </a:t>
            </a:r>
            <a:r>
              <a:rPr lang="en-US" altLang="ko-KR" smtClean="0"/>
              <a:t>BufferedReader/BufferedWriter</a:t>
            </a:r>
            <a:r>
              <a:rPr lang="ko-KR" altLang="en-US" smtClean="0"/>
              <a:t>와 </a:t>
            </a:r>
            <a:r>
              <a:rPr lang="en-US" altLang="ko-KR" smtClean="0"/>
              <a:t>BufferedInputStream/BufferedOutputStream 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285720" y="836712"/>
            <a:ext cx="8501122" cy="56886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b="1" smtClean="0"/>
              <a:t>package pk37;</a:t>
            </a:r>
          </a:p>
          <a:p>
            <a:r>
              <a:rPr lang="en-US" altLang="ko-KR" sz="1600" b="1" smtClean="0"/>
              <a:t>import java.io.*;</a:t>
            </a:r>
          </a:p>
          <a:p>
            <a:r>
              <a:rPr lang="en-US" altLang="ko-KR" sz="1600" b="1" smtClean="0"/>
              <a:t>public class BufferTest {</a:t>
            </a:r>
          </a:p>
          <a:p>
            <a:r>
              <a:rPr lang="en-US" altLang="ko-KR" sz="1600" b="1" smtClean="0"/>
              <a:t>	public static void main(String[] args) {</a:t>
            </a:r>
          </a:p>
          <a:p>
            <a:r>
              <a:rPr lang="en-US" altLang="ko-KR" sz="1600" b="1" smtClean="0"/>
              <a:t>		// TODO Auto-generated method stub</a:t>
            </a:r>
          </a:p>
          <a:p>
            <a:r>
              <a:rPr lang="en-US" altLang="ko-KR" sz="1600" b="1" smtClean="0"/>
              <a:t>		String str="";</a:t>
            </a:r>
          </a:p>
          <a:p>
            <a:r>
              <a:rPr lang="en-US" altLang="ko-KR" sz="1600" b="1" smtClean="0"/>
              <a:t>		BufferedReader  r=null;</a:t>
            </a:r>
          </a:p>
          <a:p>
            <a:r>
              <a:rPr lang="en-US" altLang="ko-KR" sz="1600" b="1" smtClean="0"/>
              <a:t>		System.out.println("</a:t>
            </a:r>
            <a:r>
              <a:rPr lang="ko-KR" altLang="en-US" sz="1600" b="1" smtClean="0"/>
              <a:t>문자를 입력하세요</a:t>
            </a:r>
            <a:r>
              <a:rPr lang="en-US" altLang="ko-KR" sz="1600" b="1" smtClean="0"/>
              <a:t>~");</a:t>
            </a:r>
          </a:p>
          <a:p>
            <a:r>
              <a:rPr lang="en-US" altLang="ko-KR" sz="1600" b="1" smtClean="0"/>
              <a:t>		</a:t>
            </a:r>
          </a:p>
          <a:p>
            <a:r>
              <a:rPr lang="en-US" altLang="ko-KR" sz="1600" b="1" smtClean="0"/>
              <a:t>		try{</a:t>
            </a:r>
          </a:p>
          <a:p>
            <a:r>
              <a:rPr lang="en-US" altLang="ko-KR" sz="1600" b="1" smtClean="0"/>
              <a:t>			</a:t>
            </a:r>
          </a:p>
          <a:p>
            <a:r>
              <a:rPr lang="en-US" altLang="ko-KR" sz="1600" b="1" smtClean="0"/>
              <a:t>			while(true){</a:t>
            </a:r>
          </a:p>
          <a:p>
            <a:r>
              <a:rPr lang="en-US" altLang="ko-KR" sz="1600" b="1" smtClean="0"/>
              <a:t>				r= new BufferedReader(new 						InputStreamReader(System.in));</a:t>
            </a:r>
          </a:p>
          <a:p>
            <a:r>
              <a:rPr lang="en-US" altLang="ko-KR" sz="1600" b="1" smtClean="0"/>
              <a:t>				str=r.readLine();</a:t>
            </a:r>
          </a:p>
          <a:p>
            <a:r>
              <a:rPr lang="en-US" altLang="ko-KR" sz="1600" b="1" smtClean="0"/>
              <a:t>				if(str.equals("stop"))break;</a:t>
            </a:r>
          </a:p>
          <a:p>
            <a:r>
              <a:rPr lang="en-US" altLang="ko-KR" sz="1600" b="1" smtClean="0"/>
              <a:t>				System.out.println(str);</a:t>
            </a:r>
          </a:p>
          <a:p>
            <a:r>
              <a:rPr lang="en-US" altLang="ko-KR" sz="1600" b="1" smtClean="0"/>
              <a:t>			}//while			</a:t>
            </a:r>
          </a:p>
          <a:p>
            <a:r>
              <a:rPr lang="en-US" altLang="ko-KR" sz="1600" b="1" smtClean="0"/>
              <a:t>		}catch(IOException e){</a:t>
            </a:r>
          </a:p>
          <a:p>
            <a:r>
              <a:rPr lang="en-US" altLang="ko-KR" sz="1600" b="1" smtClean="0"/>
              <a:t>			e.printStackTrace();</a:t>
            </a:r>
          </a:p>
          <a:p>
            <a:r>
              <a:rPr lang="en-US" altLang="ko-KR" sz="1600" b="1" smtClean="0"/>
              <a:t>		}</a:t>
            </a:r>
          </a:p>
          <a:p>
            <a:r>
              <a:rPr lang="en-US" altLang="ko-KR" sz="1600" b="1" smtClean="0"/>
              <a:t>	}//main</a:t>
            </a:r>
          </a:p>
          <a:p>
            <a:r>
              <a:rPr lang="en-US" altLang="ko-KR" sz="1600" b="1" smtClean="0"/>
              <a:t>}//class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332656"/>
            <a:ext cx="1643074" cy="50006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37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-1</a:t>
            </a: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1428728" y="714356"/>
            <a:ext cx="6286544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>
                <a:latin typeface="HY강B" pitchFamily="18" charset="-127"/>
                <a:ea typeface="HY강B" pitchFamily="18" charset="-127"/>
              </a:rPr>
              <a:t>[ExJava37]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프로젝트 패키지 내에 자바클래스를 작성하기위해 마우스 오른쪽버튼을 누르고 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[New]-[Class]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를 누른다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smtClean="0"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500034" y="1714488"/>
            <a:ext cx="8240713" cy="4673600"/>
            <a:chOff x="500034" y="1714488"/>
            <a:chExt cx="8240713" cy="46736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714488"/>
              <a:ext cx="8240713" cy="467360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</p:pic>
        <p:sp>
          <p:nvSpPr>
            <p:cNvPr id="10" name="모서리가 둥근 직사각형 9"/>
            <p:cNvSpPr/>
            <p:nvPr/>
          </p:nvSpPr>
          <p:spPr bwMode="auto">
            <a:xfrm>
              <a:off x="1214414" y="1928802"/>
              <a:ext cx="714380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2071670" y="2071678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5643570" y="3000372"/>
              <a:ext cx="857256" cy="28575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0" y="548680"/>
            <a:ext cx="5230246" cy="599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 bwMode="auto"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[Name]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에 클래스명을 입력한다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[public static void main(String[] args)]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항목은 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main()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[inherited abstract methods]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는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상속의 관계</a:t>
            </a:r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가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 존재할 때 체크하는 곳이다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sz="1600" smtClean="0">
                <a:latin typeface="HY강B" pitchFamily="18" charset="-127"/>
                <a:ea typeface="HY강B" pitchFamily="18" charset="-127"/>
              </a:rPr>
              <a:t>기본적으로 체크되어 있다</a:t>
            </a:r>
            <a:r>
              <a:rPr lang="en-US" altLang="ko-KR" sz="1600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285852" y="2500306"/>
            <a:ext cx="1125908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357290" y="4429132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357290" y="4857760"/>
            <a:ext cx="228601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500430" y="6143644"/>
            <a:ext cx="857256" cy="21431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[Finish]</a:t>
            </a:r>
            <a:r>
              <a:rPr kumimoji="0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버튼을 누른다</a:t>
            </a:r>
            <a:r>
              <a:rPr kumimoji="0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500034" y="571480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mtClean="0">
                <a:latin typeface="HY강B" pitchFamily="18" charset="-127"/>
                <a:ea typeface="HY강B" pitchFamily="18" charset="-127"/>
              </a:rPr>
              <a:t>Eclipse </a:t>
            </a:r>
            <a:r>
              <a:rPr lang="ko-KR" altLang="en-US" smtClean="0">
                <a:latin typeface="HY강B" pitchFamily="18" charset="-127"/>
                <a:ea typeface="HY강B" pitchFamily="18" charset="-127"/>
              </a:rPr>
              <a:t>창에서 다음과 같이 입력한다</a:t>
            </a:r>
            <a:r>
              <a:rPr lang="en-US" altLang="ko-KR" smtClean="0"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219950" cy="47910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57430"/>
            <a:ext cx="8520113" cy="33020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 bwMode="auto">
          <a:xfrm>
            <a:off x="857224" y="928670"/>
            <a:ext cx="4500594" cy="642942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아래 그림과 같이 차례대로 누른다</a:t>
            </a:r>
            <a:r>
              <a:rPr kumimoji="0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HY강B" pitchFamily="18" charset="-127"/>
                <a:ea typeface="HY강B" pitchFamily="18" charset="-127"/>
              </a:rPr>
              <a:t>.</a:t>
            </a:r>
            <a:endParaRPr kumimoji="0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500166" y="2571744"/>
            <a:ext cx="714380" cy="3571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928794" y="3857628"/>
            <a:ext cx="857256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929322" y="3857628"/>
            <a:ext cx="2714644" cy="2857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469</Words>
  <Application>Microsoft Office PowerPoint</Application>
  <PresentationFormat>화면 슬라이드 쇼(4:3)</PresentationFormat>
  <Paragraphs>156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Adobe Fan Heiti Std B</vt:lpstr>
      <vt:lpstr>HY강B</vt:lpstr>
      <vt:lpstr>HY중고딕</vt:lpstr>
      <vt:lpstr>HY헤드라인M</vt:lpstr>
      <vt:lpstr>굴림</vt:lpstr>
      <vt:lpstr>맑은 고딕</vt:lpstr>
      <vt:lpstr>Arial</vt:lpstr>
      <vt:lpstr>Office 테마</vt:lpstr>
      <vt:lpstr>Java Programming</vt:lpstr>
      <vt:lpstr>37장. 파일과 stream2</vt:lpstr>
      <vt:lpstr>목  차</vt:lpstr>
      <vt:lpstr>1. Buffer를 이용한 입출력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File을 사용하는 입출력스트림 클래스 </vt:lpstr>
      <vt:lpstr>3. DataInputStream/DataOutputStream</vt:lpstr>
      <vt:lpstr>4. PrintStream클래스</vt:lpstr>
      <vt:lpstr>PowerPoint 프레젠테이션</vt:lpstr>
      <vt:lpstr>PowerPoint 프레젠테이션</vt:lpstr>
      <vt:lpstr>5. ObjectInputStream/ObjectOutputStream</vt:lpstr>
      <vt:lpstr>PowerPoint 프레젠테이션</vt:lpstr>
      <vt:lpstr>PowerPoint 프레젠테이션</vt:lpstr>
      <vt:lpstr>PowerPoint 프레젠테이션</vt:lpstr>
      <vt:lpstr>PowerPoint 프레젠테이션</vt:lpstr>
      <vt:lpstr>정 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hg lee</cp:lastModifiedBy>
  <cp:revision>415</cp:revision>
  <dcterms:created xsi:type="dcterms:W3CDTF">2013-12-31T15:36:04Z</dcterms:created>
  <dcterms:modified xsi:type="dcterms:W3CDTF">2017-02-10T05:34:20Z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TC100823691042</vt:lpwstr>
  </property>
</Properties>
</file>