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509559"/>
            <a:ext cx="10464800" cy="7344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pPr/>
            <a:r>
              <a:t>“여기에 인용을 입력하십시오.”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256723" y="9197831"/>
            <a:ext cx="409839" cy="45417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297011" y="9197831"/>
            <a:ext cx="409839" cy="4541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nodejs.org/ko/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dev.mysql.com/downloads/mysql/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de.js - 게시판 만들기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node.js - 게시판 만들기</a:t>
            </a:r>
          </a:p>
        </p:txBody>
      </p:sp>
      <p:sp>
        <p:nvSpPr>
          <p:cNvPr id="120" name="1주차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1주차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untitled.png" descr="untitl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453" y="1308799"/>
            <a:ext cx="12515447" cy="7136002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js.jpeg" descr="js.jpe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929239" y="2571750"/>
            <a:ext cx="4835922" cy="6108700"/>
          </a:xfrm>
          <a:prstGeom prst="rect">
            <a:avLst/>
          </a:prstGeom>
        </p:spPr>
      </p:pic>
      <p:sp>
        <p:nvSpPr>
          <p:cNvPr id="154" name="javascript란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javascript란?</a:t>
            </a:r>
          </a:p>
        </p:txBody>
      </p:sp>
      <p:sp>
        <p:nvSpPr>
          <p:cNvPr id="155" name="Script languag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Script language</a:t>
            </a:r>
          </a:p>
          <a:p>
            <a:pPr>
              <a:buBlip>
                <a:blip r:embed="rId3"/>
              </a:buBlip>
              <a:defRPr u="sng">
                <a:solidFill>
                  <a:schemeClr val="accent4">
                    <a:satOff val="8090"/>
                    <a:lumOff val="-22165"/>
                  </a:schemeClr>
                </a:solidFill>
              </a:defRPr>
            </a:pPr>
            <a:r>
              <a:t>웹에서 동작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node.png" descr="node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929239" y="2635250"/>
            <a:ext cx="4835923" cy="6108700"/>
          </a:xfrm>
          <a:prstGeom prst="rect">
            <a:avLst/>
          </a:prstGeom>
        </p:spPr>
      </p:pic>
      <p:sp>
        <p:nvSpPr>
          <p:cNvPr id="158" name="node.js란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node.js란?</a:t>
            </a:r>
          </a:p>
        </p:txBody>
      </p:sp>
      <p:sp>
        <p:nvSpPr>
          <p:cNvPr id="159" name="Javascript 기반의server 엔진"/>
          <p:cNvSpPr txBox="1"/>
          <p:nvPr>
            <p:ph type="body" sz="half" idx="1"/>
          </p:nvPr>
        </p:nvSpPr>
        <p:spPr>
          <a:xfrm>
            <a:off x="1270000" y="2946400"/>
            <a:ext cx="5441885" cy="6096000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</a:lstStyle>
          <a:p>
            <a:pPr/>
            <a:r>
              <a:t>Javascript 기반의server 엔진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odo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Todo list</a:t>
            </a:r>
          </a:p>
        </p:txBody>
      </p:sp>
      <p:sp>
        <p:nvSpPr>
          <p:cNvPr id="123" name="개발환경 구축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195" indent="-417195" defTabSz="333756">
              <a:spcBef>
                <a:spcPts val="2600"/>
              </a:spcBef>
              <a:buBlip>
                <a:blip r:embed="rId2"/>
              </a:buBlip>
              <a:defRPr sz="2628"/>
            </a:pPr>
            <a:r>
              <a:t>개발환경 구축</a:t>
            </a:r>
          </a:p>
          <a:p>
            <a:pPr lvl="1" marL="834390" indent="-417195" defTabSz="333756">
              <a:spcBef>
                <a:spcPts val="2600"/>
              </a:spcBef>
              <a:buBlip>
                <a:blip r:embed="rId2"/>
              </a:buBlip>
              <a:defRPr sz="2628"/>
            </a:pPr>
            <a:r>
              <a:t>node.js install</a:t>
            </a:r>
          </a:p>
          <a:p>
            <a:pPr lvl="1" marL="834390" indent="-417195" defTabSz="333756">
              <a:spcBef>
                <a:spcPts val="2600"/>
              </a:spcBef>
              <a:buBlip>
                <a:blip r:embed="rId2"/>
              </a:buBlip>
              <a:defRPr sz="2628"/>
            </a:pPr>
            <a:r>
              <a:t>Editor install</a:t>
            </a:r>
          </a:p>
          <a:p>
            <a:pPr lvl="1" marL="834390" indent="-417195" defTabSz="333756">
              <a:spcBef>
                <a:spcPts val="2600"/>
              </a:spcBef>
              <a:buBlip>
                <a:blip r:embed="rId2"/>
              </a:buBlip>
              <a:defRPr sz="2628"/>
            </a:pPr>
            <a:r>
              <a:t>MySQL install</a:t>
            </a:r>
          </a:p>
          <a:p>
            <a:pPr marL="417195" indent="-417195" defTabSz="333756">
              <a:spcBef>
                <a:spcPts val="2600"/>
              </a:spcBef>
              <a:buBlip>
                <a:blip r:embed="rId2"/>
              </a:buBlip>
              <a:defRPr sz="2628"/>
            </a:pPr>
            <a:r>
              <a:t>npm 사용법</a:t>
            </a:r>
          </a:p>
          <a:p>
            <a:pPr lvl="1" marL="834390" indent="-417195" defTabSz="333756">
              <a:spcBef>
                <a:spcPts val="2600"/>
              </a:spcBef>
              <a:buBlip>
                <a:blip r:embed="rId2"/>
              </a:buBlip>
              <a:defRPr sz="2628"/>
            </a:pPr>
            <a:r>
              <a:t>필요모듈 설치 </a:t>
            </a:r>
          </a:p>
          <a:p>
            <a:pPr marL="417195" indent="-417195" defTabSz="333756">
              <a:spcBef>
                <a:spcPts val="2600"/>
              </a:spcBef>
              <a:buBlip>
                <a:blip r:embed="rId2"/>
              </a:buBlip>
              <a:defRPr sz="2628"/>
            </a:pPr>
            <a:r>
              <a:t>간단한 Javascript code 작성해보기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스크린샷 2017-06-28 오전 8.16.16.png" descr="스크린샷 2017-06-28 오전 8.16.16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80219" y="1265201"/>
            <a:ext cx="10444560" cy="5451872"/>
          </a:xfrm>
          <a:prstGeom prst="rect">
            <a:avLst/>
          </a:prstGeom>
        </p:spPr>
      </p:pic>
      <p:sp>
        <p:nvSpPr>
          <p:cNvPr id="126" name="https://nodejs.org/ko/ 접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47472">
              <a:defRPr sz="5472"/>
            </a:pPr>
            <a:r>
              <a:rPr u="sng">
                <a:hlinkClick r:id="rId3" invalidUrl="" action="" tgtFrame="" tooltip="" history="1" highlightClick="0" endSnd="0"/>
              </a:rPr>
              <a:t>https://nodejs.org/ko/</a:t>
            </a:r>
            <a:r>
              <a:t> 접속</a:t>
            </a:r>
          </a:p>
        </p:txBody>
      </p:sp>
      <p:sp>
        <p:nvSpPr>
          <p:cNvPr id="127" name="node.js install - 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node.js install - 1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스크린샷 2017-06-28 오전 8.24.40.png" descr="스크린샷 2017-06-28 오전 8.24.40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136650" y="1116492"/>
            <a:ext cx="10731500" cy="5600701"/>
          </a:xfrm>
          <a:prstGeom prst="rect">
            <a:avLst/>
          </a:prstGeom>
        </p:spPr>
      </p:pic>
      <p:sp>
        <p:nvSpPr>
          <p:cNvPr id="130" name="https://dev.mysql.com/downloads/mysql/ 접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74320">
              <a:defRPr sz="4320"/>
            </a:pPr>
            <a:r>
              <a:rPr u="sng">
                <a:hlinkClick r:id="rId3" invalidUrl="" action="" tgtFrame="" tooltip="" history="1" highlightClick="0" endSnd="0"/>
              </a:rPr>
              <a:t>https://dev.mysql.com/downloads/mysql/</a:t>
            </a:r>
            <a:r>
              <a:t> 접속</a:t>
            </a:r>
          </a:p>
        </p:txBody>
      </p:sp>
      <p:sp>
        <p:nvSpPr>
          <p:cNvPr id="131" name="MySQL install - 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MySQL install - 1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스크린샷 2017-06-28 오전 8.23.24.png" descr="스크린샷 2017-06-28 오전 8.23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3702" y="1503961"/>
            <a:ext cx="8437396" cy="7024288"/>
          </a:xfrm>
          <a:prstGeom prst="rect">
            <a:avLst/>
          </a:prstGeom>
          <a:ln w="88900">
            <a:miter lim="400000"/>
          </a:ln>
        </p:spPr>
      </p:pic>
      <p:sp>
        <p:nvSpPr>
          <p:cNvPr id="134" name="직사각형"/>
          <p:cNvSpPr/>
          <p:nvPr/>
        </p:nvSpPr>
        <p:spPr>
          <a:xfrm>
            <a:off x="2537436" y="4336975"/>
            <a:ext cx="7929928" cy="1079650"/>
          </a:xfrm>
          <a:prstGeom prst="rect">
            <a:avLst/>
          </a:prstGeom>
          <a:blipFill>
            <a:blip r:embed="rId3">
              <a:alphaModFix amt="12230"/>
            </a:blip>
          </a:blipFill>
          <a:ln w="12700">
            <a:solidFill>
              <a:schemeClr val="accent3">
                <a:satOff val="-19059"/>
                <a:lumOff val="-22550"/>
                <a:alpha val="12230"/>
              </a:schemeClr>
            </a:solidFill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스크린샷 2017-06-28 오전 8.23.43.png" descr="스크린샷 2017-06-28 오전 8.23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0322" y="469900"/>
            <a:ext cx="8424156" cy="9087396"/>
          </a:xfrm>
          <a:prstGeom prst="rect">
            <a:avLst/>
          </a:prstGeom>
          <a:ln w="88900">
            <a:miter lim="400000"/>
          </a:ln>
        </p:spPr>
      </p:pic>
      <p:sp>
        <p:nvSpPr>
          <p:cNvPr id="137" name="직사각형"/>
          <p:cNvSpPr/>
          <p:nvPr/>
        </p:nvSpPr>
        <p:spPr>
          <a:xfrm>
            <a:off x="2296672" y="6104483"/>
            <a:ext cx="8411456" cy="1750616"/>
          </a:xfrm>
          <a:prstGeom prst="rect">
            <a:avLst/>
          </a:prstGeom>
          <a:blipFill>
            <a:blip r:embed="rId3">
              <a:alphaModFix amt="31457"/>
            </a:blip>
          </a:blipFill>
          <a:ln w="12700">
            <a:solidFill>
              <a:schemeClr val="accent3">
                <a:satOff val="-19059"/>
                <a:lumOff val="-22550"/>
                <a:alpha val="31457"/>
              </a:schemeClr>
            </a:solidFill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Windows - http://withcoding.com/26"/>
          <p:cNvSpPr txBox="1"/>
          <p:nvPr>
            <p:ph type="body" idx="14"/>
          </p:nvPr>
        </p:nvSpPr>
        <p:spPr>
          <a:xfrm>
            <a:off x="1247775" y="2359049"/>
            <a:ext cx="10464800" cy="717502"/>
          </a:xfrm>
          <a:prstGeom prst="rect">
            <a:avLst/>
          </a:prstGeom>
        </p:spPr>
        <p:txBody>
          <a:bodyPr/>
          <a:lstStyle/>
          <a:p>
            <a:pPr/>
            <a:r>
              <a:t>Windows - http://withcoding.com/26</a:t>
            </a:r>
          </a:p>
        </p:txBody>
      </p:sp>
      <p:sp>
        <p:nvSpPr>
          <p:cNvPr id="140" name="Mac - http://palpit.tistory.com/871"/>
          <p:cNvSpPr txBox="1"/>
          <p:nvPr/>
        </p:nvSpPr>
        <p:spPr>
          <a:xfrm>
            <a:off x="1270000" y="4841788"/>
            <a:ext cx="10464800" cy="71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2400"/>
              </a:spcBef>
              <a:defRPr sz="3800"/>
            </a:lvl1pPr>
          </a:lstStyle>
          <a:p>
            <a:pPr/>
            <a:r>
              <a:t>Mac - http://palpit.tistory.com/871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KakaoTalk_Photo_2017-06-28-09-35-48.png" descr="KakaoTalk_Photo_2017-06-28-09-35-48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7228718" y="4974232"/>
            <a:ext cx="5016501" cy="4025901"/>
          </a:xfrm>
          <a:prstGeom prst="rect">
            <a:avLst/>
          </a:prstGeom>
        </p:spPr>
      </p:pic>
      <p:pic>
        <p:nvPicPr>
          <p:cNvPr id="143" name="스크린샷 2017-06-28 오전 9.37.04.png" descr="스크린샷 2017-06-28 오전 9.37.04.png"/>
          <p:cNvPicPr>
            <a:picLocks noChangeAspect="0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xfrm rot="21600000">
            <a:off x="7225086" y="730249"/>
            <a:ext cx="5016501" cy="4025901"/>
          </a:xfrm>
          <a:prstGeom prst="rect">
            <a:avLst/>
          </a:prstGeom>
        </p:spPr>
      </p:pic>
      <p:sp>
        <p:nvSpPr>
          <p:cNvPr id="144" name="윈도우의 경우 패스워드를 설치 진행 중 설정"/>
          <p:cNvSpPr txBox="1"/>
          <p:nvPr/>
        </p:nvSpPr>
        <p:spPr>
          <a:xfrm>
            <a:off x="540530" y="6250589"/>
            <a:ext cx="6105701" cy="1473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윈도우의 경우 패스워드를 설치 진행 중 설정</a:t>
            </a:r>
          </a:p>
        </p:txBody>
      </p:sp>
      <p:sp>
        <p:nvSpPr>
          <p:cNvPr id="145" name="임시비밀번호 발급 - 설치 완료후 변경…"/>
          <p:cNvSpPr txBox="1"/>
          <p:nvPr/>
        </p:nvSpPr>
        <p:spPr>
          <a:xfrm>
            <a:off x="540530" y="1168406"/>
            <a:ext cx="6105701" cy="2819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500"/>
            </a:pPr>
            <a:r>
              <a:t>임시비밀번호 발급 - 설치 완료후 변경</a:t>
            </a:r>
          </a:p>
          <a:p>
            <a:pPr>
              <a:defRPr sz="3500"/>
            </a:pPr>
            <a:r>
              <a:t>SET PASSWORD = PASSWORD(‘11111111’);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npm"/>
          <p:cNvSpPr txBox="1"/>
          <p:nvPr>
            <p:ph type="body" idx="14"/>
          </p:nvPr>
        </p:nvSpPr>
        <p:spPr>
          <a:xfrm>
            <a:off x="1181100" y="555649"/>
            <a:ext cx="10464800" cy="717502"/>
          </a:xfrm>
          <a:prstGeom prst="rect">
            <a:avLst/>
          </a:prstGeom>
        </p:spPr>
        <p:txBody>
          <a:bodyPr/>
          <a:lstStyle/>
          <a:p>
            <a:pPr/>
            <a:r>
              <a:t>npm </a:t>
            </a:r>
          </a:p>
        </p:txBody>
      </p:sp>
      <p:sp>
        <p:nvSpPr>
          <p:cNvPr id="148" name="$ npm install -g forever…"/>
          <p:cNvSpPr txBox="1"/>
          <p:nvPr/>
        </p:nvSpPr>
        <p:spPr>
          <a:xfrm>
            <a:off x="968617" y="4715236"/>
            <a:ext cx="11067566" cy="3523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$ npm install -g forever</a:t>
            </a:r>
          </a:p>
          <a:p>
            <a:pPr/>
            <a:r>
              <a:t>$ npm install -g supervisor</a:t>
            </a:r>
          </a:p>
          <a:p>
            <a:pPr/>
            <a:r>
              <a:t>$ npm install -g express-generator</a:t>
            </a:r>
          </a:p>
          <a:p>
            <a:pPr/>
            <a:r>
              <a:t>$ npm install -g express</a:t>
            </a:r>
          </a:p>
          <a:p>
            <a:pPr/>
            <a:r>
              <a:t>$ npm install -g mysql</a:t>
            </a:r>
          </a:p>
        </p:txBody>
      </p:sp>
      <p:sp>
        <p:nvSpPr>
          <p:cNvPr id="149" name="$ npm install -g &lt;모듈이름&gt;"/>
          <p:cNvSpPr txBox="1"/>
          <p:nvPr/>
        </p:nvSpPr>
        <p:spPr>
          <a:xfrm>
            <a:off x="2457283" y="2826252"/>
            <a:ext cx="8090233" cy="799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$ npm install -g &lt;모듈이름&gt;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