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7" r:id="rId2"/>
    <p:sldId id="290" r:id="rId3"/>
    <p:sldId id="281" r:id="rId4"/>
    <p:sldId id="277" r:id="rId5"/>
    <p:sldId id="278" r:id="rId6"/>
    <p:sldId id="279" r:id="rId7"/>
    <p:sldId id="292" r:id="rId8"/>
    <p:sldId id="291" r:id="rId9"/>
    <p:sldId id="276" r:id="rId10"/>
    <p:sldId id="258" r:id="rId11"/>
    <p:sldId id="259" r:id="rId12"/>
    <p:sldId id="260" r:id="rId13"/>
    <p:sldId id="280" r:id="rId14"/>
    <p:sldId id="294" r:id="rId15"/>
    <p:sldId id="293" r:id="rId16"/>
    <p:sldId id="261" r:id="rId17"/>
    <p:sldId id="262" r:id="rId18"/>
    <p:sldId id="265" r:id="rId19"/>
    <p:sldId id="266" r:id="rId20"/>
    <p:sldId id="267" r:id="rId21"/>
    <p:sldId id="268" r:id="rId22"/>
    <p:sldId id="295" r:id="rId23"/>
    <p:sldId id="296" r:id="rId24"/>
    <p:sldId id="264" r:id="rId25"/>
    <p:sldId id="284" r:id="rId26"/>
    <p:sldId id="285" r:id="rId27"/>
    <p:sldId id="286" r:id="rId28"/>
    <p:sldId id="287" r:id="rId29"/>
    <p:sldId id="289" r:id="rId30"/>
    <p:sldId id="274" r:id="rId31"/>
    <p:sldId id="288" r:id="rId32"/>
    <p:sldId id="263" r:id="rId33"/>
    <p:sldId id="275" r:id="rId34"/>
    <p:sldId id="269" r:id="rId35"/>
    <p:sldId id="297" r:id="rId36"/>
    <p:sldId id="298" r:id="rId37"/>
    <p:sldId id="270" r:id="rId38"/>
    <p:sldId id="271" r:id="rId39"/>
    <p:sldId id="272" r:id="rId40"/>
    <p:sldId id="273"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FFF66"/>
    <a:srgbClr val="E4C2E4"/>
    <a:srgbClr val="A1E7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86" autoAdjust="0"/>
    <p:restoredTop sz="94660"/>
  </p:normalViewPr>
  <p:slideViewPr>
    <p:cSldViewPr snapToGrid="0">
      <p:cViewPr varScale="1">
        <p:scale>
          <a:sx n="90" d="100"/>
          <a:sy n="90" d="100"/>
        </p:scale>
        <p:origin x="501" y="60"/>
      </p:cViewPr>
      <p:guideLst>
        <p:guide orient="horz" pos="2160"/>
        <p:guide pos="2880"/>
      </p:guideLst>
    </p:cSldViewPr>
  </p:slideViewPr>
  <p:notesTextViewPr>
    <p:cViewPr>
      <p:scale>
        <a:sx n="1" d="1"/>
        <a:sy n="1" d="1"/>
      </p:scale>
      <p:origin x="0" y="0"/>
    </p:cViewPr>
  </p:notesTextViewPr>
  <p:sorterViewPr>
    <p:cViewPr>
      <p:scale>
        <a:sx n="40" d="100"/>
        <a:sy n="4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7F989A-D600-4459-907F-62901FDBD1AC}" type="datetimeFigureOut">
              <a:rPr lang="en-GB" smtClean="0"/>
              <a:t>08/10/2021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84DB06-9349-4904-A761-E445ADB7A7B3}" type="slidenum">
              <a:rPr lang="en-GB" smtClean="0"/>
              <a:t>‹#›</a:t>
            </a:fld>
            <a:endParaRPr lang="en-GB"/>
          </a:p>
        </p:txBody>
      </p:sp>
    </p:spTree>
    <p:extLst>
      <p:ext uri="{BB962C8B-B14F-4D97-AF65-F5344CB8AC3E}">
        <p14:creationId xmlns:p14="http://schemas.microsoft.com/office/powerpoint/2010/main" val="1659155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a:solidFill>
                  <a:schemeClr val="tx1"/>
                </a:solidFill>
                <a:effectLst/>
                <a:latin typeface="+mn-lt"/>
                <a:ea typeface="+mn-ea"/>
                <a:cs typeface="+mn-cs"/>
              </a:rPr>
              <a:t>PATHOLOGIES IN WORLDVIEWS THAT PLACE EXPLORATION OF UNIVERSAL UINTELLIGENCE IN A </a:t>
            </a:r>
            <a:r>
              <a:rPr lang="en-GB" sz="1200" b="1" kern="1200" dirty="0">
                <a:solidFill>
                  <a:schemeClr val="tx1"/>
                </a:solidFill>
                <a:effectLst/>
                <a:latin typeface="+mn-lt"/>
                <a:ea typeface="+mn-ea"/>
                <a:cs typeface="+mn-cs"/>
              </a:rPr>
              <a:t>FORBIDDEN ZONE.</a:t>
            </a:r>
          </a:p>
          <a:p>
            <a:pPr marL="171450" indent="-171450">
              <a:buFont typeface="Arial" panose="020B0604020202020204" pitchFamily="34" charset="0"/>
              <a:buChar char="•"/>
            </a:pPr>
            <a:r>
              <a:rPr lang="en-GB" dirty="0"/>
              <a:t>LET’S EXPLORE ONE VERSION OF ‘THE FORBIDDEN ZONE’’</a:t>
            </a:r>
          </a:p>
          <a:p>
            <a:pPr marL="171450" indent="-171450">
              <a:buFont typeface="Arial" panose="020B0604020202020204" pitchFamily="34" charset="0"/>
              <a:buChar char="•"/>
            </a:pPr>
            <a:r>
              <a:rPr lang="en-GB" dirty="0"/>
              <a:t>THEN WE CAN EVADE THE BLOCKS</a:t>
            </a:r>
          </a:p>
          <a:p>
            <a:pPr marL="171450" indent="-171450">
              <a:buFont typeface="Arial" panose="020B0604020202020204" pitchFamily="34" charset="0"/>
              <a:buChar char="•"/>
            </a:pPr>
            <a:r>
              <a:rPr lang="en-GB" dirty="0"/>
              <a:t>AND EXPLORE</a:t>
            </a:r>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B02D7A7D-37B7-44AE-B6DF-232AA44BFB01}" type="slidenum">
              <a:rPr lang="en-GB" smtClean="0"/>
              <a:t>4</a:t>
            </a:fld>
            <a:endParaRPr lang="en-GB"/>
          </a:p>
        </p:txBody>
      </p:sp>
    </p:spTree>
    <p:extLst>
      <p:ext uri="{BB962C8B-B14F-4D97-AF65-F5344CB8AC3E}">
        <p14:creationId xmlns:p14="http://schemas.microsoft.com/office/powerpoint/2010/main" val="188091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A SAMPLE OF PSYCHOLOGICAL AND CULTURAL WALLS PREVENT US FROM ENTERING</a:t>
            </a:r>
          </a:p>
          <a:p>
            <a:pPr marL="171450" indent="-171450">
              <a:buFont typeface="Arial" panose="020B0604020202020204" pitchFamily="34" charset="0"/>
              <a:buChar char="•"/>
            </a:pPr>
            <a:r>
              <a:rPr lang="en-GB" dirty="0"/>
              <a:t>OR EXCOMMUNICATE US FROM MAINSTREAM SOCIETIES IF WE DO VENTURE IN</a:t>
            </a:r>
          </a:p>
          <a:p>
            <a:endParaRPr lang="en-GB" dirty="0"/>
          </a:p>
          <a:p>
            <a:endParaRPr lang="en-GB" dirty="0"/>
          </a:p>
        </p:txBody>
      </p:sp>
      <p:sp>
        <p:nvSpPr>
          <p:cNvPr id="4" name="Slide Number Placeholder 3"/>
          <p:cNvSpPr>
            <a:spLocks noGrp="1"/>
          </p:cNvSpPr>
          <p:nvPr>
            <p:ph type="sldNum" sz="quarter" idx="10"/>
          </p:nvPr>
        </p:nvSpPr>
        <p:spPr/>
        <p:txBody>
          <a:bodyPr/>
          <a:lstStyle/>
          <a:p>
            <a:fld id="{B02D7A7D-37B7-44AE-B6DF-232AA44BFB01}" type="slidenum">
              <a:rPr lang="en-GB" smtClean="0"/>
              <a:t>5</a:t>
            </a:fld>
            <a:endParaRPr lang="en-GB"/>
          </a:p>
        </p:txBody>
      </p:sp>
    </p:spTree>
    <p:extLst>
      <p:ext uri="{BB962C8B-B14F-4D97-AF65-F5344CB8AC3E}">
        <p14:creationId xmlns:p14="http://schemas.microsoft.com/office/powerpoint/2010/main" val="1519486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FORBIDDEN ZONE AS A PORTAL TO THE GREATER UNIVERSE</a:t>
            </a:r>
          </a:p>
          <a:p>
            <a:pPr marL="171450" indent="-171450">
              <a:buFont typeface="Arial" panose="020B0604020202020204" pitchFamily="34" charset="0"/>
              <a:buChar char="•"/>
            </a:pPr>
            <a:r>
              <a:rPr lang="en-GB" dirty="0"/>
              <a:t>MENTAL ‘STARGATE’ TO NEW POSSIBILITIES</a:t>
            </a:r>
          </a:p>
          <a:p>
            <a:pPr marL="171450" indent="-171450">
              <a:buFont typeface="Arial" panose="020B0604020202020204" pitchFamily="34" charset="0"/>
              <a:buChar char="•"/>
            </a:pPr>
            <a:r>
              <a:rPr lang="en-GB" dirty="0"/>
              <a:t>PIRPOSE AND MEANING BRING HAPPINESS</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B02D7A7D-37B7-44AE-B6DF-232AA44BFB01}" type="slidenum">
              <a:rPr lang="en-GB" smtClean="0"/>
              <a:t>6</a:t>
            </a:fld>
            <a:endParaRPr lang="en-GB"/>
          </a:p>
        </p:txBody>
      </p:sp>
    </p:spTree>
    <p:extLst>
      <p:ext uri="{BB962C8B-B14F-4D97-AF65-F5344CB8AC3E}">
        <p14:creationId xmlns:p14="http://schemas.microsoft.com/office/powerpoint/2010/main" val="1275972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NOT A DOGMA BUT A SPACE OF EXPLORATION</a:t>
            </a:r>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B02D7A7D-37B7-44AE-B6DF-232AA44BFB01}" type="slidenum">
              <a:rPr lang="en-GB" smtClean="0"/>
              <a:t>13</a:t>
            </a:fld>
            <a:endParaRPr lang="en-GB"/>
          </a:p>
        </p:txBody>
      </p:sp>
    </p:spTree>
    <p:extLst>
      <p:ext uri="{BB962C8B-B14F-4D97-AF65-F5344CB8AC3E}">
        <p14:creationId xmlns:p14="http://schemas.microsoft.com/office/powerpoint/2010/main" val="3523308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909" y="4777194"/>
            <a:ext cx="5335270" cy="4651389"/>
          </a:xfrm>
        </p:spPr>
        <p:txBody>
          <a:bodyPr/>
          <a:lstStyle/>
          <a:p>
            <a:pPr>
              <a:lnSpc>
                <a:spcPct val="107000"/>
              </a:lnSpc>
              <a:spcAft>
                <a:spcPts val="800"/>
              </a:spcAft>
            </a:pPr>
            <a:r>
              <a:rPr lang="en-GB" sz="1000" dirty="0">
                <a:effectLst/>
                <a:latin typeface="Calibri" panose="020F0502020204030204" pitchFamily="34" charset="0"/>
                <a:ea typeface="Calibri" panose="020F0502020204030204" pitchFamily="34" charset="0"/>
                <a:cs typeface="Arial" panose="020B0604020202020204" pitchFamily="34" charset="0"/>
              </a:rPr>
              <a:t>The tragedy of the Commons is well known. Individual actors use a common resource, for example grazing cattle on common green land. What begins as a limited consumption of those resources attracts more and more actors such that the common land becomes increasingly degraded. Although this degradation is of interest to all actors it is not in the interest of anyone actor to reduce or withdraw exploitation, especially if there is no alternative means of livelihood. Global measurement, for example of planetary limits and safe space for living, show that the whole of humanity are now engaged in that tragedy on a global scale. We have only one planet and we are not only using it up, we are to kicking its systems into irreversible irrecoverable change. For example the rate of species extinction, the destruction of living habitats and the poisoning of places and life essentials.</a:t>
            </a:r>
          </a:p>
          <a:p>
            <a:pPr>
              <a:lnSpc>
                <a:spcPct val="107000"/>
              </a:lnSpc>
              <a:spcAft>
                <a:spcPts val="800"/>
              </a:spcAft>
            </a:pPr>
            <a:r>
              <a:rPr lang="en-GB" sz="1000" dirty="0">
                <a:effectLst/>
                <a:latin typeface="Calibri" panose="020F0502020204030204" pitchFamily="34" charset="0"/>
                <a:ea typeface="Calibri" panose="020F0502020204030204" pitchFamily="34" charset="0"/>
                <a:cs typeface="Arial" panose="020B0604020202020204" pitchFamily="34" charset="0"/>
              </a:rPr>
              <a:t>This is exacerbated by a second tragedy, the tragedy of horizon. The systems in which we live and have our being our complex and interconnected on many levels and over many timescales. Whether the pressure is to survive or to sustain instant gratification, our attention span is kept on the near horizon. It is also kept limited in scope since we shy away from the actual complexity of the situation. Decisions and actions being made now within the small bubble of time overlook the impact they have on the disregarded systems that are running on longer timescales of feedback. This applies not only to external conditions, such as those that have led to global warming and climate change, but also to human community conditions that affect multiple generations into the future.</a:t>
            </a:r>
          </a:p>
          <a:p>
            <a:pPr>
              <a:lnSpc>
                <a:spcPct val="107000"/>
              </a:lnSpc>
              <a:spcAft>
                <a:spcPts val="800"/>
              </a:spcAft>
            </a:pPr>
            <a:r>
              <a:rPr lang="en-GB" sz="1000" dirty="0">
                <a:effectLst/>
                <a:latin typeface="Calibri" panose="020F0502020204030204" pitchFamily="34" charset="0"/>
                <a:ea typeface="Calibri" panose="020F0502020204030204" pitchFamily="34" charset="0"/>
                <a:cs typeface="Arial" panose="020B0604020202020204" pitchFamily="34" charset="0"/>
              </a:rPr>
              <a:t>The third tragedy of consciousness embraces both of these since it is the basic human condition that prevents awareness and response to the previous two tragedies. This tragedy arises out of the deeply ingrained psychological conditions which have been summed up in some places as greed, anger and delusion. Greed drives the clinging to the exploitation mentality and the pursuit of more and more without regard to the contextual implications. Anger drives the polar energy of acquisition and defence and the indignation and covetousness of not having. Delusion is the common human condition of believing we are we understand and we are right.</a:t>
            </a:r>
          </a:p>
          <a:p>
            <a:endParaRPr lang="en-GB" sz="1000" dirty="0"/>
          </a:p>
        </p:txBody>
      </p:sp>
      <p:sp>
        <p:nvSpPr>
          <p:cNvPr id="4" name="Slide Number Placeholder 3"/>
          <p:cNvSpPr>
            <a:spLocks noGrp="1"/>
          </p:cNvSpPr>
          <p:nvPr>
            <p:ph type="sldNum" sz="quarter" idx="5"/>
          </p:nvPr>
        </p:nvSpPr>
        <p:spPr/>
        <p:txBody>
          <a:bodyPr/>
          <a:lstStyle/>
          <a:p>
            <a:fld id="{9CB1D3B4-2D8F-43AD-B546-04CCFD9F7623}" type="slidenum">
              <a:rPr lang="en-GB" smtClean="0"/>
              <a:t>21</a:t>
            </a:fld>
            <a:endParaRPr lang="en-GB"/>
          </a:p>
        </p:txBody>
      </p:sp>
    </p:spTree>
    <p:extLst>
      <p:ext uri="{BB962C8B-B14F-4D97-AF65-F5344CB8AC3E}">
        <p14:creationId xmlns:p14="http://schemas.microsoft.com/office/powerpoint/2010/main" val="112474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2043A0-F983-4B41-877C-F3FD2A7F214D}" type="datetimeFigureOut">
              <a:rPr lang="en-GB" smtClean="0"/>
              <a:t>08/10/2021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68AC96-F6E4-4D1F-9006-82C55B7156B9}" type="slidenum">
              <a:rPr lang="en-GB" smtClean="0"/>
              <a:t>‹#›</a:t>
            </a:fld>
            <a:endParaRPr lang="en-GB"/>
          </a:p>
        </p:txBody>
      </p:sp>
    </p:spTree>
    <p:extLst>
      <p:ext uri="{BB962C8B-B14F-4D97-AF65-F5344CB8AC3E}">
        <p14:creationId xmlns:p14="http://schemas.microsoft.com/office/powerpoint/2010/main" val="313157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2043A0-F983-4B41-877C-F3FD2A7F214D}" type="datetimeFigureOut">
              <a:rPr lang="en-GB" smtClean="0"/>
              <a:t>08/10/2021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68AC96-F6E4-4D1F-9006-82C55B7156B9}" type="slidenum">
              <a:rPr lang="en-GB" smtClean="0"/>
              <a:t>‹#›</a:t>
            </a:fld>
            <a:endParaRPr lang="en-GB"/>
          </a:p>
        </p:txBody>
      </p:sp>
    </p:spTree>
    <p:extLst>
      <p:ext uri="{BB962C8B-B14F-4D97-AF65-F5344CB8AC3E}">
        <p14:creationId xmlns:p14="http://schemas.microsoft.com/office/powerpoint/2010/main" val="933229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2043A0-F983-4B41-877C-F3FD2A7F214D}" type="datetimeFigureOut">
              <a:rPr lang="en-GB" smtClean="0"/>
              <a:t>08/10/2021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68AC96-F6E4-4D1F-9006-82C55B7156B9}" type="slidenum">
              <a:rPr lang="en-GB" smtClean="0"/>
              <a:t>‹#›</a:t>
            </a:fld>
            <a:endParaRPr lang="en-GB"/>
          </a:p>
        </p:txBody>
      </p:sp>
    </p:spTree>
    <p:extLst>
      <p:ext uri="{BB962C8B-B14F-4D97-AF65-F5344CB8AC3E}">
        <p14:creationId xmlns:p14="http://schemas.microsoft.com/office/powerpoint/2010/main" val="36993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2043A0-F983-4B41-877C-F3FD2A7F214D}" type="datetimeFigureOut">
              <a:rPr lang="en-GB" smtClean="0"/>
              <a:t>08/10/2021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68AC96-F6E4-4D1F-9006-82C55B7156B9}" type="slidenum">
              <a:rPr lang="en-GB" smtClean="0"/>
              <a:t>‹#›</a:t>
            </a:fld>
            <a:endParaRPr lang="en-GB"/>
          </a:p>
        </p:txBody>
      </p:sp>
    </p:spTree>
    <p:extLst>
      <p:ext uri="{BB962C8B-B14F-4D97-AF65-F5344CB8AC3E}">
        <p14:creationId xmlns:p14="http://schemas.microsoft.com/office/powerpoint/2010/main" val="1071834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2043A0-F983-4B41-877C-F3FD2A7F214D}" type="datetimeFigureOut">
              <a:rPr lang="en-GB" smtClean="0"/>
              <a:t>08/10/2021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68AC96-F6E4-4D1F-9006-82C55B7156B9}" type="slidenum">
              <a:rPr lang="en-GB" smtClean="0"/>
              <a:t>‹#›</a:t>
            </a:fld>
            <a:endParaRPr lang="en-GB"/>
          </a:p>
        </p:txBody>
      </p:sp>
    </p:spTree>
    <p:extLst>
      <p:ext uri="{BB962C8B-B14F-4D97-AF65-F5344CB8AC3E}">
        <p14:creationId xmlns:p14="http://schemas.microsoft.com/office/powerpoint/2010/main" val="337351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2043A0-F983-4B41-877C-F3FD2A7F214D}" type="datetimeFigureOut">
              <a:rPr lang="en-GB" smtClean="0"/>
              <a:t>08/10/2021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68AC96-F6E4-4D1F-9006-82C55B7156B9}" type="slidenum">
              <a:rPr lang="en-GB" smtClean="0"/>
              <a:t>‹#›</a:t>
            </a:fld>
            <a:endParaRPr lang="en-GB"/>
          </a:p>
        </p:txBody>
      </p:sp>
    </p:spTree>
    <p:extLst>
      <p:ext uri="{BB962C8B-B14F-4D97-AF65-F5344CB8AC3E}">
        <p14:creationId xmlns:p14="http://schemas.microsoft.com/office/powerpoint/2010/main" val="866484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2043A0-F983-4B41-877C-F3FD2A7F214D}" type="datetimeFigureOut">
              <a:rPr lang="en-GB" smtClean="0"/>
              <a:t>08/10/2021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B68AC96-F6E4-4D1F-9006-82C55B7156B9}" type="slidenum">
              <a:rPr lang="en-GB" smtClean="0"/>
              <a:t>‹#›</a:t>
            </a:fld>
            <a:endParaRPr lang="en-GB"/>
          </a:p>
        </p:txBody>
      </p:sp>
    </p:spTree>
    <p:extLst>
      <p:ext uri="{BB962C8B-B14F-4D97-AF65-F5344CB8AC3E}">
        <p14:creationId xmlns:p14="http://schemas.microsoft.com/office/powerpoint/2010/main" val="3316063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2043A0-F983-4B41-877C-F3FD2A7F214D}" type="datetimeFigureOut">
              <a:rPr lang="en-GB" smtClean="0"/>
              <a:t>08/10/2021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B68AC96-F6E4-4D1F-9006-82C55B7156B9}" type="slidenum">
              <a:rPr lang="en-GB" smtClean="0"/>
              <a:t>‹#›</a:t>
            </a:fld>
            <a:endParaRPr lang="en-GB"/>
          </a:p>
        </p:txBody>
      </p:sp>
    </p:spTree>
    <p:extLst>
      <p:ext uri="{BB962C8B-B14F-4D97-AF65-F5344CB8AC3E}">
        <p14:creationId xmlns:p14="http://schemas.microsoft.com/office/powerpoint/2010/main" val="1445984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2043A0-F983-4B41-877C-F3FD2A7F214D}" type="datetimeFigureOut">
              <a:rPr lang="en-GB" smtClean="0"/>
              <a:t>08/10/2021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B68AC96-F6E4-4D1F-9006-82C55B7156B9}" type="slidenum">
              <a:rPr lang="en-GB" smtClean="0"/>
              <a:t>‹#›</a:t>
            </a:fld>
            <a:endParaRPr lang="en-GB"/>
          </a:p>
        </p:txBody>
      </p:sp>
    </p:spTree>
    <p:extLst>
      <p:ext uri="{BB962C8B-B14F-4D97-AF65-F5344CB8AC3E}">
        <p14:creationId xmlns:p14="http://schemas.microsoft.com/office/powerpoint/2010/main" val="1750055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2043A0-F983-4B41-877C-F3FD2A7F214D}" type="datetimeFigureOut">
              <a:rPr lang="en-GB" smtClean="0"/>
              <a:t>08/10/2021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68AC96-F6E4-4D1F-9006-82C55B7156B9}" type="slidenum">
              <a:rPr lang="en-GB" smtClean="0"/>
              <a:t>‹#›</a:t>
            </a:fld>
            <a:endParaRPr lang="en-GB"/>
          </a:p>
        </p:txBody>
      </p:sp>
    </p:spTree>
    <p:extLst>
      <p:ext uri="{BB962C8B-B14F-4D97-AF65-F5344CB8AC3E}">
        <p14:creationId xmlns:p14="http://schemas.microsoft.com/office/powerpoint/2010/main" val="381332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2043A0-F983-4B41-877C-F3FD2A7F214D}" type="datetimeFigureOut">
              <a:rPr lang="en-GB" smtClean="0"/>
              <a:t>08/10/2021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68AC96-F6E4-4D1F-9006-82C55B7156B9}" type="slidenum">
              <a:rPr lang="en-GB" smtClean="0"/>
              <a:t>‹#›</a:t>
            </a:fld>
            <a:endParaRPr lang="en-GB"/>
          </a:p>
        </p:txBody>
      </p:sp>
    </p:spTree>
    <p:extLst>
      <p:ext uri="{BB962C8B-B14F-4D97-AF65-F5344CB8AC3E}">
        <p14:creationId xmlns:p14="http://schemas.microsoft.com/office/powerpoint/2010/main" val="63680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2043A0-F983-4B41-877C-F3FD2A7F214D}" type="datetimeFigureOut">
              <a:rPr lang="en-GB" smtClean="0"/>
              <a:t>08/10/2021</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68AC96-F6E4-4D1F-9006-82C55B7156B9}" type="slidenum">
              <a:rPr lang="en-GB" smtClean="0"/>
              <a:t>‹#›</a:t>
            </a:fld>
            <a:endParaRPr lang="en-GB"/>
          </a:p>
        </p:txBody>
      </p:sp>
    </p:spTree>
    <p:extLst>
      <p:ext uri="{BB962C8B-B14F-4D97-AF65-F5344CB8AC3E}">
        <p14:creationId xmlns:p14="http://schemas.microsoft.com/office/powerpoint/2010/main" val="9902284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erson standing on a mountain looking at the stars in the sky&#10;&#10;Description automatically generated with low confidence">
            <a:extLst>
              <a:ext uri="{FF2B5EF4-FFF2-40B4-BE49-F238E27FC236}">
                <a16:creationId xmlns:a16="http://schemas.microsoft.com/office/drawing/2014/main" id="{4BD290A3-0DDA-4BF1-908D-386C2610A9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06" y="0"/>
            <a:ext cx="9106787" cy="6921795"/>
          </a:xfrm>
        </p:spPr>
      </p:pic>
      <p:sp>
        <p:nvSpPr>
          <p:cNvPr id="2" name="Title 1">
            <a:extLst>
              <a:ext uri="{FF2B5EF4-FFF2-40B4-BE49-F238E27FC236}">
                <a16:creationId xmlns:a16="http://schemas.microsoft.com/office/drawing/2014/main" id="{F96F5D93-9C58-4234-9C2A-BA5B8BF36ED6}"/>
              </a:ext>
            </a:extLst>
          </p:cNvPr>
          <p:cNvSpPr>
            <a:spLocks noGrp="1"/>
          </p:cNvSpPr>
          <p:nvPr>
            <p:ph type="title"/>
          </p:nvPr>
        </p:nvSpPr>
        <p:spPr>
          <a:xfrm>
            <a:off x="628650" y="372127"/>
            <a:ext cx="7886700" cy="2429538"/>
          </a:xfrm>
        </p:spPr>
        <p:txBody>
          <a:bodyPr>
            <a:normAutofit/>
          </a:bodyPr>
          <a:lstStyle/>
          <a:p>
            <a:r>
              <a:rPr lang="en-GB" b="1" dirty="0">
                <a:solidFill>
                  <a:schemeClr val="bg1"/>
                </a:solidFill>
                <a:latin typeface="Segoe Print" panose="02000600000000000000" pitchFamily="2" charset="0"/>
              </a:rPr>
              <a:t>Cosmic Ecology</a:t>
            </a:r>
            <a:br>
              <a:rPr lang="en-GB" b="1" dirty="0">
                <a:solidFill>
                  <a:schemeClr val="bg1"/>
                </a:solidFill>
                <a:latin typeface="Segoe Print" panose="02000600000000000000" pitchFamily="2" charset="0"/>
              </a:rPr>
            </a:br>
            <a:r>
              <a:rPr lang="en-GB" sz="2000" b="1" dirty="0">
                <a:solidFill>
                  <a:schemeClr val="bg1"/>
                </a:solidFill>
                <a:latin typeface="Segoe Print" panose="02000600000000000000" pitchFamily="2" charset="0"/>
              </a:rPr>
              <a:t>An exploration of the cosmic significance of humanity based on the natural philosophy of J.G.Bennett and drawing on multiple sources of science and spirituality,</a:t>
            </a:r>
            <a:br>
              <a:rPr lang="en-GB" sz="2000" b="1" dirty="0">
                <a:solidFill>
                  <a:schemeClr val="bg1"/>
                </a:solidFill>
                <a:latin typeface="Segoe Print" panose="02000600000000000000" pitchFamily="2" charset="0"/>
              </a:rPr>
            </a:br>
            <a:endParaRPr lang="en-GB" b="1" dirty="0">
              <a:solidFill>
                <a:schemeClr val="bg1"/>
              </a:solidFill>
              <a:latin typeface="Segoe Print" panose="02000600000000000000" pitchFamily="2" charset="0"/>
            </a:endParaRPr>
          </a:p>
        </p:txBody>
      </p:sp>
      <p:sp>
        <p:nvSpPr>
          <p:cNvPr id="6" name="TextBox 5">
            <a:extLst>
              <a:ext uri="{FF2B5EF4-FFF2-40B4-BE49-F238E27FC236}">
                <a16:creationId xmlns:a16="http://schemas.microsoft.com/office/drawing/2014/main" id="{E7A04160-853C-40BF-A3D0-67C6BD2F1334}"/>
              </a:ext>
            </a:extLst>
          </p:cNvPr>
          <p:cNvSpPr txBox="1"/>
          <p:nvPr/>
        </p:nvSpPr>
        <p:spPr>
          <a:xfrm>
            <a:off x="451884" y="4396563"/>
            <a:ext cx="8436935" cy="1815882"/>
          </a:xfrm>
          <a:prstGeom prst="rect">
            <a:avLst/>
          </a:prstGeom>
          <a:noFill/>
        </p:spPr>
        <p:txBody>
          <a:bodyPr wrap="square" rtlCol="0">
            <a:spAutoFit/>
          </a:bodyPr>
          <a:lstStyle/>
          <a:p>
            <a:r>
              <a:rPr lang="en-GB" sz="2800" dirty="0">
                <a:solidFill>
                  <a:schemeClr val="bg1"/>
                </a:solidFill>
                <a:latin typeface="Segoe Print" panose="02000600000000000000" pitchFamily="2" charset="0"/>
              </a:rPr>
              <a:t>Part 1 – Human Beings in the Universe</a:t>
            </a:r>
          </a:p>
          <a:p>
            <a:endParaRPr lang="en-GB" sz="2800" dirty="0">
              <a:solidFill>
                <a:schemeClr val="bg1"/>
              </a:solidFill>
              <a:latin typeface="Segoe Print" panose="02000600000000000000" pitchFamily="2" charset="0"/>
            </a:endParaRPr>
          </a:p>
          <a:p>
            <a:r>
              <a:rPr lang="en-GB" sz="2800" dirty="0">
                <a:solidFill>
                  <a:schemeClr val="bg1"/>
                </a:solidFill>
                <a:latin typeface="Segoe Print" panose="02000600000000000000" pitchFamily="2" charset="0"/>
              </a:rPr>
              <a:t>Module 1 – From Terrestrial to Cosmic Ecology</a:t>
            </a:r>
          </a:p>
        </p:txBody>
      </p:sp>
      <p:sp>
        <p:nvSpPr>
          <p:cNvPr id="7" name="TextBox 6">
            <a:extLst>
              <a:ext uri="{FF2B5EF4-FFF2-40B4-BE49-F238E27FC236}">
                <a16:creationId xmlns:a16="http://schemas.microsoft.com/office/drawing/2014/main" id="{20075A17-372E-4388-9758-A3B7F55CDA79}"/>
              </a:ext>
            </a:extLst>
          </p:cNvPr>
          <p:cNvSpPr txBox="1"/>
          <p:nvPr/>
        </p:nvSpPr>
        <p:spPr>
          <a:xfrm>
            <a:off x="3120656" y="6204098"/>
            <a:ext cx="4684296" cy="584775"/>
          </a:xfrm>
          <a:prstGeom prst="rect">
            <a:avLst/>
          </a:prstGeom>
          <a:noFill/>
        </p:spPr>
        <p:txBody>
          <a:bodyPr wrap="none" rtlCol="0">
            <a:spAutoFit/>
          </a:bodyPr>
          <a:lstStyle/>
          <a:p>
            <a:r>
              <a:rPr lang="en-GB" sz="3200" dirty="0" err="1">
                <a:solidFill>
                  <a:schemeClr val="bg1"/>
                </a:solidFill>
                <a:latin typeface="Segoe Print" panose="02000600000000000000" pitchFamily="2" charset="0"/>
              </a:rPr>
              <a:t>Dr.</a:t>
            </a:r>
            <a:r>
              <a:rPr lang="en-GB" sz="3200" dirty="0">
                <a:solidFill>
                  <a:schemeClr val="bg1"/>
                </a:solidFill>
                <a:latin typeface="Segoe Print" panose="02000600000000000000" pitchFamily="2" charset="0"/>
              </a:rPr>
              <a:t> Anthony Hodgson</a:t>
            </a:r>
          </a:p>
        </p:txBody>
      </p:sp>
      <p:pic>
        <p:nvPicPr>
          <p:cNvPr id="9" name="Picture 8" descr="Logo, company name&#10;&#10;Description automatically generated">
            <a:extLst>
              <a:ext uri="{FF2B5EF4-FFF2-40B4-BE49-F238E27FC236}">
                <a16:creationId xmlns:a16="http://schemas.microsoft.com/office/drawing/2014/main" id="{489145A5-976F-4845-84C7-594507058B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53204" y="6179024"/>
            <a:ext cx="653902" cy="653902"/>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D350F07D-E062-47DF-A77B-F01E477262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840" y="6165649"/>
            <a:ext cx="741620" cy="714074"/>
          </a:xfrm>
          <a:prstGeom prst="rect">
            <a:avLst/>
          </a:prstGeom>
        </p:spPr>
      </p:pic>
    </p:spTree>
    <p:extLst>
      <p:ext uri="{BB962C8B-B14F-4D97-AF65-F5344CB8AC3E}">
        <p14:creationId xmlns:p14="http://schemas.microsoft.com/office/powerpoint/2010/main" val="2478850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69AED-3381-4C7A-8BBE-70EFE637BCD4}"/>
              </a:ext>
            </a:extLst>
          </p:cNvPr>
          <p:cNvSpPr>
            <a:spLocks noGrp="1"/>
          </p:cNvSpPr>
          <p:nvPr>
            <p:ph type="title"/>
          </p:nvPr>
        </p:nvSpPr>
        <p:spPr/>
        <p:txBody>
          <a:bodyPr>
            <a:normAutofit/>
          </a:bodyPr>
          <a:lstStyle/>
          <a:p>
            <a:r>
              <a:rPr lang="en-GB" sz="3600" dirty="0">
                <a:solidFill>
                  <a:schemeClr val="bg2">
                    <a:lumMod val="10000"/>
                  </a:schemeClr>
                </a:solidFill>
                <a:latin typeface="Segoe Print" panose="02000600000000000000" pitchFamily="2" charset="0"/>
              </a:rPr>
              <a:t>Acknowledging the </a:t>
            </a:r>
            <a:br>
              <a:rPr lang="en-GB" sz="3600" dirty="0">
                <a:solidFill>
                  <a:schemeClr val="bg2">
                    <a:lumMod val="10000"/>
                  </a:schemeClr>
                </a:solidFill>
                <a:latin typeface="Segoe Print" panose="02000600000000000000" pitchFamily="2" charset="0"/>
              </a:rPr>
            </a:br>
            <a:r>
              <a:rPr lang="en-GB" sz="3600" dirty="0">
                <a:solidFill>
                  <a:schemeClr val="bg2">
                    <a:lumMod val="10000"/>
                  </a:schemeClr>
                </a:solidFill>
                <a:latin typeface="Segoe Print" panose="02000600000000000000" pitchFamily="2" charset="0"/>
              </a:rPr>
              <a:t>Greater Anthropocene</a:t>
            </a:r>
          </a:p>
        </p:txBody>
      </p:sp>
      <p:sp>
        <p:nvSpPr>
          <p:cNvPr id="3" name="Rectangle: Rounded Corners 2">
            <a:extLst>
              <a:ext uri="{FF2B5EF4-FFF2-40B4-BE49-F238E27FC236}">
                <a16:creationId xmlns:a16="http://schemas.microsoft.com/office/drawing/2014/main" id="{D6426F0C-4757-4437-9A7C-EFD6AC72D636}"/>
              </a:ext>
            </a:extLst>
          </p:cNvPr>
          <p:cNvSpPr/>
          <p:nvPr/>
        </p:nvSpPr>
        <p:spPr>
          <a:xfrm>
            <a:off x="712381" y="1919289"/>
            <a:ext cx="2312581" cy="871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Print" panose="02000600000000000000" pitchFamily="2" charset="0"/>
              </a:rPr>
              <a:t>Arrival of the Anthropocene</a:t>
            </a:r>
          </a:p>
        </p:txBody>
      </p:sp>
      <p:sp>
        <p:nvSpPr>
          <p:cNvPr id="4" name="Rectangle: Rounded Corners 3">
            <a:extLst>
              <a:ext uri="{FF2B5EF4-FFF2-40B4-BE49-F238E27FC236}">
                <a16:creationId xmlns:a16="http://schemas.microsoft.com/office/drawing/2014/main" id="{74E446A5-14DE-4D5F-ABBA-AD7FEB319028}"/>
              </a:ext>
            </a:extLst>
          </p:cNvPr>
          <p:cNvSpPr/>
          <p:nvPr/>
        </p:nvSpPr>
        <p:spPr>
          <a:xfrm>
            <a:off x="1977656" y="3378551"/>
            <a:ext cx="2312581" cy="871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Print" panose="02000600000000000000" pitchFamily="2" charset="0"/>
              </a:rPr>
              <a:t>Has created a planet-wide impasse</a:t>
            </a:r>
          </a:p>
        </p:txBody>
      </p:sp>
      <p:sp>
        <p:nvSpPr>
          <p:cNvPr id="5" name="Rectangle: Rounded Corners 4">
            <a:extLst>
              <a:ext uri="{FF2B5EF4-FFF2-40B4-BE49-F238E27FC236}">
                <a16:creationId xmlns:a16="http://schemas.microsoft.com/office/drawing/2014/main" id="{4D73E960-A6DF-49AD-BACE-C47CF92369EA}"/>
              </a:ext>
            </a:extLst>
          </p:cNvPr>
          <p:cNvSpPr/>
          <p:nvPr/>
        </p:nvSpPr>
        <p:spPr>
          <a:xfrm>
            <a:off x="4008475" y="4540103"/>
            <a:ext cx="2312581" cy="871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Print" panose="02000600000000000000" pitchFamily="2" charset="0"/>
              </a:rPr>
              <a:t>We are</a:t>
            </a:r>
          </a:p>
          <a:p>
            <a:pPr algn="ctr"/>
            <a:r>
              <a:rPr lang="en-GB" dirty="0">
                <a:latin typeface="Segoe Print" panose="02000600000000000000" pitchFamily="2" charset="0"/>
              </a:rPr>
              <a:t> “off the map”</a:t>
            </a:r>
          </a:p>
        </p:txBody>
      </p:sp>
      <p:sp>
        <p:nvSpPr>
          <p:cNvPr id="6" name="Rectangle: Rounded Corners 5">
            <a:extLst>
              <a:ext uri="{FF2B5EF4-FFF2-40B4-BE49-F238E27FC236}">
                <a16:creationId xmlns:a16="http://schemas.microsoft.com/office/drawing/2014/main" id="{ED306991-06D0-4FD1-94CD-CBD1B9819BF4}"/>
              </a:ext>
            </a:extLst>
          </p:cNvPr>
          <p:cNvSpPr/>
          <p:nvPr/>
        </p:nvSpPr>
        <p:spPr>
          <a:xfrm>
            <a:off x="6065875" y="5826641"/>
            <a:ext cx="2312581" cy="871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Print" panose="02000600000000000000" pitchFamily="2" charset="0"/>
              </a:rPr>
              <a:t>Impact is predominantly negative – why?</a:t>
            </a:r>
          </a:p>
        </p:txBody>
      </p:sp>
      <p:pic>
        <p:nvPicPr>
          <p:cNvPr id="8" name="Picture 7" descr="Map&#10;&#10;Description automatically generated">
            <a:extLst>
              <a:ext uri="{FF2B5EF4-FFF2-40B4-BE49-F238E27FC236}">
                <a16:creationId xmlns:a16="http://schemas.microsoft.com/office/drawing/2014/main" id="{52B26A75-C867-4AC9-AF33-242C1DF6F5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07048" y="2075183"/>
            <a:ext cx="3183957" cy="1615669"/>
          </a:xfrm>
          <a:prstGeom prst="rect">
            <a:avLst/>
          </a:prstGeom>
        </p:spPr>
      </p:pic>
      <p:sp>
        <p:nvSpPr>
          <p:cNvPr id="9" name="Rectangle 8">
            <a:extLst>
              <a:ext uri="{FF2B5EF4-FFF2-40B4-BE49-F238E27FC236}">
                <a16:creationId xmlns:a16="http://schemas.microsoft.com/office/drawing/2014/main" id="{6D617916-A369-4BA1-BEF2-6B54D7F75F88}"/>
              </a:ext>
            </a:extLst>
          </p:cNvPr>
          <p:cNvSpPr/>
          <p:nvPr/>
        </p:nvSpPr>
        <p:spPr>
          <a:xfrm>
            <a:off x="7409565" y="4052708"/>
            <a:ext cx="566181"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X</a:t>
            </a:r>
          </a:p>
        </p:txBody>
      </p:sp>
      <p:sp>
        <p:nvSpPr>
          <p:cNvPr id="10" name="Arrow: Down 9">
            <a:extLst>
              <a:ext uri="{FF2B5EF4-FFF2-40B4-BE49-F238E27FC236}">
                <a16:creationId xmlns:a16="http://schemas.microsoft.com/office/drawing/2014/main" id="{8C8521B2-E886-41D1-80C3-F3988A64EF1B}"/>
              </a:ext>
            </a:extLst>
          </p:cNvPr>
          <p:cNvSpPr/>
          <p:nvPr/>
        </p:nvSpPr>
        <p:spPr>
          <a:xfrm rot="19164227">
            <a:off x="1623707" y="2947134"/>
            <a:ext cx="186070" cy="5847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Down 10">
            <a:extLst>
              <a:ext uri="{FF2B5EF4-FFF2-40B4-BE49-F238E27FC236}">
                <a16:creationId xmlns:a16="http://schemas.microsoft.com/office/drawing/2014/main" id="{D460A75E-5E77-4542-88ED-04B6EFEE70CB}"/>
              </a:ext>
            </a:extLst>
          </p:cNvPr>
          <p:cNvSpPr/>
          <p:nvPr/>
        </p:nvSpPr>
        <p:spPr>
          <a:xfrm rot="19164227">
            <a:off x="3479088" y="4401082"/>
            <a:ext cx="186070" cy="5847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Down 11">
            <a:extLst>
              <a:ext uri="{FF2B5EF4-FFF2-40B4-BE49-F238E27FC236}">
                <a16:creationId xmlns:a16="http://schemas.microsoft.com/office/drawing/2014/main" id="{70684593-D9E2-49AA-82BE-C13F969AF764}"/>
              </a:ext>
            </a:extLst>
          </p:cNvPr>
          <p:cNvSpPr/>
          <p:nvPr/>
        </p:nvSpPr>
        <p:spPr>
          <a:xfrm rot="19164227">
            <a:off x="5430163" y="5602560"/>
            <a:ext cx="186070" cy="5847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reeform: Shape 12">
            <a:extLst>
              <a:ext uri="{FF2B5EF4-FFF2-40B4-BE49-F238E27FC236}">
                <a16:creationId xmlns:a16="http://schemas.microsoft.com/office/drawing/2014/main" id="{B435B0C5-34E0-4981-BFB4-9C81DA327A27}"/>
              </a:ext>
            </a:extLst>
          </p:cNvPr>
          <p:cNvSpPr/>
          <p:nvPr/>
        </p:nvSpPr>
        <p:spPr>
          <a:xfrm>
            <a:off x="6416749" y="4869712"/>
            <a:ext cx="1127051" cy="380537"/>
          </a:xfrm>
          <a:custGeom>
            <a:avLst/>
            <a:gdLst>
              <a:gd name="connsiteX0" fmla="*/ 0 w 1127051"/>
              <a:gd name="connsiteY0" fmla="*/ 297711 h 380537"/>
              <a:gd name="connsiteX1" fmla="*/ 632637 w 1127051"/>
              <a:gd name="connsiteY1" fmla="*/ 361507 h 380537"/>
              <a:gd name="connsiteX2" fmla="*/ 1127051 w 1127051"/>
              <a:gd name="connsiteY2" fmla="*/ 0 h 380537"/>
            </a:gdLst>
            <a:ahLst/>
            <a:cxnLst>
              <a:cxn ang="0">
                <a:pos x="connsiteX0" y="connsiteY0"/>
              </a:cxn>
              <a:cxn ang="0">
                <a:pos x="connsiteX1" y="connsiteY1"/>
              </a:cxn>
              <a:cxn ang="0">
                <a:pos x="connsiteX2" y="connsiteY2"/>
              </a:cxn>
            </a:cxnLst>
            <a:rect l="l" t="t" r="r" b="b"/>
            <a:pathLst>
              <a:path w="1127051" h="380537">
                <a:moveTo>
                  <a:pt x="0" y="297711"/>
                </a:moveTo>
                <a:cubicBezTo>
                  <a:pt x="222397" y="354418"/>
                  <a:pt x="444795" y="411125"/>
                  <a:pt x="632637" y="361507"/>
                </a:cubicBezTo>
                <a:cubicBezTo>
                  <a:pt x="820479" y="311889"/>
                  <a:pt x="1063256" y="47846"/>
                  <a:pt x="1127051" y="0"/>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0775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2000"/>
                                        <p:tgtEl>
                                          <p:spTgt spid="1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2000"/>
                                        <p:tgtEl>
                                          <p:spTgt spid="9"/>
                                        </p:tgtEl>
                                      </p:cBhvr>
                                    </p:animEffect>
                                  </p:childTnLst>
                                </p:cTn>
                              </p:par>
                              <p:par>
                                <p:cTn id="23" presetID="22" presetClass="entr" presetSubtype="8"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2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p:bldP spid="10" grpId="0" animBg="1"/>
      <p:bldP spid="11"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A picture containing vector graphics&#10;&#10;Description automatically generated">
            <a:extLst>
              <a:ext uri="{FF2B5EF4-FFF2-40B4-BE49-F238E27FC236}">
                <a16:creationId xmlns:a16="http://schemas.microsoft.com/office/drawing/2014/main" id="{A9DCC169-FB03-4A92-8B52-0342499AB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705" y="3016252"/>
            <a:ext cx="2200275" cy="2076450"/>
          </a:xfrm>
          <a:prstGeom prst="rect">
            <a:avLst/>
          </a:prstGeom>
        </p:spPr>
      </p:pic>
      <p:sp>
        <p:nvSpPr>
          <p:cNvPr id="2" name="Title 1">
            <a:extLst>
              <a:ext uri="{FF2B5EF4-FFF2-40B4-BE49-F238E27FC236}">
                <a16:creationId xmlns:a16="http://schemas.microsoft.com/office/drawing/2014/main" id="{AEE82A93-4F3C-411C-B5EE-7954109134D8}"/>
              </a:ext>
            </a:extLst>
          </p:cNvPr>
          <p:cNvSpPr>
            <a:spLocks noGrp="1"/>
          </p:cNvSpPr>
          <p:nvPr>
            <p:ph type="title"/>
          </p:nvPr>
        </p:nvSpPr>
        <p:spPr>
          <a:xfrm>
            <a:off x="-42530" y="470379"/>
            <a:ext cx="9558670" cy="825198"/>
          </a:xfrm>
        </p:spPr>
        <p:txBody>
          <a:bodyPr>
            <a:noAutofit/>
          </a:bodyPr>
          <a:lstStyle/>
          <a:p>
            <a:pPr algn="ctr"/>
            <a:r>
              <a:rPr lang="en-GB" sz="3200" dirty="0">
                <a:solidFill>
                  <a:schemeClr val="bg2">
                    <a:lumMod val="10000"/>
                  </a:schemeClr>
                </a:solidFill>
                <a:latin typeface="Segoe Print" panose="02000600000000000000" pitchFamily="2" charset="0"/>
              </a:rPr>
              <a:t>Fragmented Incomplete Understanding</a:t>
            </a:r>
          </a:p>
        </p:txBody>
      </p:sp>
      <p:cxnSp>
        <p:nvCxnSpPr>
          <p:cNvPr id="5" name="Straight Arrow Connector 4">
            <a:extLst>
              <a:ext uri="{FF2B5EF4-FFF2-40B4-BE49-F238E27FC236}">
                <a16:creationId xmlns:a16="http://schemas.microsoft.com/office/drawing/2014/main" id="{D76D61A3-5CD3-4D8D-84CD-2330EB450330}"/>
              </a:ext>
            </a:extLst>
          </p:cNvPr>
          <p:cNvCxnSpPr>
            <a:cxnSpLocks/>
          </p:cNvCxnSpPr>
          <p:nvPr/>
        </p:nvCxnSpPr>
        <p:spPr>
          <a:xfrm>
            <a:off x="4635795" y="1690689"/>
            <a:ext cx="101010" cy="14512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5285DCD-4E2B-478B-9CAB-8C1C3AF315E8}"/>
              </a:ext>
            </a:extLst>
          </p:cNvPr>
          <p:cNvCxnSpPr>
            <a:cxnSpLocks/>
          </p:cNvCxnSpPr>
          <p:nvPr/>
        </p:nvCxnSpPr>
        <p:spPr>
          <a:xfrm flipH="1">
            <a:off x="5773479" y="3374041"/>
            <a:ext cx="1323748" cy="4802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90ACBDA-AEF3-46F5-A9DB-FB315F624384}"/>
              </a:ext>
            </a:extLst>
          </p:cNvPr>
          <p:cNvCxnSpPr>
            <a:cxnSpLocks/>
          </p:cNvCxnSpPr>
          <p:nvPr/>
        </p:nvCxnSpPr>
        <p:spPr>
          <a:xfrm flipH="1" flipV="1">
            <a:off x="5408918" y="4970721"/>
            <a:ext cx="748125" cy="11270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17AC478-708C-401A-922C-9646D9E35E8C}"/>
              </a:ext>
            </a:extLst>
          </p:cNvPr>
          <p:cNvCxnSpPr>
            <a:cxnSpLocks/>
          </p:cNvCxnSpPr>
          <p:nvPr/>
        </p:nvCxnSpPr>
        <p:spPr>
          <a:xfrm flipV="1">
            <a:off x="3114546" y="5029200"/>
            <a:ext cx="1175691" cy="10685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CD37E1E-A648-49BA-B124-27B0F2F037C2}"/>
              </a:ext>
            </a:extLst>
          </p:cNvPr>
          <p:cNvCxnSpPr>
            <a:cxnSpLocks/>
          </p:cNvCxnSpPr>
          <p:nvPr/>
        </p:nvCxnSpPr>
        <p:spPr>
          <a:xfrm>
            <a:off x="2174362" y="3374041"/>
            <a:ext cx="1483238" cy="5201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8B66F08-46DB-4C6F-8FC1-4E6A08F0C099}"/>
              </a:ext>
            </a:extLst>
          </p:cNvPr>
          <p:cNvSpPr txBox="1"/>
          <p:nvPr/>
        </p:nvSpPr>
        <p:spPr>
          <a:xfrm>
            <a:off x="3781732" y="1317281"/>
            <a:ext cx="1802219" cy="461665"/>
          </a:xfrm>
          <a:prstGeom prst="rect">
            <a:avLst/>
          </a:prstGeom>
          <a:noFill/>
        </p:spPr>
        <p:txBody>
          <a:bodyPr wrap="square" rtlCol="0">
            <a:spAutoFit/>
          </a:bodyPr>
          <a:lstStyle/>
          <a:p>
            <a:pPr algn="ctr"/>
            <a:r>
              <a:rPr lang="en-GB" sz="2400" dirty="0">
                <a:latin typeface="Segoe Print" panose="02000600000000000000" pitchFamily="2" charset="0"/>
              </a:rPr>
              <a:t>distortion</a:t>
            </a:r>
          </a:p>
        </p:txBody>
      </p:sp>
      <p:sp>
        <p:nvSpPr>
          <p:cNvPr id="26" name="TextBox 25">
            <a:extLst>
              <a:ext uri="{FF2B5EF4-FFF2-40B4-BE49-F238E27FC236}">
                <a16:creationId xmlns:a16="http://schemas.microsoft.com/office/drawing/2014/main" id="{4F6FD5A8-4692-4AA8-A7DD-623CB2E3A343}"/>
              </a:ext>
            </a:extLst>
          </p:cNvPr>
          <p:cNvSpPr txBox="1"/>
          <p:nvPr/>
        </p:nvSpPr>
        <p:spPr>
          <a:xfrm>
            <a:off x="6877370" y="3267676"/>
            <a:ext cx="2042977" cy="830997"/>
          </a:xfrm>
          <a:prstGeom prst="rect">
            <a:avLst/>
          </a:prstGeom>
          <a:noFill/>
        </p:spPr>
        <p:txBody>
          <a:bodyPr wrap="square" rtlCol="0">
            <a:spAutoFit/>
          </a:bodyPr>
          <a:lstStyle/>
          <a:p>
            <a:pPr algn="ctr"/>
            <a:r>
              <a:rPr lang="en-GB" sz="2400" dirty="0">
                <a:latin typeface="Segoe Print" panose="02000600000000000000" pitchFamily="2" charset="0"/>
              </a:rPr>
              <a:t>factional exploitation</a:t>
            </a:r>
          </a:p>
        </p:txBody>
      </p:sp>
      <p:sp>
        <p:nvSpPr>
          <p:cNvPr id="27" name="TextBox 26">
            <a:extLst>
              <a:ext uri="{FF2B5EF4-FFF2-40B4-BE49-F238E27FC236}">
                <a16:creationId xmlns:a16="http://schemas.microsoft.com/office/drawing/2014/main" id="{CCC55574-E26F-49E9-8C0D-07510DF8C664}"/>
              </a:ext>
            </a:extLst>
          </p:cNvPr>
          <p:cNvSpPr txBox="1"/>
          <p:nvPr/>
        </p:nvSpPr>
        <p:spPr>
          <a:xfrm>
            <a:off x="6096639" y="6031208"/>
            <a:ext cx="1802219" cy="461665"/>
          </a:xfrm>
          <a:prstGeom prst="rect">
            <a:avLst/>
          </a:prstGeom>
          <a:noFill/>
        </p:spPr>
        <p:txBody>
          <a:bodyPr wrap="square" rtlCol="0">
            <a:spAutoFit/>
          </a:bodyPr>
          <a:lstStyle/>
          <a:p>
            <a:pPr algn="ctr"/>
            <a:r>
              <a:rPr lang="en-GB" sz="2400" dirty="0">
                <a:latin typeface="Segoe Print" panose="02000600000000000000" pitchFamily="2" charset="0"/>
              </a:rPr>
              <a:t>fantasy</a:t>
            </a:r>
          </a:p>
        </p:txBody>
      </p:sp>
      <p:sp>
        <p:nvSpPr>
          <p:cNvPr id="28" name="TextBox 27">
            <a:extLst>
              <a:ext uri="{FF2B5EF4-FFF2-40B4-BE49-F238E27FC236}">
                <a16:creationId xmlns:a16="http://schemas.microsoft.com/office/drawing/2014/main" id="{664AA76C-8D39-4A60-86C9-BC1BD99FB6F6}"/>
              </a:ext>
            </a:extLst>
          </p:cNvPr>
          <p:cNvSpPr txBox="1"/>
          <p:nvPr/>
        </p:nvSpPr>
        <p:spPr>
          <a:xfrm>
            <a:off x="1547432" y="5682262"/>
            <a:ext cx="1802219" cy="830997"/>
          </a:xfrm>
          <a:prstGeom prst="rect">
            <a:avLst/>
          </a:prstGeom>
          <a:noFill/>
        </p:spPr>
        <p:txBody>
          <a:bodyPr wrap="square" rtlCol="0">
            <a:spAutoFit/>
          </a:bodyPr>
          <a:lstStyle/>
          <a:p>
            <a:pPr algn="ctr"/>
            <a:r>
              <a:rPr lang="en-GB" sz="2400" dirty="0">
                <a:latin typeface="Segoe Print" panose="02000600000000000000" pitchFamily="2" charset="0"/>
              </a:rPr>
              <a:t>fixated beliefs</a:t>
            </a:r>
          </a:p>
        </p:txBody>
      </p:sp>
      <p:sp>
        <p:nvSpPr>
          <p:cNvPr id="29" name="TextBox 28">
            <a:extLst>
              <a:ext uri="{FF2B5EF4-FFF2-40B4-BE49-F238E27FC236}">
                <a16:creationId xmlns:a16="http://schemas.microsoft.com/office/drawing/2014/main" id="{6539E2A6-483F-446D-A236-97CD5B8AA4D0}"/>
              </a:ext>
            </a:extLst>
          </p:cNvPr>
          <p:cNvSpPr txBox="1"/>
          <p:nvPr/>
        </p:nvSpPr>
        <p:spPr>
          <a:xfrm>
            <a:off x="1010456" y="2911088"/>
            <a:ext cx="1802219" cy="461665"/>
          </a:xfrm>
          <a:prstGeom prst="rect">
            <a:avLst/>
          </a:prstGeom>
          <a:noFill/>
        </p:spPr>
        <p:txBody>
          <a:bodyPr wrap="square" rtlCol="0">
            <a:spAutoFit/>
          </a:bodyPr>
          <a:lstStyle/>
          <a:p>
            <a:pPr algn="ctr"/>
            <a:r>
              <a:rPr lang="en-GB" sz="2400" dirty="0">
                <a:latin typeface="Segoe Print" panose="02000600000000000000" pitchFamily="2" charset="0"/>
              </a:rPr>
              <a:t>ignorance</a:t>
            </a:r>
          </a:p>
        </p:txBody>
      </p:sp>
    </p:spTree>
    <p:extLst>
      <p:ext uri="{BB962C8B-B14F-4D97-AF65-F5344CB8AC3E}">
        <p14:creationId xmlns:p14="http://schemas.microsoft.com/office/powerpoint/2010/main" val="88445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520F1C-57E5-4533-908A-3EE47190667D}"/>
              </a:ext>
            </a:extLst>
          </p:cNvPr>
          <p:cNvSpPr>
            <a:spLocks noGrp="1"/>
          </p:cNvSpPr>
          <p:nvPr>
            <p:ph type="title"/>
          </p:nvPr>
        </p:nvSpPr>
        <p:spPr/>
        <p:txBody>
          <a:bodyPr>
            <a:normAutofit/>
          </a:bodyPr>
          <a:lstStyle/>
          <a:p>
            <a:r>
              <a:rPr lang="en-GB" sz="3600" dirty="0">
                <a:solidFill>
                  <a:schemeClr val="bg2">
                    <a:lumMod val="10000"/>
                  </a:schemeClr>
                </a:solidFill>
                <a:latin typeface="Segoe Print" panose="02000600000000000000" pitchFamily="2" charset="0"/>
              </a:rPr>
              <a:t>Accumulating Feedback from the Whole</a:t>
            </a:r>
          </a:p>
        </p:txBody>
      </p:sp>
      <p:sp>
        <p:nvSpPr>
          <p:cNvPr id="4" name="Content Placeholder 3">
            <a:extLst>
              <a:ext uri="{FF2B5EF4-FFF2-40B4-BE49-F238E27FC236}">
                <a16:creationId xmlns:a16="http://schemas.microsoft.com/office/drawing/2014/main" id="{C7FC3923-C781-4CAE-9144-470E8F4B5E54}"/>
              </a:ext>
            </a:extLst>
          </p:cNvPr>
          <p:cNvSpPr>
            <a:spLocks noGrp="1"/>
          </p:cNvSpPr>
          <p:nvPr>
            <p:ph idx="1"/>
          </p:nvPr>
        </p:nvSpPr>
        <p:spPr/>
        <p:txBody>
          <a:bodyPr>
            <a:normAutofit fontScale="92500" lnSpcReduction="20000"/>
          </a:bodyPr>
          <a:lstStyle/>
          <a:p>
            <a:r>
              <a:rPr lang="en-GB" dirty="0">
                <a:latin typeface="Segoe Print" panose="02000600000000000000" pitchFamily="2" charset="0"/>
              </a:rPr>
              <a:t>For thousands of years we have lived in weakly connected domains and so our fragmentation catastrophies have not destroyed the Gaian system</a:t>
            </a:r>
          </a:p>
          <a:p>
            <a:r>
              <a:rPr lang="en-GB" dirty="0">
                <a:latin typeface="Segoe Print" panose="02000600000000000000" pitchFamily="2" charset="0"/>
              </a:rPr>
              <a:t>But now all our domains are strongly connected and catastrophies are no longer in isolation</a:t>
            </a:r>
          </a:p>
          <a:p>
            <a:r>
              <a:rPr lang="en-GB" dirty="0">
                <a:latin typeface="Segoe Print" panose="02000600000000000000" pitchFamily="2" charset="0"/>
              </a:rPr>
              <a:t>However, our minds remain fragmented with no effective collective basis for evoking behaviour congruent with our true human/planetary situation</a:t>
            </a:r>
          </a:p>
          <a:p>
            <a:r>
              <a:rPr lang="en-GB" dirty="0">
                <a:latin typeface="Segoe Print" panose="02000600000000000000" pitchFamily="2" charset="0"/>
              </a:rPr>
              <a:t>This has led to a tragic situation for humanity</a:t>
            </a:r>
          </a:p>
        </p:txBody>
      </p:sp>
    </p:spTree>
    <p:extLst>
      <p:ext uri="{BB962C8B-B14F-4D97-AF65-F5344CB8AC3E}">
        <p14:creationId xmlns:p14="http://schemas.microsoft.com/office/powerpoint/2010/main" val="77170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40D5BAC4-CA1F-4C7F-8FBF-26B204744A2B}"/>
              </a:ext>
            </a:extLst>
          </p:cNvPr>
          <p:cNvSpPr/>
          <p:nvPr/>
        </p:nvSpPr>
        <p:spPr>
          <a:xfrm rot="5400000">
            <a:off x="1583668" y="548680"/>
            <a:ext cx="5904656" cy="5472608"/>
          </a:xfrm>
          <a:prstGeom prst="hexagon">
            <a:avLst/>
          </a:prstGeom>
          <a:gradFill flip="none" rotWithShape="1">
            <a:gsLst>
              <a:gs pos="0">
                <a:schemeClr val="accent1">
                  <a:lumMod val="5000"/>
                  <a:lumOff val="95000"/>
                </a:schemeClr>
              </a:gs>
              <a:gs pos="100000">
                <a:srgbClr val="FFFF00"/>
              </a:gs>
              <a:gs pos="100000">
                <a:schemeClr val="accent1">
                  <a:lumMod val="45000"/>
                  <a:lumOff val="55000"/>
                </a:schemeClr>
              </a:gs>
              <a:gs pos="100000">
                <a:schemeClr val="accent1">
                  <a:lumMod val="30000"/>
                  <a:lumOff val="70000"/>
                </a:schemeClr>
              </a:gs>
            </a:gsLst>
            <a:path path="circle">
              <a:fillToRect l="100000" t="100000"/>
            </a:path>
            <a:tileRect r="-100000" b="-100000"/>
          </a:grad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GB" sz="2600" dirty="0">
              <a:solidFill>
                <a:schemeClr val="tx1"/>
              </a:solidFill>
            </a:endParaRPr>
          </a:p>
        </p:txBody>
      </p:sp>
      <p:sp>
        <p:nvSpPr>
          <p:cNvPr id="2" name="Title 1"/>
          <p:cNvSpPr>
            <a:spLocks noGrp="1"/>
          </p:cNvSpPr>
          <p:nvPr>
            <p:ph type="title"/>
          </p:nvPr>
        </p:nvSpPr>
        <p:spPr>
          <a:xfrm>
            <a:off x="1871700" y="1268760"/>
            <a:ext cx="5220216" cy="4320480"/>
          </a:xfrm>
        </p:spPr>
        <p:txBody>
          <a:bodyPr>
            <a:normAutofit/>
          </a:bodyPr>
          <a:lstStyle/>
          <a:p>
            <a:pPr algn="ctr"/>
            <a:r>
              <a:rPr lang="en-GB" sz="3200" dirty="0">
                <a:latin typeface="Segoe Print" panose="02000600000000000000" pitchFamily="2" charset="0"/>
              </a:rPr>
              <a:t>Entering the portal of opportunity,</a:t>
            </a:r>
            <a:br>
              <a:rPr lang="en-GB" sz="3200" dirty="0">
                <a:latin typeface="Segoe Print" panose="02000600000000000000" pitchFamily="2" charset="0"/>
              </a:rPr>
            </a:br>
            <a:r>
              <a:rPr lang="en-GB" sz="3200" dirty="0">
                <a:latin typeface="Segoe Print" panose="02000600000000000000" pitchFamily="2" charset="0"/>
              </a:rPr>
              <a:t>we can  entertain </a:t>
            </a:r>
            <a:br>
              <a:rPr lang="en-GB" sz="3200" dirty="0">
                <a:latin typeface="Segoe Print" panose="02000600000000000000" pitchFamily="2" charset="0"/>
              </a:rPr>
            </a:br>
            <a:r>
              <a:rPr lang="en-GB" sz="3200" dirty="0">
                <a:latin typeface="Segoe Print" panose="02000600000000000000" pitchFamily="2" charset="0"/>
              </a:rPr>
              <a:t>alternative worldviews </a:t>
            </a:r>
            <a:br>
              <a:rPr lang="en-GB" sz="3200" dirty="0">
                <a:latin typeface="Segoe Print" panose="02000600000000000000" pitchFamily="2" charset="0"/>
              </a:rPr>
            </a:br>
            <a:r>
              <a:rPr lang="en-GB" sz="3200" dirty="0">
                <a:latin typeface="Segoe Print" panose="02000600000000000000" pitchFamily="2" charset="0"/>
              </a:rPr>
              <a:t>and see </a:t>
            </a:r>
            <a:br>
              <a:rPr lang="en-GB" sz="3200" dirty="0">
                <a:latin typeface="Segoe Print" panose="02000600000000000000" pitchFamily="2" charset="0"/>
              </a:rPr>
            </a:br>
            <a:r>
              <a:rPr lang="en-GB" sz="3200" dirty="0">
                <a:latin typeface="Segoe Print" panose="02000600000000000000" pitchFamily="2" charset="0"/>
              </a:rPr>
              <a:t>what new questions, </a:t>
            </a:r>
            <a:br>
              <a:rPr lang="en-GB" sz="3200" dirty="0">
                <a:latin typeface="Segoe Print" panose="02000600000000000000" pitchFamily="2" charset="0"/>
              </a:rPr>
            </a:br>
            <a:r>
              <a:rPr lang="en-GB" sz="3200" dirty="0">
                <a:latin typeface="Segoe Print" panose="02000600000000000000" pitchFamily="2" charset="0"/>
              </a:rPr>
              <a:t>learning and meaning</a:t>
            </a:r>
            <a:br>
              <a:rPr lang="en-GB" sz="3200" dirty="0">
                <a:latin typeface="Segoe Print" panose="02000600000000000000" pitchFamily="2" charset="0"/>
              </a:rPr>
            </a:br>
            <a:r>
              <a:rPr lang="en-GB" sz="3200" dirty="0">
                <a:latin typeface="Segoe Print" panose="02000600000000000000" pitchFamily="2" charset="0"/>
              </a:rPr>
              <a:t>they bring  </a:t>
            </a:r>
          </a:p>
        </p:txBody>
      </p:sp>
      <p:pic>
        <p:nvPicPr>
          <p:cNvPr id="4" name="Picture 3">
            <a:extLst>
              <a:ext uri="{FF2B5EF4-FFF2-40B4-BE49-F238E27FC236}">
                <a16:creationId xmlns:a16="http://schemas.microsoft.com/office/drawing/2014/main" id="{74A3F7FF-7B56-4DCA-A92A-FFA8CED749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047698"/>
            <a:ext cx="836712" cy="836712"/>
          </a:xfrm>
          <a:prstGeom prst="rect">
            <a:avLst/>
          </a:prstGeom>
        </p:spPr>
      </p:pic>
    </p:spTree>
    <p:extLst>
      <p:ext uri="{BB962C8B-B14F-4D97-AF65-F5344CB8AC3E}">
        <p14:creationId xmlns:p14="http://schemas.microsoft.com/office/powerpoint/2010/main" val="1396684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79000">
              <a:schemeClr val="accent4">
                <a:lumMod val="20000"/>
                <a:lumOff val="8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02D8-956C-44DA-89AD-CF8400274714}"/>
              </a:ext>
            </a:extLst>
          </p:cNvPr>
          <p:cNvSpPr>
            <a:spLocks noGrp="1"/>
          </p:cNvSpPr>
          <p:nvPr>
            <p:ph type="title"/>
          </p:nvPr>
        </p:nvSpPr>
        <p:spPr/>
        <p:txBody>
          <a:bodyPr/>
          <a:lstStyle/>
          <a:p>
            <a:pPr algn="ctr"/>
            <a:r>
              <a:rPr lang="en-GB" sz="3200" dirty="0">
                <a:latin typeface="Segoe Print" panose="02000600000000000000" pitchFamily="2" charset="0"/>
              </a:rPr>
              <a:t>Discussion</a:t>
            </a:r>
            <a:r>
              <a:rPr lang="en-GB" dirty="0">
                <a:latin typeface="Segoe Print" panose="02000600000000000000" pitchFamily="2" charset="0"/>
              </a:rPr>
              <a:t> </a:t>
            </a:r>
            <a:r>
              <a:rPr lang="en-GB" sz="3200" dirty="0">
                <a:latin typeface="Segoe Print" panose="02000600000000000000" pitchFamily="2" charset="0"/>
              </a:rPr>
              <a:t>Interlude 2</a:t>
            </a:r>
          </a:p>
        </p:txBody>
      </p:sp>
      <p:sp>
        <p:nvSpPr>
          <p:cNvPr id="3" name="Content Placeholder 2">
            <a:extLst>
              <a:ext uri="{FF2B5EF4-FFF2-40B4-BE49-F238E27FC236}">
                <a16:creationId xmlns:a16="http://schemas.microsoft.com/office/drawing/2014/main" id="{7FDE1B65-FFD1-4B37-9256-A7B84CE3A982}"/>
              </a:ext>
            </a:extLst>
          </p:cNvPr>
          <p:cNvSpPr>
            <a:spLocks noGrp="1"/>
          </p:cNvSpPr>
          <p:nvPr>
            <p:ph idx="1"/>
          </p:nvPr>
        </p:nvSpPr>
        <p:spPr>
          <a:xfrm>
            <a:off x="628650" y="2293458"/>
            <a:ext cx="7886700" cy="3097249"/>
          </a:xfrm>
        </p:spPr>
        <p:txBody>
          <a:bodyPr>
            <a:normAutofit/>
          </a:bodyPr>
          <a:lstStyle/>
          <a:p>
            <a:pPr marL="0" indent="0" algn="ctr">
              <a:buNone/>
            </a:pPr>
            <a:r>
              <a:rPr lang="en-GB" sz="4400" dirty="0">
                <a:latin typeface="Segoe Print" panose="02000600000000000000" pitchFamily="2" charset="0"/>
              </a:rPr>
              <a:t>Do you agree that worldview is an important factor in the social global pathology of humans?</a:t>
            </a:r>
          </a:p>
        </p:txBody>
      </p:sp>
      <p:sp>
        <p:nvSpPr>
          <p:cNvPr id="4" name="Wave 3">
            <a:extLst>
              <a:ext uri="{FF2B5EF4-FFF2-40B4-BE49-F238E27FC236}">
                <a16:creationId xmlns:a16="http://schemas.microsoft.com/office/drawing/2014/main" id="{C5779192-FF95-4EEE-BD2C-792F81ED2CD7}"/>
              </a:ext>
            </a:extLst>
          </p:cNvPr>
          <p:cNvSpPr/>
          <p:nvPr/>
        </p:nvSpPr>
        <p:spPr>
          <a:xfrm>
            <a:off x="6006066" y="5103628"/>
            <a:ext cx="2509284" cy="1538102"/>
          </a:xfrm>
          <a:prstGeom prst="wav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Segoe Print" panose="02000600000000000000" pitchFamily="2" charset="0"/>
              </a:rPr>
              <a:t>RANDOM PAIRS</a:t>
            </a:r>
          </a:p>
        </p:txBody>
      </p:sp>
    </p:spTree>
    <p:extLst>
      <p:ext uri="{BB962C8B-B14F-4D97-AF65-F5344CB8AC3E}">
        <p14:creationId xmlns:p14="http://schemas.microsoft.com/office/powerpoint/2010/main" val="102876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490F-7675-43DF-AEA0-7608C956963B}"/>
              </a:ext>
            </a:extLst>
          </p:cNvPr>
          <p:cNvSpPr>
            <a:spLocks noGrp="1"/>
          </p:cNvSpPr>
          <p:nvPr>
            <p:ph type="title"/>
          </p:nvPr>
        </p:nvSpPr>
        <p:spPr/>
        <p:txBody>
          <a:bodyPr/>
          <a:lstStyle/>
          <a:p>
            <a:r>
              <a:rPr lang="en-GB" dirty="0">
                <a:latin typeface="Segoe Print" panose="02000600000000000000" pitchFamily="2" charset="0"/>
              </a:rPr>
              <a:t>Section 3</a:t>
            </a:r>
            <a:r>
              <a:rPr lang="en-GB" dirty="0"/>
              <a:t> </a:t>
            </a:r>
          </a:p>
        </p:txBody>
      </p:sp>
      <p:sp>
        <p:nvSpPr>
          <p:cNvPr id="3" name="Content Placeholder 2">
            <a:extLst>
              <a:ext uri="{FF2B5EF4-FFF2-40B4-BE49-F238E27FC236}">
                <a16:creationId xmlns:a16="http://schemas.microsoft.com/office/drawing/2014/main" id="{2C9D446E-E578-4840-A65A-52D4806CFCA4}"/>
              </a:ext>
            </a:extLst>
          </p:cNvPr>
          <p:cNvSpPr>
            <a:spLocks noGrp="1"/>
          </p:cNvSpPr>
          <p:nvPr>
            <p:ph idx="1"/>
          </p:nvPr>
        </p:nvSpPr>
        <p:spPr>
          <a:xfrm>
            <a:off x="757570" y="2737811"/>
            <a:ext cx="7886700" cy="972953"/>
          </a:xfrm>
        </p:spPr>
        <p:txBody>
          <a:bodyPr>
            <a:normAutofit/>
          </a:bodyPr>
          <a:lstStyle/>
          <a:p>
            <a:pPr marL="0" indent="0" algn="ctr">
              <a:buNone/>
            </a:pPr>
            <a:r>
              <a:rPr lang="en-GB" sz="4800" dirty="0">
                <a:latin typeface="Segoe Print" panose="02000600000000000000" pitchFamily="2" charset="0"/>
              </a:rPr>
              <a:t>The Eternal Triangle</a:t>
            </a:r>
          </a:p>
        </p:txBody>
      </p:sp>
      <p:pic>
        <p:nvPicPr>
          <p:cNvPr id="4" name="Picture 3" descr="A picture containing shape&#10;&#10;Description automatically generated">
            <a:extLst>
              <a:ext uri="{FF2B5EF4-FFF2-40B4-BE49-F238E27FC236}">
                <a16:creationId xmlns:a16="http://schemas.microsoft.com/office/drawing/2014/main" id="{1B3352C6-0C1D-4AAE-AF9C-EB869AFB5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5710" y="4017927"/>
            <a:ext cx="2570420" cy="2474947"/>
          </a:xfrm>
          <a:prstGeom prst="rect">
            <a:avLst/>
          </a:prstGeom>
        </p:spPr>
      </p:pic>
    </p:spTree>
    <p:extLst>
      <p:ext uri="{BB962C8B-B14F-4D97-AF65-F5344CB8AC3E}">
        <p14:creationId xmlns:p14="http://schemas.microsoft.com/office/powerpoint/2010/main" val="2352225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4E20-6ADD-4FF0-9539-F76749D73248}"/>
              </a:ext>
            </a:extLst>
          </p:cNvPr>
          <p:cNvSpPr>
            <a:spLocks noGrp="1"/>
          </p:cNvSpPr>
          <p:nvPr>
            <p:ph type="title"/>
          </p:nvPr>
        </p:nvSpPr>
        <p:spPr/>
        <p:txBody>
          <a:bodyPr>
            <a:normAutofit/>
          </a:bodyPr>
          <a:lstStyle/>
          <a:p>
            <a:r>
              <a:rPr lang="en-GB" sz="3600" dirty="0">
                <a:latin typeface="Segoe Print" panose="02000600000000000000" pitchFamily="2" charset="0"/>
              </a:rPr>
              <a:t>From Causal Chain to Eternal Triangle</a:t>
            </a:r>
          </a:p>
        </p:txBody>
      </p:sp>
      <p:sp>
        <p:nvSpPr>
          <p:cNvPr id="3" name="TextBox 2">
            <a:extLst>
              <a:ext uri="{FF2B5EF4-FFF2-40B4-BE49-F238E27FC236}">
                <a16:creationId xmlns:a16="http://schemas.microsoft.com/office/drawing/2014/main" id="{C158A59A-0332-405D-8718-4C97D534D23A}"/>
              </a:ext>
            </a:extLst>
          </p:cNvPr>
          <p:cNvSpPr txBox="1"/>
          <p:nvPr/>
        </p:nvSpPr>
        <p:spPr>
          <a:xfrm>
            <a:off x="1555580" y="1866370"/>
            <a:ext cx="1811714" cy="523220"/>
          </a:xfrm>
          <a:prstGeom prst="rect">
            <a:avLst/>
          </a:prstGeom>
          <a:noFill/>
        </p:spPr>
        <p:txBody>
          <a:bodyPr wrap="none" rtlCol="0">
            <a:spAutoFit/>
          </a:bodyPr>
          <a:lstStyle/>
          <a:p>
            <a:r>
              <a:rPr lang="en-GB" sz="2800" b="1" dirty="0">
                <a:latin typeface="Segoe Print" panose="02000600000000000000" pitchFamily="2" charset="0"/>
              </a:rPr>
              <a:t>COSMOS</a:t>
            </a:r>
          </a:p>
        </p:txBody>
      </p:sp>
      <p:sp>
        <p:nvSpPr>
          <p:cNvPr id="4" name="TextBox 3">
            <a:extLst>
              <a:ext uri="{FF2B5EF4-FFF2-40B4-BE49-F238E27FC236}">
                <a16:creationId xmlns:a16="http://schemas.microsoft.com/office/drawing/2014/main" id="{6318D3DA-144C-4E7C-A097-86291362A02F}"/>
              </a:ext>
            </a:extLst>
          </p:cNvPr>
          <p:cNvSpPr txBox="1"/>
          <p:nvPr/>
        </p:nvSpPr>
        <p:spPr>
          <a:xfrm>
            <a:off x="1476058" y="5375225"/>
            <a:ext cx="2856759" cy="523220"/>
          </a:xfrm>
          <a:prstGeom prst="rect">
            <a:avLst/>
          </a:prstGeom>
          <a:noFill/>
        </p:spPr>
        <p:txBody>
          <a:bodyPr wrap="square" rtlCol="0">
            <a:spAutoFit/>
          </a:bodyPr>
          <a:lstStyle/>
          <a:p>
            <a:r>
              <a:rPr lang="en-GB" sz="2800" b="1" dirty="0">
                <a:latin typeface="Segoe Print" panose="02000600000000000000" pitchFamily="2" charset="0"/>
              </a:rPr>
              <a:t>HUMANITY</a:t>
            </a:r>
          </a:p>
        </p:txBody>
      </p:sp>
      <p:sp>
        <p:nvSpPr>
          <p:cNvPr id="5" name="TextBox 4">
            <a:extLst>
              <a:ext uri="{FF2B5EF4-FFF2-40B4-BE49-F238E27FC236}">
                <a16:creationId xmlns:a16="http://schemas.microsoft.com/office/drawing/2014/main" id="{899A9EC6-E6C8-421E-884A-4144750D7D48}"/>
              </a:ext>
            </a:extLst>
          </p:cNvPr>
          <p:cNvSpPr txBox="1"/>
          <p:nvPr/>
        </p:nvSpPr>
        <p:spPr>
          <a:xfrm>
            <a:off x="1690576" y="3487796"/>
            <a:ext cx="1718740" cy="523220"/>
          </a:xfrm>
          <a:prstGeom prst="rect">
            <a:avLst/>
          </a:prstGeom>
          <a:noFill/>
        </p:spPr>
        <p:txBody>
          <a:bodyPr wrap="none" rtlCol="0">
            <a:spAutoFit/>
          </a:bodyPr>
          <a:lstStyle/>
          <a:p>
            <a:r>
              <a:rPr lang="en-GB" sz="2800" b="1" dirty="0">
                <a:latin typeface="Segoe Print" panose="02000600000000000000" pitchFamily="2" charset="0"/>
              </a:rPr>
              <a:t>PLANET</a:t>
            </a:r>
          </a:p>
        </p:txBody>
      </p:sp>
      <p:cxnSp>
        <p:nvCxnSpPr>
          <p:cNvPr id="7" name="Straight Arrow Connector 6">
            <a:extLst>
              <a:ext uri="{FF2B5EF4-FFF2-40B4-BE49-F238E27FC236}">
                <a16:creationId xmlns:a16="http://schemas.microsoft.com/office/drawing/2014/main" id="{97ABB9CA-9EA4-4974-9A03-9B8554832973}"/>
              </a:ext>
            </a:extLst>
          </p:cNvPr>
          <p:cNvCxnSpPr>
            <a:cxnSpLocks/>
          </p:cNvCxnSpPr>
          <p:nvPr/>
        </p:nvCxnSpPr>
        <p:spPr>
          <a:xfrm>
            <a:off x="2549946" y="2558243"/>
            <a:ext cx="0" cy="870757"/>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B380173-D029-44D6-BEA5-A0E0313AC3E4}"/>
              </a:ext>
            </a:extLst>
          </p:cNvPr>
          <p:cNvCxnSpPr>
            <a:cxnSpLocks/>
            <a:stCxn id="5" idx="2"/>
          </p:cNvCxnSpPr>
          <p:nvPr/>
        </p:nvCxnSpPr>
        <p:spPr>
          <a:xfrm>
            <a:off x="2549946" y="4011016"/>
            <a:ext cx="0" cy="1198937"/>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60BAF58-903A-49B2-BD1A-55388D62A9A6}"/>
              </a:ext>
            </a:extLst>
          </p:cNvPr>
          <p:cNvSpPr txBox="1"/>
          <p:nvPr/>
        </p:nvSpPr>
        <p:spPr>
          <a:xfrm>
            <a:off x="3737041" y="1914541"/>
            <a:ext cx="1781257" cy="400110"/>
          </a:xfrm>
          <a:prstGeom prst="rect">
            <a:avLst/>
          </a:prstGeom>
          <a:noFill/>
        </p:spPr>
        <p:txBody>
          <a:bodyPr wrap="none" rtlCol="0">
            <a:spAutoFit/>
          </a:bodyPr>
          <a:lstStyle/>
          <a:p>
            <a:pPr algn="ctr"/>
            <a:r>
              <a:rPr lang="en-GB" sz="2000" dirty="0">
                <a:solidFill>
                  <a:schemeClr val="accent1">
                    <a:lumMod val="60000"/>
                    <a:lumOff val="40000"/>
                  </a:schemeClr>
                </a:solidFill>
                <a:latin typeface="Segoe Print" panose="02000600000000000000" pitchFamily="2" charset="0"/>
              </a:rPr>
              <a:t>solar system</a:t>
            </a:r>
          </a:p>
        </p:txBody>
      </p:sp>
      <p:sp>
        <p:nvSpPr>
          <p:cNvPr id="14" name="TextBox 13">
            <a:extLst>
              <a:ext uri="{FF2B5EF4-FFF2-40B4-BE49-F238E27FC236}">
                <a16:creationId xmlns:a16="http://schemas.microsoft.com/office/drawing/2014/main" id="{4A082456-F152-4D5B-9E52-EA608128D0C4}"/>
              </a:ext>
            </a:extLst>
          </p:cNvPr>
          <p:cNvSpPr txBox="1"/>
          <p:nvPr/>
        </p:nvSpPr>
        <p:spPr>
          <a:xfrm>
            <a:off x="3737041" y="3549351"/>
            <a:ext cx="1917513" cy="400110"/>
          </a:xfrm>
          <a:prstGeom prst="rect">
            <a:avLst/>
          </a:prstGeom>
          <a:noFill/>
        </p:spPr>
        <p:txBody>
          <a:bodyPr wrap="none" rtlCol="0">
            <a:spAutoFit/>
          </a:bodyPr>
          <a:lstStyle/>
          <a:p>
            <a:pPr algn="ctr"/>
            <a:r>
              <a:rPr lang="en-GB" sz="2000" dirty="0">
                <a:solidFill>
                  <a:schemeClr val="accent1">
                    <a:lumMod val="60000"/>
                    <a:lumOff val="40000"/>
                  </a:schemeClr>
                </a:solidFill>
                <a:latin typeface="Segoe Print" panose="02000600000000000000" pitchFamily="2" charset="0"/>
              </a:rPr>
              <a:t>Gaian system</a:t>
            </a:r>
          </a:p>
        </p:txBody>
      </p:sp>
      <p:sp>
        <p:nvSpPr>
          <p:cNvPr id="15" name="TextBox 14">
            <a:extLst>
              <a:ext uri="{FF2B5EF4-FFF2-40B4-BE49-F238E27FC236}">
                <a16:creationId xmlns:a16="http://schemas.microsoft.com/office/drawing/2014/main" id="{BF302F9B-283C-4802-8C2B-FD01757921BD}"/>
              </a:ext>
            </a:extLst>
          </p:cNvPr>
          <p:cNvSpPr txBox="1"/>
          <p:nvPr/>
        </p:nvSpPr>
        <p:spPr>
          <a:xfrm>
            <a:off x="3935924" y="5408013"/>
            <a:ext cx="2074607" cy="400110"/>
          </a:xfrm>
          <a:prstGeom prst="rect">
            <a:avLst/>
          </a:prstGeom>
          <a:noFill/>
        </p:spPr>
        <p:txBody>
          <a:bodyPr wrap="none" rtlCol="0">
            <a:spAutoFit/>
          </a:bodyPr>
          <a:lstStyle/>
          <a:p>
            <a:pPr algn="ctr"/>
            <a:r>
              <a:rPr lang="en-GB" sz="2000" dirty="0">
                <a:solidFill>
                  <a:schemeClr val="accent1">
                    <a:lumMod val="60000"/>
                    <a:lumOff val="40000"/>
                  </a:schemeClr>
                </a:solidFill>
                <a:latin typeface="Segoe Print" panose="02000600000000000000" pitchFamily="2" charset="0"/>
              </a:rPr>
              <a:t>human system</a:t>
            </a:r>
          </a:p>
        </p:txBody>
      </p:sp>
      <p:sp>
        <p:nvSpPr>
          <p:cNvPr id="21" name="Arrow: Right 20">
            <a:extLst>
              <a:ext uri="{FF2B5EF4-FFF2-40B4-BE49-F238E27FC236}">
                <a16:creationId xmlns:a16="http://schemas.microsoft.com/office/drawing/2014/main" id="{2FDD6FC7-F03B-42F0-9FC2-CEF7B3D3E686}"/>
              </a:ext>
            </a:extLst>
          </p:cNvPr>
          <p:cNvSpPr/>
          <p:nvPr/>
        </p:nvSpPr>
        <p:spPr>
          <a:xfrm>
            <a:off x="6347637" y="3429000"/>
            <a:ext cx="1956390" cy="473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49C2ACC6-D632-4D63-9FC7-E01410E03E03}"/>
              </a:ext>
            </a:extLst>
          </p:cNvPr>
          <p:cNvSpPr txBox="1"/>
          <p:nvPr/>
        </p:nvSpPr>
        <p:spPr>
          <a:xfrm>
            <a:off x="5890438" y="3043274"/>
            <a:ext cx="3018775" cy="369332"/>
          </a:xfrm>
          <a:prstGeom prst="rect">
            <a:avLst/>
          </a:prstGeom>
          <a:noFill/>
        </p:spPr>
        <p:txBody>
          <a:bodyPr wrap="none" rtlCol="0">
            <a:spAutoFit/>
          </a:bodyPr>
          <a:lstStyle/>
          <a:p>
            <a:r>
              <a:rPr lang="en-GB" dirty="0">
                <a:latin typeface="Segoe Print" panose="02000600000000000000" pitchFamily="2" charset="0"/>
              </a:rPr>
              <a:t>NOT THIS, BUT THIS </a:t>
            </a:r>
            <a:r>
              <a:rPr lang="en-GB" dirty="0">
                <a:latin typeface="Segoe Print" panose="02000600000000000000" pitchFamily="2" charset="0"/>
                <a:sym typeface="Wingdings" panose="05000000000000000000" pitchFamily="2" charset="2"/>
              </a:rPr>
              <a:t></a:t>
            </a:r>
            <a:endParaRPr lang="en-GB" dirty="0">
              <a:latin typeface="Segoe Print" panose="02000600000000000000" pitchFamily="2" charset="0"/>
            </a:endParaRPr>
          </a:p>
        </p:txBody>
      </p:sp>
    </p:spTree>
    <p:extLst>
      <p:ext uri="{BB962C8B-B14F-4D97-AF65-F5344CB8AC3E}">
        <p14:creationId xmlns:p14="http://schemas.microsoft.com/office/powerpoint/2010/main" val="251836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4E20-6ADD-4FF0-9539-F76749D73248}"/>
              </a:ext>
            </a:extLst>
          </p:cNvPr>
          <p:cNvSpPr>
            <a:spLocks noGrp="1"/>
          </p:cNvSpPr>
          <p:nvPr>
            <p:ph type="title"/>
          </p:nvPr>
        </p:nvSpPr>
        <p:spPr/>
        <p:txBody>
          <a:bodyPr>
            <a:normAutofit/>
          </a:bodyPr>
          <a:lstStyle/>
          <a:p>
            <a:r>
              <a:rPr lang="en-GB" sz="3600" dirty="0">
                <a:latin typeface="Segoe Print" panose="02000600000000000000" pitchFamily="2" charset="0"/>
              </a:rPr>
              <a:t>The Eternal Triangle</a:t>
            </a:r>
          </a:p>
        </p:txBody>
      </p:sp>
      <p:sp>
        <p:nvSpPr>
          <p:cNvPr id="3" name="TextBox 2">
            <a:extLst>
              <a:ext uri="{FF2B5EF4-FFF2-40B4-BE49-F238E27FC236}">
                <a16:creationId xmlns:a16="http://schemas.microsoft.com/office/drawing/2014/main" id="{C158A59A-0332-405D-8718-4C97D534D23A}"/>
              </a:ext>
            </a:extLst>
          </p:cNvPr>
          <p:cNvSpPr txBox="1"/>
          <p:nvPr/>
        </p:nvSpPr>
        <p:spPr>
          <a:xfrm>
            <a:off x="3666143" y="2275573"/>
            <a:ext cx="1811714" cy="523220"/>
          </a:xfrm>
          <a:prstGeom prst="rect">
            <a:avLst/>
          </a:prstGeom>
          <a:noFill/>
        </p:spPr>
        <p:txBody>
          <a:bodyPr wrap="none" rtlCol="0">
            <a:spAutoFit/>
          </a:bodyPr>
          <a:lstStyle/>
          <a:p>
            <a:r>
              <a:rPr lang="en-GB" sz="2800" b="1" dirty="0">
                <a:latin typeface="Segoe Print" panose="02000600000000000000" pitchFamily="2" charset="0"/>
              </a:rPr>
              <a:t>COSMOS</a:t>
            </a:r>
          </a:p>
        </p:txBody>
      </p:sp>
      <p:sp>
        <p:nvSpPr>
          <p:cNvPr id="4" name="TextBox 3">
            <a:extLst>
              <a:ext uri="{FF2B5EF4-FFF2-40B4-BE49-F238E27FC236}">
                <a16:creationId xmlns:a16="http://schemas.microsoft.com/office/drawing/2014/main" id="{6318D3DA-144C-4E7C-A097-86291362A02F}"/>
              </a:ext>
            </a:extLst>
          </p:cNvPr>
          <p:cNvSpPr txBox="1"/>
          <p:nvPr/>
        </p:nvSpPr>
        <p:spPr>
          <a:xfrm>
            <a:off x="5518298" y="4906926"/>
            <a:ext cx="2254143" cy="523220"/>
          </a:xfrm>
          <a:prstGeom prst="rect">
            <a:avLst/>
          </a:prstGeom>
          <a:noFill/>
        </p:spPr>
        <p:txBody>
          <a:bodyPr wrap="none" rtlCol="0">
            <a:spAutoFit/>
          </a:bodyPr>
          <a:lstStyle/>
          <a:p>
            <a:r>
              <a:rPr lang="en-GB" sz="2800" b="1" dirty="0">
                <a:latin typeface="Segoe Print" panose="02000600000000000000" pitchFamily="2" charset="0"/>
              </a:rPr>
              <a:t>HUMANITY</a:t>
            </a:r>
          </a:p>
        </p:txBody>
      </p:sp>
      <p:sp>
        <p:nvSpPr>
          <p:cNvPr id="5" name="TextBox 4">
            <a:extLst>
              <a:ext uri="{FF2B5EF4-FFF2-40B4-BE49-F238E27FC236}">
                <a16:creationId xmlns:a16="http://schemas.microsoft.com/office/drawing/2014/main" id="{899A9EC6-E6C8-421E-884A-4144750D7D48}"/>
              </a:ext>
            </a:extLst>
          </p:cNvPr>
          <p:cNvSpPr txBox="1"/>
          <p:nvPr/>
        </p:nvSpPr>
        <p:spPr>
          <a:xfrm>
            <a:off x="1749055" y="4864395"/>
            <a:ext cx="1718740" cy="523220"/>
          </a:xfrm>
          <a:prstGeom prst="rect">
            <a:avLst/>
          </a:prstGeom>
          <a:noFill/>
        </p:spPr>
        <p:txBody>
          <a:bodyPr wrap="none" rtlCol="0">
            <a:spAutoFit/>
          </a:bodyPr>
          <a:lstStyle/>
          <a:p>
            <a:r>
              <a:rPr lang="en-GB" sz="2800" b="1" dirty="0">
                <a:latin typeface="Segoe Print" panose="02000600000000000000" pitchFamily="2" charset="0"/>
              </a:rPr>
              <a:t>PLANET</a:t>
            </a:r>
          </a:p>
        </p:txBody>
      </p:sp>
      <p:cxnSp>
        <p:nvCxnSpPr>
          <p:cNvPr id="7" name="Straight Arrow Connector 6">
            <a:extLst>
              <a:ext uri="{FF2B5EF4-FFF2-40B4-BE49-F238E27FC236}">
                <a16:creationId xmlns:a16="http://schemas.microsoft.com/office/drawing/2014/main" id="{97ABB9CA-9EA4-4974-9A03-9B8554832973}"/>
              </a:ext>
            </a:extLst>
          </p:cNvPr>
          <p:cNvCxnSpPr/>
          <p:nvPr/>
        </p:nvCxnSpPr>
        <p:spPr>
          <a:xfrm>
            <a:off x="5146158" y="2908005"/>
            <a:ext cx="1270591" cy="1908544"/>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B380173-D029-44D6-BEA5-A0E0313AC3E4}"/>
              </a:ext>
            </a:extLst>
          </p:cNvPr>
          <p:cNvCxnSpPr>
            <a:cxnSpLocks/>
            <a:endCxn id="4" idx="1"/>
          </p:cNvCxnSpPr>
          <p:nvPr/>
        </p:nvCxnSpPr>
        <p:spPr>
          <a:xfrm flipV="1">
            <a:off x="3556591" y="5168536"/>
            <a:ext cx="1961707" cy="41417"/>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71E0ADA-430C-4002-A770-B78017E37112}"/>
              </a:ext>
            </a:extLst>
          </p:cNvPr>
          <p:cNvCxnSpPr/>
          <p:nvPr/>
        </p:nvCxnSpPr>
        <p:spPr>
          <a:xfrm flipH="1">
            <a:off x="2461437" y="2987749"/>
            <a:ext cx="1562986" cy="182880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60BAF58-903A-49B2-BD1A-55388D62A9A6}"/>
              </a:ext>
            </a:extLst>
          </p:cNvPr>
          <p:cNvSpPr txBox="1"/>
          <p:nvPr/>
        </p:nvSpPr>
        <p:spPr>
          <a:xfrm>
            <a:off x="3737041" y="1914541"/>
            <a:ext cx="1781257" cy="400110"/>
          </a:xfrm>
          <a:prstGeom prst="rect">
            <a:avLst/>
          </a:prstGeom>
          <a:noFill/>
        </p:spPr>
        <p:txBody>
          <a:bodyPr wrap="none" rtlCol="0">
            <a:spAutoFit/>
          </a:bodyPr>
          <a:lstStyle/>
          <a:p>
            <a:pPr algn="ctr"/>
            <a:r>
              <a:rPr lang="en-GB" sz="2000" dirty="0">
                <a:solidFill>
                  <a:schemeClr val="accent1">
                    <a:lumMod val="60000"/>
                    <a:lumOff val="40000"/>
                  </a:schemeClr>
                </a:solidFill>
                <a:latin typeface="Segoe Print" panose="02000600000000000000" pitchFamily="2" charset="0"/>
              </a:rPr>
              <a:t>solar system</a:t>
            </a:r>
          </a:p>
        </p:txBody>
      </p:sp>
      <p:sp>
        <p:nvSpPr>
          <p:cNvPr id="14" name="TextBox 13">
            <a:extLst>
              <a:ext uri="{FF2B5EF4-FFF2-40B4-BE49-F238E27FC236}">
                <a16:creationId xmlns:a16="http://schemas.microsoft.com/office/drawing/2014/main" id="{4A082456-F152-4D5B-9E52-EA608128D0C4}"/>
              </a:ext>
            </a:extLst>
          </p:cNvPr>
          <p:cNvSpPr txBox="1"/>
          <p:nvPr/>
        </p:nvSpPr>
        <p:spPr>
          <a:xfrm>
            <a:off x="904448" y="5386708"/>
            <a:ext cx="1917513" cy="400110"/>
          </a:xfrm>
          <a:prstGeom prst="rect">
            <a:avLst/>
          </a:prstGeom>
          <a:noFill/>
        </p:spPr>
        <p:txBody>
          <a:bodyPr wrap="none" rtlCol="0">
            <a:spAutoFit/>
          </a:bodyPr>
          <a:lstStyle/>
          <a:p>
            <a:pPr algn="ctr"/>
            <a:r>
              <a:rPr lang="en-GB" sz="2000" dirty="0">
                <a:solidFill>
                  <a:schemeClr val="accent1">
                    <a:lumMod val="60000"/>
                    <a:lumOff val="40000"/>
                  </a:schemeClr>
                </a:solidFill>
                <a:latin typeface="Segoe Print" panose="02000600000000000000" pitchFamily="2" charset="0"/>
              </a:rPr>
              <a:t>Gaian system</a:t>
            </a:r>
          </a:p>
        </p:txBody>
      </p:sp>
      <p:sp>
        <p:nvSpPr>
          <p:cNvPr id="15" name="TextBox 14">
            <a:extLst>
              <a:ext uri="{FF2B5EF4-FFF2-40B4-BE49-F238E27FC236}">
                <a16:creationId xmlns:a16="http://schemas.microsoft.com/office/drawing/2014/main" id="{BF302F9B-283C-4802-8C2B-FD01757921BD}"/>
              </a:ext>
            </a:extLst>
          </p:cNvPr>
          <p:cNvSpPr txBox="1"/>
          <p:nvPr/>
        </p:nvSpPr>
        <p:spPr>
          <a:xfrm>
            <a:off x="5918896" y="5436780"/>
            <a:ext cx="2074607" cy="400110"/>
          </a:xfrm>
          <a:prstGeom prst="rect">
            <a:avLst/>
          </a:prstGeom>
          <a:noFill/>
        </p:spPr>
        <p:txBody>
          <a:bodyPr wrap="none" rtlCol="0">
            <a:spAutoFit/>
          </a:bodyPr>
          <a:lstStyle/>
          <a:p>
            <a:pPr algn="ctr"/>
            <a:r>
              <a:rPr lang="en-GB" sz="2000" dirty="0">
                <a:solidFill>
                  <a:schemeClr val="accent1">
                    <a:lumMod val="60000"/>
                    <a:lumOff val="40000"/>
                  </a:schemeClr>
                </a:solidFill>
                <a:latin typeface="Segoe Print" panose="02000600000000000000" pitchFamily="2" charset="0"/>
              </a:rPr>
              <a:t>human system</a:t>
            </a:r>
          </a:p>
        </p:txBody>
      </p:sp>
      <p:sp>
        <p:nvSpPr>
          <p:cNvPr id="6" name="Speech Bubble: Rectangle 5">
            <a:extLst>
              <a:ext uri="{FF2B5EF4-FFF2-40B4-BE49-F238E27FC236}">
                <a16:creationId xmlns:a16="http://schemas.microsoft.com/office/drawing/2014/main" id="{D22A3943-2737-4124-BF91-3FACC9CFD405}"/>
              </a:ext>
            </a:extLst>
          </p:cNvPr>
          <p:cNvSpPr/>
          <p:nvPr/>
        </p:nvSpPr>
        <p:spPr>
          <a:xfrm>
            <a:off x="628650" y="2798793"/>
            <a:ext cx="2040122" cy="954500"/>
          </a:xfrm>
          <a:prstGeom prst="wedgeRectCallout">
            <a:avLst>
              <a:gd name="adj1" fmla="val 59167"/>
              <a:gd name="adj2" fmla="val 83665"/>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Print" panose="02000600000000000000" pitchFamily="2" charset="0"/>
              </a:rPr>
              <a:t>Cosmo-genesis</a:t>
            </a:r>
          </a:p>
        </p:txBody>
      </p:sp>
      <p:sp>
        <p:nvSpPr>
          <p:cNvPr id="16" name="Speech Bubble: Rectangle 15">
            <a:extLst>
              <a:ext uri="{FF2B5EF4-FFF2-40B4-BE49-F238E27FC236}">
                <a16:creationId xmlns:a16="http://schemas.microsoft.com/office/drawing/2014/main" id="{7104CFA6-6C6F-4C83-9C68-39D3BB4CFF7F}"/>
              </a:ext>
            </a:extLst>
          </p:cNvPr>
          <p:cNvSpPr/>
          <p:nvPr/>
        </p:nvSpPr>
        <p:spPr>
          <a:xfrm>
            <a:off x="3467795" y="5731676"/>
            <a:ext cx="2040122" cy="954500"/>
          </a:xfrm>
          <a:prstGeom prst="wedgeRectCallout">
            <a:avLst>
              <a:gd name="adj1" fmla="val -16403"/>
              <a:gd name="adj2" fmla="val -9790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Print" panose="02000600000000000000" pitchFamily="2" charset="0"/>
              </a:rPr>
              <a:t>Terrestrial ecology</a:t>
            </a:r>
          </a:p>
        </p:txBody>
      </p:sp>
      <p:sp>
        <p:nvSpPr>
          <p:cNvPr id="17" name="Speech Bubble: Rectangle 16">
            <a:extLst>
              <a:ext uri="{FF2B5EF4-FFF2-40B4-BE49-F238E27FC236}">
                <a16:creationId xmlns:a16="http://schemas.microsoft.com/office/drawing/2014/main" id="{02466D6F-CC53-47B8-AE2A-022E6F00D0AB}"/>
              </a:ext>
            </a:extLst>
          </p:cNvPr>
          <p:cNvSpPr/>
          <p:nvPr/>
        </p:nvSpPr>
        <p:spPr>
          <a:xfrm>
            <a:off x="6175618" y="2817628"/>
            <a:ext cx="2040122" cy="954500"/>
          </a:xfrm>
          <a:prstGeom prst="wedgeRectCallout">
            <a:avLst>
              <a:gd name="adj1" fmla="val -57054"/>
              <a:gd name="adj2" fmla="val 80323"/>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Print" panose="02000600000000000000" pitchFamily="2" charset="0"/>
              </a:rPr>
              <a:t>Cosmic ecology</a:t>
            </a:r>
          </a:p>
        </p:txBody>
      </p:sp>
      <p:sp>
        <p:nvSpPr>
          <p:cNvPr id="18" name="TextBox 17">
            <a:extLst>
              <a:ext uri="{FF2B5EF4-FFF2-40B4-BE49-F238E27FC236}">
                <a16:creationId xmlns:a16="http://schemas.microsoft.com/office/drawing/2014/main" id="{94BF8265-9EA5-4AB3-B87E-E8767D162F02}"/>
              </a:ext>
            </a:extLst>
          </p:cNvPr>
          <p:cNvSpPr txBox="1"/>
          <p:nvPr/>
        </p:nvSpPr>
        <p:spPr>
          <a:xfrm>
            <a:off x="3669349" y="3862277"/>
            <a:ext cx="1835759" cy="400110"/>
          </a:xfrm>
          <a:prstGeom prst="rect">
            <a:avLst/>
          </a:prstGeom>
          <a:noFill/>
        </p:spPr>
        <p:txBody>
          <a:bodyPr wrap="none" rtlCol="0">
            <a:spAutoFit/>
          </a:bodyPr>
          <a:lstStyle/>
          <a:p>
            <a:pPr algn="ctr"/>
            <a:r>
              <a:rPr lang="en-GB" sz="2000" dirty="0">
                <a:solidFill>
                  <a:schemeClr val="accent1">
                    <a:lumMod val="60000"/>
                    <a:lumOff val="40000"/>
                  </a:schemeClr>
                </a:solidFill>
                <a:latin typeface="Segoe Print" panose="02000600000000000000" pitchFamily="2" charset="0"/>
              </a:rPr>
              <a:t>Total system</a:t>
            </a:r>
          </a:p>
        </p:txBody>
      </p:sp>
    </p:spTree>
    <p:extLst>
      <p:ext uri="{BB962C8B-B14F-4D97-AF65-F5344CB8AC3E}">
        <p14:creationId xmlns:p14="http://schemas.microsoft.com/office/powerpoint/2010/main" val="229199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4E20-6ADD-4FF0-9539-F76749D73248}"/>
              </a:ext>
            </a:extLst>
          </p:cNvPr>
          <p:cNvSpPr>
            <a:spLocks noGrp="1"/>
          </p:cNvSpPr>
          <p:nvPr>
            <p:ph type="title"/>
          </p:nvPr>
        </p:nvSpPr>
        <p:spPr/>
        <p:txBody>
          <a:bodyPr>
            <a:normAutofit/>
          </a:bodyPr>
          <a:lstStyle/>
          <a:p>
            <a:pPr algn="ctr"/>
            <a:r>
              <a:rPr lang="en-GB" sz="3600" b="1" u="sng" dirty="0">
                <a:solidFill>
                  <a:srgbClr val="FF0000"/>
                </a:solidFill>
                <a:latin typeface="Segoe Print" panose="02000600000000000000" pitchFamily="2" charset="0"/>
              </a:rPr>
              <a:t>Avidya</a:t>
            </a:r>
            <a:endParaRPr lang="en-GB" sz="3600" dirty="0">
              <a:solidFill>
                <a:schemeClr val="accent6"/>
              </a:solidFill>
              <a:latin typeface="Segoe Print" panose="02000600000000000000" pitchFamily="2" charset="0"/>
            </a:endParaRPr>
          </a:p>
        </p:txBody>
      </p:sp>
      <p:sp>
        <p:nvSpPr>
          <p:cNvPr id="3" name="TextBox 2">
            <a:extLst>
              <a:ext uri="{FF2B5EF4-FFF2-40B4-BE49-F238E27FC236}">
                <a16:creationId xmlns:a16="http://schemas.microsoft.com/office/drawing/2014/main" id="{C158A59A-0332-405D-8718-4C97D534D23A}"/>
              </a:ext>
            </a:extLst>
          </p:cNvPr>
          <p:cNvSpPr txBox="1"/>
          <p:nvPr/>
        </p:nvSpPr>
        <p:spPr>
          <a:xfrm>
            <a:off x="3666143" y="2275573"/>
            <a:ext cx="1811714" cy="523220"/>
          </a:xfrm>
          <a:prstGeom prst="rect">
            <a:avLst/>
          </a:prstGeom>
          <a:noFill/>
        </p:spPr>
        <p:txBody>
          <a:bodyPr wrap="none" rtlCol="0">
            <a:spAutoFit/>
          </a:bodyPr>
          <a:lstStyle/>
          <a:p>
            <a:r>
              <a:rPr lang="en-GB" sz="2800" b="1" dirty="0">
                <a:latin typeface="Segoe Print" panose="02000600000000000000" pitchFamily="2" charset="0"/>
              </a:rPr>
              <a:t>COSMOS</a:t>
            </a:r>
          </a:p>
        </p:txBody>
      </p:sp>
      <p:sp>
        <p:nvSpPr>
          <p:cNvPr id="4" name="TextBox 3">
            <a:extLst>
              <a:ext uri="{FF2B5EF4-FFF2-40B4-BE49-F238E27FC236}">
                <a16:creationId xmlns:a16="http://schemas.microsoft.com/office/drawing/2014/main" id="{6318D3DA-144C-4E7C-A097-86291362A02F}"/>
              </a:ext>
            </a:extLst>
          </p:cNvPr>
          <p:cNvSpPr txBox="1"/>
          <p:nvPr/>
        </p:nvSpPr>
        <p:spPr>
          <a:xfrm>
            <a:off x="5518298" y="4906926"/>
            <a:ext cx="2254143" cy="523220"/>
          </a:xfrm>
          <a:prstGeom prst="rect">
            <a:avLst/>
          </a:prstGeom>
          <a:noFill/>
        </p:spPr>
        <p:txBody>
          <a:bodyPr wrap="none" rtlCol="0">
            <a:spAutoFit/>
          </a:bodyPr>
          <a:lstStyle/>
          <a:p>
            <a:r>
              <a:rPr lang="en-GB" sz="2800" b="1" dirty="0">
                <a:latin typeface="Segoe Print" panose="02000600000000000000" pitchFamily="2" charset="0"/>
              </a:rPr>
              <a:t>HUMANITY</a:t>
            </a:r>
          </a:p>
        </p:txBody>
      </p:sp>
      <p:sp>
        <p:nvSpPr>
          <p:cNvPr id="5" name="TextBox 4">
            <a:extLst>
              <a:ext uri="{FF2B5EF4-FFF2-40B4-BE49-F238E27FC236}">
                <a16:creationId xmlns:a16="http://schemas.microsoft.com/office/drawing/2014/main" id="{899A9EC6-E6C8-421E-884A-4144750D7D48}"/>
              </a:ext>
            </a:extLst>
          </p:cNvPr>
          <p:cNvSpPr txBox="1"/>
          <p:nvPr/>
        </p:nvSpPr>
        <p:spPr>
          <a:xfrm>
            <a:off x="1749055" y="4864395"/>
            <a:ext cx="1718740" cy="523220"/>
          </a:xfrm>
          <a:prstGeom prst="rect">
            <a:avLst/>
          </a:prstGeom>
          <a:noFill/>
        </p:spPr>
        <p:txBody>
          <a:bodyPr wrap="none" rtlCol="0">
            <a:spAutoFit/>
          </a:bodyPr>
          <a:lstStyle/>
          <a:p>
            <a:r>
              <a:rPr lang="en-GB" sz="2800" b="1" dirty="0">
                <a:latin typeface="Segoe Print" panose="02000600000000000000" pitchFamily="2" charset="0"/>
              </a:rPr>
              <a:t>PLANET</a:t>
            </a:r>
          </a:p>
        </p:txBody>
      </p:sp>
      <p:cxnSp>
        <p:nvCxnSpPr>
          <p:cNvPr id="7" name="Straight Arrow Connector 6">
            <a:extLst>
              <a:ext uri="{FF2B5EF4-FFF2-40B4-BE49-F238E27FC236}">
                <a16:creationId xmlns:a16="http://schemas.microsoft.com/office/drawing/2014/main" id="{97ABB9CA-9EA4-4974-9A03-9B8554832973}"/>
              </a:ext>
            </a:extLst>
          </p:cNvPr>
          <p:cNvCxnSpPr/>
          <p:nvPr/>
        </p:nvCxnSpPr>
        <p:spPr>
          <a:xfrm>
            <a:off x="5146158" y="2908005"/>
            <a:ext cx="1270591" cy="1908544"/>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B380173-D029-44D6-BEA5-A0E0313AC3E4}"/>
              </a:ext>
            </a:extLst>
          </p:cNvPr>
          <p:cNvCxnSpPr>
            <a:cxnSpLocks/>
            <a:endCxn id="4" idx="1"/>
          </p:cNvCxnSpPr>
          <p:nvPr/>
        </p:nvCxnSpPr>
        <p:spPr>
          <a:xfrm flipV="1">
            <a:off x="3556591" y="5168536"/>
            <a:ext cx="1961707" cy="41417"/>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71E0ADA-430C-4002-A770-B78017E37112}"/>
              </a:ext>
            </a:extLst>
          </p:cNvPr>
          <p:cNvCxnSpPr/>
          <p:nvPr/>
        </p:nvCxnSpPr>
        <p:spPr>
          <a:xfrm flipH="1">
            <a:off x="2461437" y="2987749"/>
            <a:ext cx="1562986" cy="182880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60BAF58-903A-49B2-BD1A-55388D62A9A6}"/>
              </a:ext>
            </a:extLst>
          </p:cNvPr>
          <p:cNvSpPr txBox="1"/>
          <p:nvPr/>
        </p:nvSpPr>
        <p:spPr>
          <a:xfrm>
            <a:off x="3737041" y="1914541"/>
            <a:ext cx="1781257" cy="400110"/>
          </a:xfrm>
          <a:prstGeom prst="rect">
            <a:avLst/>
          </a:prstGeom>
          <a:noFill/>
        </p:spPr>
        <p:txBody>
          <a:bodyPr wrap="none" rtlCol="0">
            <a:spAutoFit/>
          </a:bodyPr>
          <a:lstStyle/>
          <a:p>
            <a:pPr algn="ctr"/>
            <a:r>
              <a:rPr lang="en-GB" sz="2000" dirty="0">
                <a:solidFill>
                  <a:schemeClr val="accent1">
                    <a:lumMod val="60000"/>
                    <a:lumOff val="40000"/>
                  </a:schemeClr>
                </a:solidFill>
                <a:latin typeface="Segoe Print" panose="02000600000000000000" pitchFamily="2" charset="0"/>
              </a:rPr>
              <a:t>solar system</a:t>
            </a:r>
          </a:p>
        </p:txBody>
      </p:sp>
      <p:sp>
        <p:nvSpPr>
          <p:cNvPr id="14" name="TextBox 13">
            <a:extLst>
              <a:ext uri="{FF2B5EF4-FFF2-40B4-BE49-F238E27FC236}">
                <a16:creationId xmlns:a16="http://schemas.microsoft.com/office/drawing/2014/main" id="{4A082456-F152-4D5B-9E52-EA608128D0C4}"/>
              </a:ext>
            </a:extLst>
          </p:cNvPr>
          <p:cNvSpPr txBox="1"/>
          <p:nvPr/>
        </p:nvSpPr>
        <p:spPr>
          <a:xfrm>
            <a:off x="904448" y="5386708"/>
            <a:ext cx="1917513" cy="400110"/>
          </a:xfrm>
          <a:prstGeom prst="rect">
            <a:avLst/>
          </a:prstGeom>
          <a:noFill/>
        </p:spPr>
        <p:txBody>
          <a:bodyPr wrap="none" rtlCol="0">
            <a:spAutoFit/>
          </a:bodyPr>
          <a:lstStyle/>
          <a:p>
            <a:pPr algn="ctr"/>
            <a:r>
              <a:rPr lang="en-GB" sz="2000" dirty="0">
                <a:solidFill>
                  <a:schemeClr val="accent1">
                    <a:lumMod val="60000"/>
                    <a:lumOff val="40000"/>
                  </a:schemeClr>
                </a:solidFill>
                <a:latin typeface="Segoe Print" panose="02000600000000000000" pitchFamily="2" charset="0"/>
              </a:rPr>
              <a:t>Gaian system</a:t>
            </a:r>
          </a:p>
        </p:txBody>
      </p:sp>
      <p:sp>
        <p:nvSpPr>
          <p:cNvPr id="15" name="TextBox 14">
            <a:extLst>
              <a:ext uri="{FF2B5EF4-FFF2-40B4-BE49-F238E27FC236}">
                <a16:creationId xmlns:a16="http://schemas.microsoft.com/office/drawing/2014/main" id="{BF302F9B-283C-4802-8C2B-FD01757921BD}"/>
              </a:ext>
            </a:extLst>
          </p:cNvPr>
          <p:cNvSpPr txBox="1"/>
          <p:nvPr/>
        </p:nvSpPr>
        <p:spPr>
          <a:xfrm>
            <a:off x="5918896" y="5436780"/>
            <a:ext cx="2074607" cy="400110"/>
          </a:xfrm>
          <a:prstGeom prst="rect">
            <a:avLst/>
          </a:prstGeom>
          <a:noFill/>
        </p:spPr>
        <p:txBody>
          <a:bodyPr wrap="none" rtlCol="0">
            <a:spAutoFit/>
          </a:bodyPr>
          <a:lstStyle/>
          <a:p>
            <a:pPr algn="ctr"/>
            <a:r>
              <a:rPr lang="en-GB" sz="2000" dirty="0">
                <a:solidFill>
                  <a:schemeClr val="accent1">
                    <a:lumMod val="60000"/>
                    <a:lumOff val="40000"/>
                  </a:schemeClr>
                </a:solidFill>
                <a:latin typeface="Segoe Print" panose="02000600000000000000" pitchFamily="2" charset="0"/>
              </a:rPr>
              <a:t>human system</a:t>
            </a:r>
          </a:p>
        </p:txBody>
      </p:sp>
      <p:sp>
        <p:nvSpPr>
          <p:cNvPr id="18" name="TextBox 17">
            <a:extLst>
              <a:ext uri="{FF2B5EF4-FFF2-40B4-BE49-F238E27FC236}">
                <a16:creationId xmlns:a16="http://schemas.microsoft.com/office/drawing/2014/main" id="{966A3875-CFEB-4A84-9B1F-67D12DF5036B}"/>
              </a:ext>
            </a:extLst>
          </p:cNvPr>
          <p:cNvSpPr txBox="1"/>
          <p:nvPr/>
        </p:nvSpPr>
        <p:spPr>
          <a:xfrm>
            <a:off x="5918896" y="2892270"/>
            <a:ext cx="2254142" cy="1323439"/>
          </a:xfrm>
          <a:prstGeom prst="rect">
            <a:avLst/>
          </a:prstGeom>
          <a:noFill/>
        </p:spPr>
        <p:txBody>
          <a:bodyPr wrap="square" rtlCol="0">
            <a:spAutoFit/>
          </a:bodyPr>
          <a:lstStyle/>
          <a:p>
            <a:pPr algn="ctr"/>
            <a:r>
              <a:rPr lang="en-GB" sz="2000" dirty="0">
                <a:solidFill>
                  <a:srgbClr val="FF0000"/>
                </a:solidFill>
                <a:latin typeface="Segoe Print" panose="02000600000000000000" pitchFamily="2" charset="0"/>
              </a:rPr>
              <a:t>The stuff of the universe is blind and unintelligent</a:t>
            </a:r>
          </a:p>
        </p:txBody>
      </p:sp>
      <p:sp>
        <p:nvSpPr>
          <p:cNvPr id="19" name="TextBox 18">
            <a:extLst>
              <a:ext uri="{FF2B5EF4-FFF2-40B4-BE49-F238E27FC236}">
                <a16:creationId xmlns:a16="http://schemas.microsoft.com/office/drawing/2014/main" id="{F696B79F-122D-4B7C-B94D-987CAB81AC14}"/>
              </a:ext>
            </a:extLst>
          </p:cNvPr>
          <p:cNvSpPr txBox="1"/>
          <p:nvPr/>
        </p:nvSpPr>
        <p:spPr>
          <a:xfrm>
            <a:off x="1204078" y="2898991"/>
            <a:ext cx="2254142" cy="1015663"/>
          </a:xfrm>
          <a:prstGeom prst="rect">
            <a:avLst/>
          </a:prstGeom>
          <a:noFill/>
        </p:spPr>
        <p:txBody>
          <a:bodyPr wrap="square" rtlCol="0">
            <a:spAutoFit/>
          </a:bodyPr>
          <a:lstStyle/>
          <a:p>
            <a:pPr algn="ctr"/>
            <a:r>
              <a:rPr lang="en-GB" sz="2000" dirty="0">
                <a:solidFill>
                  <a:srgbClr val="FF0000"/>
                </a:solidFill>
                <a:latin typeface="Segoe Print" panose="02000600000000000000" pitchFamily="2" charset="0"/>
              </a:rPr>
              <a:t>It all started with a Big Bang</a:t>
            </a:r>
          </a:p>
        </p:txBody>
      </p:sp>
      <p:sp>
        <p:nvSpPr>
          <p:cNvPr id="20" name="TextBox 19">
            <a:extLst>
              <a:ext uri="{FF2B5EF4-FFF2-40B4-BE49-F238E27FC236}">
                <a16:creationId xmlns:a16="http://schemas.microsoft.com/office/drawing/2014/main" id="{576F62BA-6250-44E0-9174-7E71718E0783}"/>
              </a:ext>
            </a:extLst>
          </p:cNvPr>
          <p:cNvSpPr txBox="1"/>
          <p:nvPr/>
        </p:nvSpPr>
        <p:spPr>
          <a:xfrm>
            <a:off x="3242930" y="5520523"/>
            <a:ext cx="2496396" cy="1015663"/>
          </a:xfrm>
          <a:prstGeom prst="rect">
            <a:avLst/>
          </a:prstGeom>
          <a:noFill/>
        </p:spPr>
        <p:txBody>
          <a:bodyPr wrap="square" rtlCol="0">
            <a:spAutoFit/>
          </a:bodyPr>
          <a:lstStyle/>
          <a:p>
            <a:pPr algn="ctr"/>
            <a:r>
              <a:rPr lang="en-GB" sz="2000" dirty="0">
                <a:solidFill>
                  <a:srgbClr val="FF0000"/>
                </a:solidFill>
                <a:latin typeface="Segoe Print" panose="02000600000000000000" pitchFamily="2" charset="0"/>
              </a:rPr>
              <a:t>Only the human brain has evolved intelligence</a:t>
            </a:r>
          </a:p>
        </p:txBody>
      </p:sp>
      <p:sp>
        <p:nvSpPr>
          <p:cNvPr id="8" name="TextBox 7">
            <a:extLst>
              <a:ext uri="{FF2B5EF4-FFF2-40B4-BE49-F238E27FC236}">
                <a16:creationId xmlns:a16="http://schemas.microsoft.com/office/drawing/2014/main" id="{94ABC0A6-26DE-4908-A9D8-E61C580F43B5}"/>
              </a:ext>
            </a:extLst>
          </p:cNvPr>
          <p:cNvSpPr txBox="1"/>
          <p:nvPr/>
        </p:nvSpPr>
        <p:spPr>
          <a:xfrm>
            <a:off x="3757592" y="4708827"/>
            <a:ext cx="1576072" cy="369332"/>
          </a:xfrm>
          <a:prstGeom prst="rect">
            <a:avLst/>
          </a:prstGeom>
          <a:noFill/>
        </p:spPr>
        <p:txBody>
          <a:bodyPr wrap="none" rtlCol="0">
            <a:spAutoFit/>
          </a:bodyPr>
          <a:lstStyle/>
          <a:p>
            <a:r>
              <a:rPr lang="en-GB" b="1" dirty="0">
                <a:solidFill>
                  <a:srgbClr val="FF0000"/>
                </a:solidFill>
                <a:latin typeface="Segoe Print" panose="02000600000000000000" pitchFamily="2" charset="0"/>
              </a:rPr>
              <a:t>BLINDNESS</a:t>
            </a:r>
          </a:p>
        </p:txBody>
      </p:sp>
      <p:sp>
        <p:nvSpPr>
          <p:cNvPr id="10" name="TextBox 9">
            <a:extLst>
              <a:ext uri="{FF2B5EF4-FFF2-40B4-BE49-F238E27FC236}">
                <a16:creationId xmlns:a16="http://schemas.microsoft.com/office/drawing/2014/main" id="{A1FCF78A-237E-4FA4-A07F-B86ACE58193C}"/>
              </a:ext>
            </a:extLst>
          </p:cNvPr>
          <p:cNvSpPr txBox="1"/>
          <p:nvPr/>
        </p:nvSpPr>
        <p:spPr>
          <a:xfrm rot="3304321">
            <a:off x="4351090" y="3753114"/>
            <a:ext cx="2002471" cy="369332"/>
          </a:xfrm>
          <a:prstGeom prst="rect">
            <a:avLst/>
          </a:prstGeom>
          <a:noFill/>
        </p:spPr>
        <p:txBody>
          <a:bodyPr wrap="none" rtlCol="0">
            <a:spAutoFit/>
          </a:bodyPr>
          <a:lstStyle>
            <a:defPPr>
              <a:defRPr lang="en-US"/>
            </a:defPPr>
            <a:lvl1pPr>
              <a:defRPr b="1">
                <a:solidFill>
                  <a:srgbClr val="FF0000"/>
                </a:solidFill>
                <a:latin typeface="Segoe Print" panose="02000600000000000000" pitchFamily="2" charset="0"/>
              </a:defRPr>
            </a:lvl1pPr>
          </a:lstStyle>
          <a:p>
            <a:r>
              <a:rPr lang="en-GB" dirty="0"/>
              <a:t>EXPLOITATION</a:t>
            </a:r>
          </a:p>
        </p:txBody>
      </p:sp>
      <p:sp>
        <p:nvSpPr>
          <p:cNvPr id="22" name="TextBox 21">
            <a:extLst>
              <a:ext uri="{FF2B5EF4-FFF2-40B4-BE49-F238E27FC236}">
                <a16:creationId xmlns:a16="http://schemas.microsoft.com/office/drawing/2014/main" id="{A63FB59B-302C-44C7-8C69-5CB96C6CC761}"/>
              </a:ext>
            </a:extLst>
          </p:cNvPr>
          <p:cNvSpPr txBox="1"/>
          <p:nvPr/>
        </p:nvSpPr>
        <p:spPr>
          <a:xfrm rot="18564420">
            <a:off x="2594209" y="3784905"/>
            <a:ext cx="2108269" cy="369332"/>
          </a:xfrm>
          <a:prstGeom prst="rect">
            <a:avLst/>
          </a:prstGeom>
          <a:noFill/>
        </p:spPr>
        <p:txBody>
          <a:bodyPr wrap="none" rtlCol="0">
            <a:spAutoFit/>
          </a:bodyPr>
          <a:lstStyle>
            <a:defPPr>
              <a:defRPr lang="en-US"/>
            </a:defPPr>
            <a:lvl1pPr>
              <a:defRPr b="1">
                <a:solidFill>
                  <a:srgbClr val="FF0000"/>
                </a:solidFill>
                <a:latin typeface="Segoe Print" panose="02000600000000000000" pitchFamily="2" charset="0"/>
              </a:defRPr>
            </a:lvl1pPr>
          </a:lstStyle>
          <a:p>
            <a:r>
              <a:rPr lang="en-GB" dirty="0"/>
              <a:t>HOPELESSNESS</a:t>
            </a:r>
          </a:p>
        </p:txBody>
      </p:sp>
    </p:spTree>
    <p:extLst>
      <p:ext uri="{BB962C8B-B14F-4D97-AF65-F5344CB8AC3E}">
        <p14:creationId xmlns:p14="http://schemas.microsoft.com/office/powerpoint/2010/main" val="389314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8" grpId="0"/>
      <p:bldP spid="10"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4E20-6ADD-4FF0-9539-F76749D73248}"/>
              </a:ext>
            </a:extLst>
          </p:cNvPr>
          <p:cNvSpPr>
            <a:spLocks noGrp="1"/>
          </p:cNvSpPr>
          <p:nvPr>
            <p:ph type="title"/>
          </p:nvPr>
        </p:nvSpPr>
        <p:spPr/>
        <p:txBody>
          <a:bodyPr>
            <a:normAutofit/>
          </a:bodyPr>
          <a:lstStyle/>
          <a:p>
            <a:pPr algn="ctr"/>
            <a:r>
              <a:rPr lang="en-GB" sz="3600" b="1" u="sng" dirty="0">
                <a:solidFill>
                  <a:schemeClr val="accent6"/>
                </a:solidFill>
                <a:latin typeface="Segoe Print" panose="02000600000000000000" pitchFamily="2" charset="0"/>
                <a:sym typeface="Wingdings" panose="05000000000000000000" pitchFamily="2" charset="2"/>
              </a:rPr>
              <a:t>Vidya</a:t>
            </a:r>
            <a:endParaRPr lang="en-GB" sz="3600" b="1" u="sng" dirty="0">
              <a:solidFill>
                <a:schemeClr val="accent6"/>
              </a:solidFill>
              <a:latin typeface="Segoe Print" panose="02000600000000000000" pitchFamily="2" charset="0"/>
            </a:endParaRPr>
          </a:p>
        </p:txBody>
      </p:sp>
      <p:sp>
        <p:nvSpPr>
          <p:cNvPr id="3" name="TextBox 2">
            <a:extLst>
              <a:ext uri="{FF2B5EF4-FFF2-40B4-BE49-F238E27FC236}">
                <a16:creationId xmlns:a16="http://schemas.microsoft.com/office/drawing/2014/main" id="{C158A59A-0332-405D-8718-4C97D534D23A}"/>
              </a:ext>
            </a:extLst>
          </p:cNvPr>
          <p:cNvSpPr txBox="1"/>
          <p:nvPr/>
        </p:nvSpPr>
        <p:spPr>
          <a:xfrm>
            <a:off x="3666143" y="2275573"/>
            <a:ext cx="1811714" cy="523220"/>
          </a:xfrm>
          <a:prstGeom prst="rect">
            <a:avLst/>
          </a:prstGeom>
          <a:noFill/>
        </p:spPr>
        <p:txBody>
          <a:bodyPr wrap="none" rtlCol="0">
            <a:spAutoFit/>
          </a:bodyPr>
          <a:lstStyle/>
          <a:p>
            <a:r>
              <a:rPr lang="en-GB" sz="2800" b="1" dirty="0">
                <a:latin typeface="Segoe Print" panose="02000600000000000000" pitchFamily="2" charset="0"/>
              </a:rPr>
              <a:t>COSMOS</a:t>
            </a:r>
          </a:p>
        </p:txBody>
      </p:sp>
      <p:sp>
        <p:nvSpPr>
          <p:cNvPr id="4" name="TextBox 3">
            <a:extLst>
              <a:ext uri="{FF2B5EF4-FFF2-40B4-BE49-F238E27FC236}">
                <a16:creationId xmlns:a16="http://schemas.microsoft.com/office/drawing/2014/main" id="{6318D3DA-144C-4E7C-A097-86291362A02F}"/>
              </a:ext>
            </a:extLst>
          </p:cNvPr>
          <p:cNvSpPr txBox="1"/>
          <p:nvPr/>
        </p:nvSpPr>
        <p:spPr>
          <a:xfrm>
            <a:off x="5518298" y="4906926"/>
            <a:ext cx="2254143" cy="523220"/>
          </a:xfrm>
          <a:prstGeom prst="rect">
            <a:avLst/>
          </a:prstGeom>
          <a:noFill/>
        </p:spPr>
        <p:txBody>
          <a:bodyPr wrap="none" rtlCol="0">
            <a:spAutoFit/>
          </a:bodyPr>
          <a:lstStyle/>
          <a:p>
            <a:r>
              <a:rPr lang="en-GB" sz="2800" b="1" dirty="0">
                <a:latin typeface="Segoe Print" panose="02000600000000000000" pitchFamily="2" charset="0"/>
              </a:rPr>
              <a:t>HUMANITY</a:t>
            </a:r>
          </a:p>
        </p:txBody>
      </p:sp>
      <p:sp>
        <p:nvSpPr>
          <p:cNvPr id="5" name="TextBox 4">
            <a:extLst>
              <a:ext uri="{FF2B5EF4-FFF2-40B4-BE49-F238E27FC236}">
                <a16:creationId xmlns:a16="http://schemas.microsoft.com/office/drawing/2014/main" id="{899A9EC6-E6C8-421E-884A-4144750D7D48}"/>
              </a:ext>
            </a:extLst>
          </p:cNvPr>
          <p:cNvSpPr txBox="1"/>
          <p:nvPr/>
        </p:nvSpPr>
        <p:spPr>
          <a:xfrm>
            <a:off x="1749055" y="4864395"/>
            <a:ext cx="1718740" cy="523220"/>
          </a:xfrm>
          <a:prstGeom prst="rect">
            <a:avLst/>
          </a:prstGeom>
          <a:noFill/>
        </p:spPr>
        <p:txBody>
          <a:bodyPr wrap="none" rtlCol="0">
            <a:spAutoFit/>
          </a:bodyPr>
          <a:lstStyle/>
          <a:p>
            <a:r>
              <a:rPr lang="en-GB" sz="2800" b="1" dirty="0">
                <a:latin typeface="Segoe Print" panose="02000600000000000000" pitchFamily="2" charset="0"/>
              </a:rPr>
              <a:t>PLANET</a:t>
            </a:r>
          </a:p>
        </p:txBody>
      </p:sp>
      <p:cxnSp>
        <p:nvCxnSpPr>
          <p:cNvPr id="7" name="Straight Arrow Connector 6">
            <a:extLst>
              <a:ext uri="{FF2B5EF4-FFF2-40B4-BE49-F238E27FC236}">
                <a16:creationId xmlns:a16="http://schemas.microsoft.com/office/drawing/2014/main" id="{97ABB9CA-9EA4-4974-9A03-9B8554832973}"/>
              </a:ext>
            </a:extLst>
          </p:cNvPr>
          <p:cNvCxnSpPr/>
          <p:nvPr/>
        </p:nvCxnSpPr>
        <p:spPr>
          <a:xfrm>
            <a:off x="5146158" y="2908005"/>
            <a:ext cx="1270591" cy="1908544"/>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B380173-D029-44D6-BEA5-A0E0313AC3E4}"/>
              </a:ext>
            </a:extLst>
          </p:cNvPr>
          <p:cNvCxnSpPr>
            <a:cxnSpLocks/>
            <a:endCxn id="4" idx="1"/>
          </p:cNvCxnSpPr>
          <p:nvPr/>
        </p:nvCxnSpPr>
        <p:spPr>
          <a:xfrm flipV="1">
            <a:off x="3556591" y="5168536"/>
            <a:ext cx="1961707" cy="41417"/>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71E0ADA-430C-4002-A770-B78017E37112}"/>
              </a:ext>
            </a:extLst>
          </p:cNvPr>
          <p:cNvCxnSpPr/>
          <p:nvPr/>
        </p:nvCxnSpPr>
        <p:spPr>
          <a:xfrm flipH="1">
            <a:off x="2461437" y="2987749"/>
            <a:ext cx="1562986" cy="182880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60BAF58-903A-49B2-BD1A-55388D62A9A6}"/>
              </a:ext>
            </a:extLst>
          </p:cNvPr>
          <p:cNvSpPr txBox="1"/>
          <p:nvPr/>
        </p:nvSpPr>
        <p:spPr>
          <a:xfrm>
            <a:off x="3737041" y="1914541"/>
            <a:ext cx="1781257" cy="400110"/>
          </a:xfrm>
          <a:prstGeom prst="rect">
            <a:avLst/>
          </a:prstGeom>
          <a:noFill/>
        </p:spPr>
        <p:txBody>
          <a:bodyPr wrap="none" rtlCol="0">
            <a:spAutoFit/>
          </a:bodyPr>
          <a:lstStyle/>
          <a:p>
            <a:pPr algn="ctr"/>
            <a:r>
              <a:rPr lang="en-GB" sz="2000" dirty="0">
                <a:solidFill>
                  <a:schemeClr val="accent1">
                    <a:lumMod val="60000"/>
                    <a:lumOff val="40000"/>
                  </a:schemeClr>
                </a:solidFill>
                <a:latin typeface="Segoe Print" panose="02000600000000000000" pitchFamily="2" charset="0"/>
              </a:rPr>
              <a:t>solar system</a:t>
            </a:r>
          </a:p>
        </p:txBody>
      </p:sp>
      <p:sp>
        <p:nvSpPr>
          <p:cNvPr id="14" name="TextBox 13">
            <a:extLst>
              <a:ext uri="{FF2B5EF4-FFF2-40B4-BE49-F238E27FC236}">
                <a16:creationId xmlns:a16="http://schemas.microsoft.com/office/drawing/2014/main" id="{4A082456-F152-4D5B-9E52-EA608128D0C4}"/>
              </a:ext>
            </a:extLst>
          </p:cNvPr>
          <p:cNvSpPr txBox="1"/>
          <p:nvPr/>
        </p:nvSpPr>
        <p:spPr>
          <a:xfrm>
            <a:off x="904448" y="5386708"/>
            <a:ext cx="1917513" cy="400110"/>
          </a:xfrm>
          <a:prstGeom prst="rect">
            <a:avLst/>
          </a:prstGeom>
          <a:noFill/>
        </p:spPr>
        <p:txBody>
          <a:bodyPr wrap="none" rtlCol="0">
            <a:spAutoFit/>
          </a:bodyPr>
          <a:lstStyle/>
          <a:p>
            <a:pPr algn="ctr"/>
            <a:r>
              <a:rPr lang="en-GB" sz="2000" dirty="0">
                <a:solidFill>
                  <a:schemeClr val="accent1">
                    <a:lumMod val="60000"/>
                    <a:lumOff val="40000"/>
                  </a:schemeClr>
                </a:solidFill>
                <a:latin typeface="Segoe Print" panose="02000600000000000000" pitchFamily="2" charset="0"/>
              </a:rPr>
              <a:t>Gaian system</a:t>
            </a:r>
          </a:p>
        </p:txBody>
      </p:sp>
      <p:sp>
        <p:nvSpPr>
          <p:cNvPr id="15" name="TextBox 14">
            <a:extLst>
              <a:ext uri="{FF2B5EF4-FFF2-40B4-BE49-F238E27FC236}">
                <a16:creationId xmlns:a16="http://schemas.microsoft.com/office/drawing/2014/main" id="{BF302F9B-283C-4802-8C2B-FD01757921BD}"/>
              </a:ext>
            </a:extLst>
          </p:cNvPr>
          <p:cNvSpPr txBox="1"/>
          <p:nvPr/>
        </p:nvSpPr>
        <p:spPr>
          <a:xfrm>
            <a:off x="5918896" y="5436780"/>
            <a:ext cx="2074607" cy="400110"/>
          </a:xfrm>
          <a:prstGeom prst="rect">
            <a:avLst/>
          </a:prstGeom>
          <a:noFill/>
        </p:spPr>
        <p:txBody>
          <a:bodyPr wrap="none" rtlCol="0">
            <a:spAutoFit/>
          </a:bodyPr>
          <a:lstStyle/>
          <a:p>
            <a:pPr algn="ctr"/>
            <a:r>
              <a:rPr lang="en-GB" sz="2000" dirty="0">
                <a:solidFill>
                  <a:schemeClr val="accent1">
                    <a:lumMod val="60000"/>
                    <a:lumOff val="40000"/>
                  </a:schemeClr>
                </a:solidFill>
                <a:latin typeface="Segoe Print" panose="02000600000000000000" pitchFamily="2" charset="0"/>
              </a:rPr>
              <a:t>human system</a:t>
            </a:r>
          </a:p>
        </p:txBody>
      </p:sp>
      <p:sp>
        <p:nvSpPr>
          <p:cNvPr id="18" name="TextBox 17">
            <a:extLst>
              <a:ext uri="{FF2B5EF4-FFF2-40B4-BE49-F238E27FC236}">
                <a16:creationId xmlns:a16="http://schemas.microsoft.com/office/drawing/2014/main" id="{966A3875-CFEB-4A84-9B1F-67D12DF5036B}"/>
              </a:ext>
            </a:extLst>
          </p:cNvPr>
          <p:cNvSpPr txBox="1"/>
          <p:nvPr/>
        </p:nvSpPr>
        <p:spPr>
          <a:xfrm>
            <a:off x="6071646" y="2524975"/>
            <a:ext cx="2254142" cy="1938992"/>
          </a:xfrm>
          <a:prstGeom prst="rect">
            <a:avLst/>
          </a:prstGeom>
          <a:noFill/>
        </p:spPr>
        <p:txBody>
          <a:bodyPr wrap="square" rtlCol="0">
            <a:spAutoFit/>
          </a:bodyPr>
          <a:lstStyle/>
          <a:p>
            <a:pPr algn="ctr"/>
            <a:r>
              <a:rPr lang="en-GB" sz="2000" dirty="0">
                <a:solidFill>
                  <a:srgbClr val="00B050"/>
                </a:solidFill>
                <a:latin typeface="Segoe Print" panose="02000600000000000000" pitchFamily="2" charset="0"/>
              </a:rPr>
              <a:t>The stuff of the universe is conscious and intelligent according to level of being</a:t>
            </a:r>
          </a:p>
        </p:txBody>
      </p:sp>
      <p:sp>
        <p:nvSpPr>
          <p:cNvPr id="19" name="TextBox 18">
            <a:extLst>
              <a:ext uri="{FF2B5EF4-FFF2-40B4-BE49-F238E27FC236}">
                <a16:creationId xmlns:a16="http://schemas.microsoft.com/office/drawing/2014/main" id="{F696B79F-122D-4B7C-B94D-987CAB81AC14}"/>
              </a:ext>
            </a:extLst>
          </p:cNvPr>
          <p:cNvSpPr txBox="1"/>
          <p:nvPr/>
        </p:nvSpPr>
        <p:spPr>
          <a:xfrm>
            <a:off x="1204078" y="2898991"/>
            <a:ext cx="2254142" cy="1323439"/>
          </a:xfrm>
          <a:prstGeom prst="rect">
            <a:avLst/>
          </a:prstGeom>
          <a:noFill/>
        </p:spPr>
        <p:txBody>
          <a:bodyPr wrap="square" rtlCol="0">
            <a:spAutoFit/>
          </a:bodyPr>
          <a:lstStyle/>
          <a:p>
            <a:pPr algn="ctr"/>
            <a:r>
              <a:rPr lang="en-GB" sz="2000" dirty="0">
                <a:solidFill>
                  <a:srgbClr val="00B050"/>
                </a:solidFill>
                <a:latin typeface="Segoe Print" panose="02000600000000000000" pitchFamily="2" charset="0"/>
              </a:rPr>
              <a:t>Humanity has the potential to be a cocreator of worlds</a:t>
            </a:r>
          </a:p>
        </p:txBody>
      </p:sp>
      <p:sp>
        <p:nvSpPr>
          <p:cNvPr id="20" name="TextBox 19">
            <a:extLst>
              <a:ext uri="{FF2B5EF4-FFF2-40B4-BE49-F238E27FC236}">
                <a16:creationId xmlns:a16="http://schemas.microsoft.com/office/drawing/2014/main" id="{576F62BA-6250-44E0-9174-7E71718E0783}"/>
              </a:ext>
            </a:extLst>
          </p:cNvPr>
          <p:cNvSpPr txBox="1"/>
          <p:nvPr/>
        </p:nvSpPr>
        <p:spPr>
          <a:xfrm>
            <a:off x="2717066" y="5355989"/>
            <a:ext cx="3306725" cy="1323439"/>
          </a:xfrm>
          <a:prstGeom prst="rect">
            <a:avLst/>
          </a:prstGeom>
          <a:noFill/>
        </p:spPr>
        <p:txBody>
          <a:bodyPr wrap="square" rtlCol="0">
            <a:spAutoFit/>
          </a:bodyPr>
          <a:lstStyle/>
          <a:p>
            <a:pPr algn="ctr"/>
            <a:r>
              <a:rPr lang="en-GB" sz="2000" dirty="0">
                <a:solidFill>
                  <a:srgbClr val="00B050"/>
                </a:solidFill>
                <a:latin typeface="Segoe Print" panose="02000600000000000000" pitchFamily="2" charset="0"/>
              </a:rPr>
              <a:t>The human brain has the potential for greater universal intelligence</a:t>
            </a:r>
          </a:p>
        </p:txBody>
      </p:sp>
      <p:sp>
        <p:nvSpPr>
          <p:cNvPr id="8" name="TextBox 7">
            <a:extLst>
              <a:ext uri="{FF2B5EF4-FFF2-40B4-BE49-F238E27FC236}">
                <a16:creationId xmlns:a16="http://schemas.microsoft.com/office/drawing/2014/main" id="{94ABC0A6-26DE-4908-A9D8-E61C580F43B5}"/>
              </a:ext>
            </a:extLst>
          </p:cNvPr>
          <p:cNvSpPr txBox="1"/>
          <p:nvPr/>
        </p:nvSpPr>
        <p:spPr>
          <a:xfrm>
            <a:off x="3480597" y="4746160"/>
            <a:ext cx="2242922" cy="369332"/>
          </a:xfrm>
          <a:prstGeom prst="rect">
            <a:avLst/>
          </a:prstGeom>
          <a:noFill/>
        </p:spPr>
        <p:txBody>
          <a:bodyPr wrap="none" rtlCol="0">
            <a:spAutoFit/>
          </a:bodyPr>
          <a:lstStyle/>
          <a:p>
            <a:r>
              <a:rPr lang="en-GB" b="1" dirty="0">
                <a:solidFill>
                  <a:srgbClr val="00B050"/>
                </a:solidFill>
                <a:latin typeface="Segoe Print" panose="02000600000000000000" pitchFamily="2" charset="0"/>
              </a:rPr>
              <a:t>CONSCIOUSNESS</a:t>
            </a:r>
          </a:p>
        </p:txBody>
      </p:sp>
      <p:sp>
        <p:nvSpPr>
          <p:cNvPr id="10" name="TextBox 9">
            <a:extLst>
              <a:ext uri="{FF2B5EF4-FFF2-40B4-BE49-F238E27FC236}">
                <a16:creationId xmlns:a16="http://schemas.microsoft.com/office/drawing/2014/main" id="{A1FCF78A-237E-4FA4-A07F-B86ACE58193C}"/>
              </a:ext>
            </a:extLst>
          </p:cNvPr>
          <p:cNvSpPr txBox="1"/>
          <p:nvPr/>
        </p:nvSpPr>
        <p:spPr>
          <a:xfrm rot="3304321">
            <a:off x="4363915" y="3753114"/>
            <a:ext cx="1976823" cy="369332"/>
          </a:xfrm>
          <a:prstGeom prst="rect">
            <a:avLst/>
          </a:prstGeom>
          <a:noFill/>
        </p:spPr>
        <p:txBody>
          <a:bodyPr wrap="none" rtlCol="0">
            <a:spAutoFit/>
          </a:bodyPr>
          <a:lstStyle>
            <a:defPPr>
              <a:defRPr lang="en-US"/>
            </a:defPPr>
            <a:lvl1pPr>
              <a:defRPr b="1">
                <a:solidFill>
                  <a:srgbClr val="FF0000"/>
                </a:solidFill>
                <a:latin typeface="Segoe Print" panose="02000600000000000000" pitchFamily="2" charset="0"/>
              </a:defRPr>
            </a:lvl1pPr>
          </a:lstStyle>
          <a:p>
            <a:r>
              <a:rPr lang="en-GB" dirty="0">
                <a:solidFill>
                  <a:srgbClr val="00B050"/>
                </a:solidFill>
              </a:rPr>
              <a:t>COOPERATION</a:t>
            </a:r>
          </a:p>
        </p:txBody>
      </p:sp>
      <p:sp>
        <p:nvSpPr>
          <p:cNvPr id="22" name="TextBox 21">
            <a:extLst>
              <a:ext uri="{FF2B5EF4-FFF2-40B4-BE49-F238E27FC236}">
                <a16:creationId xmlns:a16="http://schemas.microsoft.com/office/drawing/2014/main" id="{A63FB59B-302C-44C7-8C69-5CB96C6CC761}"/>
              </a:ext>
            </a:extLst>
          </p:cNvPr>
          <p:cNvSpPr txBox="1"/>
          <p:nvPr/>
        </p:nvSpPr>
        <p:spPr>
          <a:xfrm rot="18564420">
            <a:off x="2752907" y="3784905"/>
            <a:ext cx="1790875" cy="369332"/>
          </a:xfrm>
          <a:prstGeom prst="rect">
            <a:avLst/>
          </a:prstGeom>
          <a:noFill/>
        </p:spPr>
        <p:txBody>
          <a:bodyPr wrap="none" rtlCol="0">
            <a:spAutoFit/>
          </a:bodyPr>
          <a:lstStyle>
            <a:defPPr>
              <a:defRPr lang="en-US"/>
            </a:defPPr>
            <a:lvl1pPr>
              <a:defRPr b="1">
                <a:solidFill>
                  <a:srgbClr val="FF0000"/>
                </a:solidFill>
                <a:latin typeface="Segoe Print" panose="02000600000000000000" pitchFamily="2" charset="0"/>
              </a:defRPr>
            </a:lvl1pPr>
          </a:lstStyle>
          <a:p>
            <a:r>
              <a:rPr lang="en-GB" dirty="0">
                <a:solidFill>
                  <a:srgbClr val="00B050"/>
                </a:solidFill>
              </a:rPr>
              <a:t>COCREATION</a:t>
            </a:r>
          </a:p>
        </p:txBody>
      </p:sp>
    </p:spTree>
    <p:extLst>
      <p:ext uri="{BB962C8B-B14F-4D97-AF65-F5344CB8AC3E}">
        <p14:creationId xmlns:p14="http://schemas.microsoft.com/office/powerpoint/2010/main" val="97563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8" grpId="0"/>
      <p:bldP spid="10"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490F-7675-43DF-AEA0-7608C956963B}"/>
              </a:ext>
            </a:extLst>
          </p:cNvPr>
          <p:cNvSpPr>
            <a:spLocks noGrp="1"/>
          </p:cNvSpPr>
          <p:nvPr>
            <p:ph type="title"/>
          </p:nvPr>
        </p:nvSpPr>
        <p:spPr/>
        <p:txBody>
          <a:bodyPr/>
          <a:lstStyle/>
          <a:p>
            <a:r>
              <a:rPr lang="en-GB" dirty="0">
                <a:latin typeface="Segoe Print" panose="02000600000000000000" pitchFamily="2" charset="0"/>
              </a:rPr>
              <a:t>Section 1</a:t>
            </a:r>
            <a:r>
              <a:rPr lang="en-GB" dirty="0"/>
              <a:t> </a:t>
            </a:r>
          </a:p>
        </p:txBody>
      </p:sp>
      <p:sp>
        <p:nvSpPr>
          <p:cNvPr id="3" name="Content Placeholder 2">
            <a:extLst>
              <a:ext uri="{FF2B5EF4-FFF2-40B4-BE49-F238E27FC236}">
                <a16:creationId xmlns:a16="http://schemas.microsoft.com/office/drawing/2014/main" id="{2C9D446E-E578-4840-A65A-52D4806CFCA4}"/>
              </a:ext>
            </a:extLst>
          </p:cNvPr>
          <p:cNvSpPr>
            <a:spLocks noGrp="1"/>
          </p:cNvSpPr>
          <p:nvPr>
            <p:ph idx="1"/>
          </p:nvPr>
        </p:nvSpPr>
        <p:spPr>
          <a:xfrm>
            <a:off x="757570" y="2737811"/>
            <a:ext cx="7886700" cy="972953"/>
          </a:xfrm>
        </p:spPr>
        <p:txBody>
          <a:bodyPr>
            <a:normAutofit/>
          </a:bodyPr>
          <a:lstStyle/>
          <a:p>
            <a:pPr marL="0" indent="0" algn="ctr">
              <a:buNone/>
            </a:pPr>
            <a:r>
              <a:rPr lang="en-GB" sz="4800" dirty="0">
                <a:latin typeface="Segoe Print" panose="02000600000000000000" pitchFamily="2" charset="0"/>
              </a:rPr>
              <a:t>The Forbidden Zone</a:t>
            </a:r>
          </a:p>
        </p:txBody>
      </p:sp>
      <p:pic>
        <p:nvPicPr>
          <p:cNvPr id="4" name="Picture 3" descr="A picture containing shape&#10;&#10;Description automatically generated">
            <a:extLst>
              <a:ext uri="{FF2B5EF4-FFF2-40B4-BE49-F238E27FC236}">
                <a16:creationId xmlns:a16="http://schemas.microsoft.com/office/drawing/2014/main" id="{1B3352C6-0C1D-4AAE-AF9C-EB869AFB5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5710" y="4017927"/>
            <a:ext cx="2570420" cy="2474947"/>
          </a:xfrm>
          <a:prstGeom prst="rect">
            <a:avLst/>
          </a:prstGeom>
        </p:spPr>
      </p:pic>
    </p:spTree>
    <p:extLst>
      <p:ext uri="{BB962C8B-B14F-4D97-AF65-F5344CB8AC3E}">
        <p14:creationId xmlns:p14="http://schemas.microsoft.com/office/powerpoint/2010/main" val="1860114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B0C11-64F7-4A7B-AD2B-68A984E9F07A}"/>
              </a:ext>
            </a:extLst>
          </p:cNvPr>
          <p:cNvSpPr>
            <a:spLocks noGrp="1"/>
          </p:cNvSpPr>
          <p:nvPr>
            <p:ph type="title"/>
          </p:nvPr>
        </p:nvSpPr>
        <p:spPr/>
        <p:txBody>
          <a:bodyPr>
            <a:normAutofit/>
          </a:bodyPr>
          <a:lstStyle/>
          <a:p>
            <a:r>
              <a:rPr lang="en-GB" sz="3600" dirty="0">
                <a:latin typeface="Segoe Print" panose="02000600000000000000" pitchFamily="2" charset="0"/>
              </a:rPr>
              <a:t>So what are the drivers of global tragedy?</a:t>
            </a:r>
          </a:p>
        </p:txBody>
      </p:sp>
      <p:sp>
        <p:nvSpPr>
          <p:cNvPr id="3" name="Content Placeholder 2">
            <a:extLst>
              <a:ext uri="{FF2B5EF4-FFF2-40B4-BE49-F238E27FC236}">
                <a16:creationId xmlns:a16="http://schemas.microsoft.com/office/drawing/2014/main" id="{403129E0-D0E1-434A-A30C-B4190E2D9938}"/>
              </a:ext>
            </a:extLst>
          </p:cNvPr>
          <p:cNvSpPr>
            <a:spLocks noGrp="1"/>
          </p:cNvSpPr>
          <p:nvPr>
            <p:ph idx="1"/>
          </p:nvPr>
        </p:nvSpPr>
        <p:spPr/>
        <p:txBody>
          <a:bodyPr>
            <a:normAutofit fontScale="92500" lnSpcReduction="20000"/>
          </a:bodyPr>
          <a:lstStyle/>
          <a:p>
            <a:r>
              <a:rPr lang="en-GB" dirty="0">
                <a:latin typeface="Segoe Print" panose="02000600000000000000" pitchFamily="2" charset="0"/>
              </a:rPr>
              <a:t>A tragedy occurs when an action, thought to be in the best interests of the actor, turns out to provoke a destructive even catastrophic collapse  on a scale that no single actor or collective can avert.</a:t>
            </a:r>
          </a:p>
          <a:p>
            <a:r>
              <a:rPr lang="en-GB" dirty="0">
                <a:latin typeface="Segoe Print" panose="02000600000000000000" pitchFamily="2" charset="0"/>
              </a:rPr>
              <a:t>Three global tragedies arise from the blinkered human purposes of </a:t>
            </a:r>
          </a:p>
          <a:p>
            <a:pPr marL="914400" lvl="1" indent="-457200">
              <a:buFont typeface="+mj-lt"/>
              <a:buAutoNum type="alphaUcPeriod"/>
            </a:pPr>
            <a:r>
              <a:rPr lang="en-GB" dirty="0">
                <a:solidFill>
                  <a:srgbClr val="FF0000"/>
                </a:solidFill>
                <a:latin typeface="Segoe Print" panose="02000600000000000000" pitchFamily="2" charset="0"/>
              </a:rPr>
              <a:t>Acquiring sufficiency for self without consideration for other</a:t>
            </a:r>
          </a:p>
          <a:p>
            <a:pPr marL="914400" lvl="1" indent="-457200">
              <a:buFont typeface="+mj-lt"/>
              <a:buAutoNum type="alphaUcPeriod"/>
            </a:pPr>
            <a:r>
              <a:rPr lang="en-GB" dirty="0">
                <a:solidFill>
                  <a:srgbClr val="FF0000"/>
                </a:solidFill>
                <a:latin typeface="Segoe Print" panose="02000600000000000000" pitchFamily="2" charset="0"/>
              </a:rPr>
              <a:t>Getting it now without consideration for future generations</a:t>
            </a:r>
          </a:p>
          <a:p>
            <a:pPr marL="914400" lvl="1" indent="-457200">
              <a:buFont typeface="+mj-lt"/>
              <a:buAutoNum type="alphaUcPeriod"/>
            </a:pPr>
            <a:r>
              <a:rPr lang="en-GB" dirty="0">
                <a:solidFill>
                  <a:srgbClr val="FF0000"/>
                </a:solidFill>
                <a:latin typeface="Segoe Print" panose="02000600000000000000" pitchFamily="2" charset="0"/>
              </a:rPr>
              <a:t>Assuming complete knowledge and awareness with the false sense of certainty that it gives rise to</a:t>
            </a:r>
          </a:p>
        </p:txBody>
      </p:sp>
    </p:spTree>
    <p:extLst>
      <p:ext uri="{BB962C8B-B14F-4D97-AF65-F5344CB8AC3E}">
        <p14:creationId xmlns:p14="http://schemas.microsoft.com/office/powerpoint/2010/main" val="275793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9DB2B4-E4BE-4908-BE2A-8EBFDF1F129F}"/>
              </a:ext>
            </a:extLst>
          </p:cNvPr>
          <p:cNvSpPr>
            <a:spLocks noGrp="1"/>
          </p:cNvSpPr>
          <p:nvPr>
            <p:ph type="title"/>
          </p:nvPr>
        </p:nvSpPr>
        <p:spPr/>
        <p:txBody>
          <a:bodyPr>
            <a:normAutofit/>
          </a:bodyPr>
          <a:lstStyle/>
          <a:p>
            <a:pPr algn="ctr"/>
            <a:r>
              <a:rPr lang="en-GB" sz="3200" dirty="0">
                <a:latin typeface="Segoe Print" panose="02000600000000000000" pitchFamily="2" charset="0"/>
              </a:rPr>
              <a:t>Waking Up to the Anthropocene Predicament</a:t>
            </a:r>
          </a:p>
        </p:txBody>
      </p:sp>
      <p:sp>
        <p:nvSpPr>
          <p:cNvPr id="5" name="Isosceles Triangle 4">
            <a:extLst>
              <a:ext uri="{FF2B5EF4-FFF2-40B4-BE49-F238E27FC236}">
                <a16:creationId xmlns:a16="http://schemas.microsoft.com/office/drawing/2014/main" id="{B06A64AB-4A15-4AB9-B606-394F1C34A966}"/>
              </a:ext>
            </a:extLst>
          </p:cNvPr>
          <p:cNvSpPr/>
          <p:nvPr/>
        </p:nvSpPr>
        <p:spPr>
          <a:xfrm>
            <a:off x="2623930" y="2143554"/>
            <a:ext cx="3265005" cy="2814659"/>
          </a:xfrm>
          <a:prstGeom prst="triangle">
            <a:avLst/>
          </a:prstGeom>
          <a:solidFill>
            <a:schemeClr val="bg1"/>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GLO</a:t>
            </a:r>
          </a:p>
        </p:txBody>
      </p:sp>
      <p:sp>
        <p:nvSpPr>
          <p:cNvPr id="6" name="Rectangle 5">
            <a:extLst>
              <a:ext uri="{FF2B5EF4-FFF2-40B4-BE49-F238E27FC236}">
                <a16:creationId xmlns:a16="http://schemas.microsoft.com/office/drawing/2014/main" id="{07518D12-A4B7-4E93-B668-7B97DA4B3A13}"/>
              </a:ext>
            </a:extLst>
          </p:cNvPr>
          <p:cNvSpPr/>
          <p:nvPr/>
        </p:nvSpPr>
        <p:spPr>
          <a:xfrm>
            <a:off x="3008015" y="1438833"/>
            <a:ext cx="2579204" cy="10088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a:solidFill>
                  <a:srgbClr val="FF0000"/>
                </a:solidFill>
                <a:latin typeface="Segoe Print" panose="02000600000000000000" pitchFamily="2" charset="0"/>
              </a:rPr>
              <a:t>C- Tragedy of Consciousness</a:t>
            </a:r>
          </a:p>
        </p:txBody>
      </p:sp>
      <p:sp>
        <p:nvSpPr>
          <p:cNvPr id="7" name="Rectangle 6">
            <a:extLst>
              <a:ext uri="{FF2B5EF4-FFF2-40B4-BE49-F238E27FC236}">
                <a16:creationId xmlns:a16="http://schemas.microsoft.com/office/drawing/2014/main" id="{B3330D30-A34F-4CDF-BC62-DD9B743EEB59}"/>
              </a:ext>
            </a:extLst>
          </p:cNvPr>
          <p:cNvSpPr/>
          <p:nvPr/>
        </p:nvSpPr>
        <p:spPr>
          <a:xfrm>
            <a:off x="5181869" y="4287172"/>
            <a:ext cx="2579204" cy="10088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a:solidFill>
                  <a:srgbClr val="FF0000"/>
                </a:solidFill>
                <a:latin typeface="Segoe Print" panose="02000600000000000000" pitchFamily="2" charset="0"/>
              </a:rPr>
              <a:t>B- Tragedy of the Horizons</a:t>
            </a:r>
          </a:p>
        </p:txBody>
      </p:sp>
      <p:sp>
        <p:nvSpPr>
          <p:cNvPr id="8" name="Rectangle 7">
            <a:extLst>
              <a:ext uri="{FF2B5EF4-FFF2-40B4-BE49-F238E27FC236}">
                <a16:creationId xmlns:a16="http://schemas.microsoft.com/office/drawing/2014/main" id="{E8990666-D9AD-4E0D-9655-D6BA41DE33F3}"/>
              </a:ext>
            </a:extLst>
          </p:cNvPr>
          <p:cNvSpPr/>
          <p:nvPr/>
        </p:nvSpPr>
        <p:spPr>
          <a:xfrm>
            <a:off x="745436" y="4287172"/>
            <a:ext cx="2579204" cy="10088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a:solidFill>
                  <a:srgbClr val="FF0000"/>
                </a:solidFill>
                <a:latin typeface="Segoe Print" panose="02000600000000000000" pitchFamily="2" charset="0"/>
              </a:rPr>
              <a:t>A- Tragedy of the Commons</a:t>
            </a:r>
          </a:p>
        </p:txBody>
      </p:sp>
      <p:pic>
        <p:nvPicPr>
          <p:cNvPr id="1026" name="Picture 2" descr="Globe Clipart to free download #globe #clipart #education #clipartcrossword  #school #cartoon #kids | Earth art drawing, Free clip art, Earth day clip  art">
            <a:extLst>
              <a:ext uri="{FF2B5EF4-FFF2-40B4-BE49-F238E27FC236}">
                <a16:creationId xmlns:a16="http://schemas.microsoft.com/office/drawing/2014/main" id="{C7CC25D6-1EC9-4BB5-819E-E61CD433B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3348" y="3429000"/>
            <a:ext cx="1306167" cy="133282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30EEAD6-1359-4CF6-8BD7-772BAAB1FCFE}"/>
              </a:ext>
            </a:extLst>
          </p:cNvPr>
          <p:cNvSpPr txBox="1"/>
          <p:nvPr/>
        </p:nvSpPr>
        <p:spPr>
          <a:xfrm>
            <a:off x="2819068" y="2350554"/>
            <a:ext cx="2957099" cy="1200329"/>
          </a:xfrm>
          <a:prstGeom prst="rect">
            <a:avLst/>
          </a:prstGeom>
          <a:noFill/>
        </p:spPr>
        <p:txBody>
          <a:bodyPr wrap="square" rtlCol="0">
            <a:spAutoFit/>
          </a:bodyPr>
          <a:lstStyle/>
          <a:p>
            <a:pPr algn="ctr"/>
            <a:r>
              <a:rPr lang="en-GB" sz="2400" dirty="0">
                <a:latin typeface="Segoe Print" panose="02000600000000000000" pitchFamily="2" charset="0"/>
              </a:rPr>
              <a:t>The Anthropocene Predicament</a:t>
            </a:r>
          </a:p>
        </p:txBody>
      </p:sp>
      <p:pic>
        <p:nvPicPr>
          <p:cNvPr id="11" name="Picture 10">
            <a:extLst>
              <a:ext uri="{FF2B5EF4-FFF2-40B4-BE49-F238E27FC236}">
                <a16:creationId xmlns:a16="http://schemas.microsoft.com/office/drawing/2014/main" id="{32B72949-5EDD-4E57-823F-BD5D2E52F1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15" y="5492680"/>
            <a:ext cx="1365320" cy="1365320"/>
          </a:xfrm>
          <a:prstGeom prst="rect">
            <a:avLst/>
          </a:prstGeom>
        </p:spPr>
      </p:pic>
    </p:spTree>
    <p:extLst>
      <p:ext uri="{BB962C8B-B14F-4D97-AF65-F5344CB8AC3E}">
        <p14:creationId xmlns:p14="http://schemas.microsoft.com/office/powerpoint/2010/main" val="129909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79000">
              <a:schemeClr val="accent4">
                <a:lumMod val="20000"/>
                <a:lumOff val="8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02D8-956C-44DA-89AD-CF8400274714}"/>
              </a:ext>
            </a:extLst>
          </p:cNvPr>
          <p:cNvSpPr>
            <a:spLocks noGrp="1"/>
          </p:cNvSpPr>
          <p:nvPr>
            <p:ph type="title"/>
          </p:nvPr>
        </p:nvSpPr>
        <p:spPr/>
        <p:txBody>
          <a:bodyPr/>
          <a:lstStyle/>
          <a:p>
            <a:pPr algn="ctr"/>
            <a:r>
              <a:rPr lang="en-GB" sz="3200" dirty="0">
                <a:latin typeface="Segoe Print" panose="02000600000000000000" pitchFamily="2" charset="0"/>
              </a:rPr>
              <a:t>Discussion</a:t>
            </a:r>
            <a:r>
              <a:rPr lang="en-GB" dirty="0">
                <a:latin typeface="Segoe Print" panose="02000600000000000000" pitchFamily="2" charset="0"/>
              </a:rPr>
              <a:t> </a:t>
            </a:r>
            <a:r>
              <a:rPr lang="en-GB" sz="3200" dirty="0">
                <a:latin typeface="Segoe Print" panose="02000600000000000000" pitchFamily="2" charset="0"/>
              </a:rPr>
              <a:t>Interlude 3</a:t>
            </a:r>
          </a:p>
        </p:txBody>
      </p:sp>
      <p:sp>
        <p:nvSpPr>
          <p:cNvPr id="3" name="Content Placeholder 2">
            <a:extLst>
              <a:ext uri="{FF2B5EF4-FFF2-40B4-BE49-F238E27FC236}">
                <a16:creationId xmlns:a16="http://schemas.microsoft.com/office/drawing/2014/main" id="{7FDE1B65-FFD1-4B37-9256-A7B84CE3A982}"/>
              </a:ext>
            </a:extLst>
          </p:cNvPr>
          <p:cNvSpPr>
            <a:spLocks noGrp="1"/>
          </p:cNvSpPr>
          <p:nvPr>
            <p:ph idx="1"/>
          </p:nvPr>
        </p:nvSpPr>
        <p:spPr>
          <a:xfrm>
            <a:off x="628650" y="2293458"/>
            <a:ext cx="7886700" cy="3097249"/>
          </a:xfrm>
        </p:spPr>
        <p:txBody>
          <a:bodyPr>
            <a:normAutofit/>
          </a:bodyPr>
          <a:lstStyle/>
          <a:p>
            <a:pPr marL="0" indent="0" algn="ctr">
              <a:buNone/>
            </a:pPr>
            <a:r>
              <a:rPr lang="en-GB" sz="4400" dirty="0">
                <a:latin typeface="Segoe Print" panose="02000600000000000000" pitchFamily="2" charset="0"/>
              </a:rPr>
              <a:t>As you see it, why is there a tragedy of consciousness?</a:t>
            </a:r>
          </a:p>
        </p:txBody>
      </p:sp>
      <p:sp>
        <p:nvSpPr>
          <p:cNvPr id="4" name="Wave 3">
            <a:extLst>
              <a:ext uri="{FF2B5EF4-FFF2-40B4-BE49-F238E27FC236}">
                <a16:creationId xmlns:a16="http://schemas.microsoft.com/office/drawing/2014/main" id="{18CF4D19-9282-40B0-9560-199403972664}"/>
              </a:ext>
            </a:extLst>
          </p:cNvPr>
          <p:cNvSpPr/>
          <p:nvPr/>
        </p:nvSpPr>
        <p:spPr>
          <a:xfrm>
            <a:off x="6006066" y="5103628"/>
            <a:ext cx="2509284" cy="1538102"/>
          </a:xfrm>
          <a:prstGeom prst="wav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Segoe Print" panose="02000600000000000000" pitchFamily="2" charset="0"/>
              </a:rPr>
              <a:t>RANDOM PAIRS</a:t>
            </a:r>
          </a:p>
        </p:txBody>
      </p:sp>
    </p:spTree>
    <p:extLst>
      <p:ext uri="{BB962C8B-B14F-4D97-AF65-F5344CB8AC3E}">
        <p14:creationId xmlns:p14="http://schemas.microsoft.com/office/powerpoint/2010/main" val="4246274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490F-7675-43DF-AEA0-7608C956963B}"/>
              </a:ext>
            </a:extLst>
          </p:cNvPr>
          <p:cNvSpPr>
            <a:spLocks noGrp="1"/>
          </p:cNvSpPr>
          <p:nvPr>
            <p:ph type="title"/>
          </p:nvPr>
        </p:nvSpPr>
        <p:spPr/>
        <p:txBody>
          <a:bodyPr/>
          <a:lstStyle/>
          <a:p>
            <a:r>
              <a:rPr lang="en-GB" dirty="0">
                <a:latin typeface="Segoe Print" panose="02000600000000000000" pitchFamily="2" charset="0"/>
              </a:rPr>
              <a:t>Section 4</a:t>
            </a:r>
            <a:r>
              <a:rPr lang="en-GB" dirty="0"/>
              <a:t> </a:t>
            </a:r>
          </a:p>
        </p:txBody>
      </p:sp>
      <p:sp>
        <p:nvSpPr>
          <p:cNvPr id="3" name="Content Placeholder 2">
            <a:extLst>
              <a:ext uri="{FF2B5EF4-FFF2-40B4-BE49-F238E27FC236}">
                <a16:creationId xmlns:a16="http://schemas.microsoft.com/office/drawing/2014/main" id="{2C9D446E-E578-4840-A65A-52D4806CFCA4}"/>
              </a:ext>
            </a:extLst>
          </p:cNvPr>
          <p:cNvSpPr>
            <a:spLocks noGrp="1"/>
          </p:cNvSpPr>
          <p:nvPr>
            <p:ph idx="1"/>
          </p:nvPr>
        </p:nvSpPr>
        <p:spPr>
          <a:xfrm>
            <a:off x="757570" y="2737811"/>
            <a:ext cx="7886700" cy="972953"/>
          </a:xfrm>
        </p:spPr>
        <p:txBody>
          <a:bodyPr>
            <a:normAutofit fontScale="77500" lnSpcReduction="20000"/>
          </a:bodyPr>
          <a:lstStyle/>
          <a:p>
            <a:pPr marL="0" indent="0" algn="ctr">
              <a:buNone/>
            </a:pPr>
            <a:r>
              <a:rPr lang="en-GB" sz="4800" dirty="0">
                <a:latin typeface="Segoe Print" panose="02000600000000000000" pitchFamily="2" charset="0"/>
              </a:rPr>
              <a:t>The Three Aspects of Experience</a:t>
            </a:r>
          </a:p>
        </p:txBody>
      </p:sp>
      <p:pic>
        <p:nvPicPr>
          <p:cNvPr id="4" name="Picture 3" descr="A picture containing shape&#10;&#10;Description automatically generated">
            <a:extLst>
              <a:ext uri="{FF2B5EF4-FFF2-40B4-BE49-F238E27FC236}">
                <a16:creationId xmlns:a16="http://schemas.microsoft.com/office/drawing/2014/main" id="{1B3352C6-0C1D-4AAE-AF9C-EB869AFB5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5710" y="4017927"/>
            <a:ext cx="2570420" cy="2474947"/>
          </a:xfrm>
          <a:prstGeom prst="rect">
            <a:avLst/>
          </a:prstGeom>
        </p:spPr>
      </p:pic>
    </p:spTree>
    <p:extLst>
      <p:ext uri="{BB962C8B-B14F-4D97-AF65-F5344CB8AC3E}">
        <p14:creationId xmlns:p14="http://schemas.microsoft.com/office/powerpoint/2010/main" val="1603857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995CA-1A95-446B-9C94-0D95AFB0B89C}"/>
              </a:ext>
            </a:extLst>
          </p:cNvPr>
          <p:cNvSpPr>
            <a:spLocks noGrp="1"/>
          </p:cNvSpPr>
          <p:nvPr>
            <p:ph type="title"/>
          </p:nvPr>
        </p:nvSpPr>
        <p:spPr>
          <a:xfrm>
            <a:off x="660547" y="758531"/>
            <a:ext cx="2927941" cy="1325563"/>
          </a:xfrm>
        </p:spPr>
        <p:txBody>
          <a:bodyPr>
            <a:noAutofit/>
          </a:bodyPr>
          <a:lstStyle/>
          <a:p>
            <a:r>
              <a:rPr lang="en-GB" sz="3600" b="1" dirty="0">
                <a:latin typeface="Segoe Print" panose="02000600000000000000" pitchFamily="2" charset="0"/>
              </a:rPr>
              <a:t>Function</a:t>
            </a:r>
            <a:br>
              <a:rPr lang="en-GB" sz="3600" b="1" dirty="0">
                <a:latin typeface="Segoe Print" panose="02000600000000000000" pitchFamily="2" charset="0"/>
              </a:rPr>
            </a:br>
            <a:r>
              <a:rPr lang="en-GB" sz="3600" b="1" dirty="0">
                <a:latin typeface="Segoe Print" panose="02000600000000000000" pitchFamily="2" charset="0"/>
              </a:rPr>
              <a:t>Being</a:t>
            </a:r>
            <a:br>
              <a:rPr lang="en-GB" sz="3600" b="1" dirty="0">
                <a:latin typeface="Segoe Print" panose="02000600000000000000" pitchFamily="2" charset="0"/>
              </a:rPr>
            </a:br>
            <a:r>
              <a:rPr lang="en-GB" sz="3600" b="1" dirty="0">
                <a:latin typeface="Segoe Print" panose="02000600000000000000" pitchFamily="2" charset="0"/>
              </a:rPr>
              <a:t>Will</a:t>
            </a:r>
          </a:p>
        </p:txBody>
      </p:sp>
      <p:pic>
        <p:nvPicPr>
          <p:cNvPr id="4" name="Picture 3" descr="A picture containing arrow&#10;&#10;Description automatically generated">
            <a:extLst>
              <a:ext uri="{FF2B5EF4-FFF2-40B4-BE49-F238E27FC236}">
                <a16:creationId xmlns:a16="http://schemas.microsoft.com/office/drawing/2014/main" id="{50A3A12C-5138-4419-916D-302AAEA97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1436" y="1014956"/>
            <a:ext cx="5489091" cy="5420094"/>
          </a:xfrm>
          <a:prstGeom prst="rect">
            <a:avLst/>
          </a:prstGeom>
        </p:spPr>
      </p:pic>
    </p:spTree>
    <p:extLst>
      <p:ext uri="{BB962C8B-B14F-4D97-AF65-F5344CB8AC3E}">
        <p14:creationId xmlns:p14="http://schemas.microsoft.com/office/powerpoint/2010/main" val="3039346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961398"/>
          </a:xfrm>
        </p:spPr>
        <p:txBody>
          <a:bodyPr>
            <a:normAutofit/>
          </a:bodyPr>
          <a:lstStyle/>
          <a:p>
            <a:r>
              <a:rPr lang="en-GB" sz="3200" dirty="0">
                <a:latin typeface="Segoe Print" panose="02000600000000000000" pitchFamily="2" charset="0"/>
              </a:rPr>
              <a:t>The Three Aspects of Experience</a:t>
            </a:r>
          </a:p>
        </p:txBody>
      </p:sp>
      <p:sp>
        <p:nvSpPr>
          <p:cNvPr id="4" name="Content Placeholder 3"/>
          <p:cNvSpPr>
            <a:spLocks noGrp="1"/>
          </p:cNvSpPr>
          <p:nvPr>
            <p:ph idx="1"/>
          </p:nvPr>
        </p:nvSpPr>
        <p:spPr>
          <a:xfrm>
            <a:off x="705923" y="1181681"/>
            <a:ext cx="7886700" cy="5373291"/>
          </a:xfrm>
        </p:spPr>
        <p:txBody>
          <a:bodyPr>
            <a:noAutofit/>
          </a:bodyPr>
          <a:lstStyle/>
          <a:p>
            <a:r>
              <a:rPr lang="en-GB" sz="2000" dirty="0">
                <a:latin typeface="Segoe Print" panose="02000600000000000000" pitchFamily="2" charset="0"/>
              </a:rPr>
              <a:t>UNITY – Non-duality (Advaita) is beyond experience and “closer than your jugular vein”</a:t>
            </a:r>
          </a:p>
          <a:p>
            <a:pPr marL="0" indent="0">
              <a:buNone/>
            </a:pPr>
            <a:r>
              <a:rPr lang="en-GB" sz="2000" dirty="0">
                <a:latin typeface="Segoe Print" panose="02000600000000000000" pitchFamily="2" charset="0"/>
              </a:rPr>
              <a:t>The foundation of cosmic ecology is to unpack unity into three distinct but inseparable aspects. This is already dualistic device, but it is counter balanced by knowing it is that.</a:t>
            </a:r>
          </a:p>
          <a:p>
            <a:pPr marL="0" indent="0">
              <a:buNone/>
            </a:pPr>
            <a:r>
              <a:rPr lang="en-GB" sz="2000" dirty="0">
                <a:latin typeface="Segoe Print" panose="02000600000000000000" pitchFamily="2" charset="0"/>
              </a:rPr>
              <a:t>Our experience (phenomena and noumena; objective and subjective) presents us with a huge diversity of occasions (“an occasion like this”) which is still a very small sample of what David Bohm called the qualitative infinity of the universe.</a:t>
            </a:r>
          </a:p>
          <a:p>
            <a:pPr marL="0" indent="0">
              <a:buNone/>
            </a:pPr>
            <a:r>
              <a:rPr lang="en-GB" sz="2000" dirty="0">
                <a:latin typeface="Segoe Print" panose="02000600000000000000" pitchFamily="2" charset="0"/>
              </a:rPr>
              <a:t>The advantage of seeing in three aspects of function, being and will is that it acts as an antidote to getting stuck in the dualistic trap (mind/matter; spiritual/material; conscious/inert) and, analogous to map making, enables a method of philosophical triangulation.</a:t>
            </a:r>
          </a:p>
          <a:p>
            <a:pPr marL="0" indent="0">
              <a:buNone/>
            </a:pPr>
            <a:r>
              <a:rPr lang="en-GB" sz="2000" dirty="0">
                <a:latin typeface="Segoe Print" panose="02000600000000000000" pitchFamily="2" charset="0"/>
              </a:rPr>
              <a:t>So what are these aspects ?</a:t>
            </a:r>
          </a:p>
          <a:p>
            <a:pPr marL="0" indent="0">
              <a:buNone/>
            </a:pPr>
            <a:endParaRPr lang="en-GB" sz="2000" dirty="0">
              <a:latin typeface="Segoe Print" panose="02000600000000000000" pitchFamily="2" charset="0"/>
            </a:endParaRPr>
          </a:p>
        </p:txBody>
      </p:sp>
    </p:spTree>
    <p:extLst>
      <p:ext uri="{BB962C8B-B14F-4D97-AF65-F5344CB8AC3E}">
        <p14:creationId xmlns:p14="http://schemas.microsoft.com/office/powerpoint/2010/main" val="3800052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latin typeface="Segoe Print" panose="02000600000000000000" pitchFamily="2" charset="0"/>
              </a:rPr>
              <a:t>The Triad Beyond Unity</a:t>
            </a:r>
          </a:p>
        </p:txBody>
      </p:sp>
      <p:sp>
        <p:nvSpPr>
          <p:cNvPr id="3" name="Content Placeholder 2"/>
          <p:cNvSpPr>
            <a:spLocks noGrp="1"/>
          </p:cNvSpPr>
          <p:nvPr>
            <p:ph idx="1"/>
          </p:nvPr>
        </p:nvSpPr>
        <p:spPr>
          <a:xfrm>
            <a:off x="4391696" y="1825625"/>
            <a:ext cx="4123654" cy="4351338"/>
          </a:xfrm>
        </p:spPr>
        <p:txBody>
          <a:bodyPr>
            <a:normAutofit lnSpcReduction="10000"/>
          </a:bodyPr>
          <a:lstStyle/>
          <a:p>
            <a:pPr marL="0" indent="0">
              <a:buNone/>
            </a:pPr>
            <a:r>
              <a:rPr lang="en-GB" sz="1800" b="1" dirty="0">
                <a:latin typeface="Segoe Print" panose="02000600000000000000" pitchFamily="2" charset="0"/>
              </a:rPr>
              <a:t>FUNCTIONAL ASPECT</a:t>
            </a:r>
          </a:p>
          <a:p>
            <a:pPr marL="0" indent="0">
              <a:buNone/>
            </a:pPr>
            <a:r>
              <a:rPr lang="en-GB" sz="1800" dirty="0">
                <a:latin typeface="Segoe Print" panose="02000600000000000000" pitchFamily="2" charset="0"/>
              </a:rPr>
              <a:t>Experience as ‘goings on’ through material processes and transformations articulating differentiation and diversity in the ONE.</a:t>
            </a:r>
          </a:p>
          <a:p>
            <a:pPr marL="0" indent="0">
              <a:buNone/>
            </a:pPr>
            <a:r>
              <a:rPr lang="en-GB" sz="1800" b="1" dirty="0">
                <a:latin typeface="Segoe Print" panose="02000600000000000000" pitchFamily="2" charset="0"/>
              </a:rPr>
              <a:t>BEING ASPECT</a:t>
            </a:r>
          </a:p>
          <a:p>
            <a:pPr marL="0" indent="0">
              <a:buNone/>
            </a:pPr>
            <a:r>
              <a:rPr lang="en-GB" sz="1800" dirty="0">
                <a:latin typeface="Segoe Print" panose="02000600000000000000" pitchFamily="2" charset="0"/>
              </a:rPr>
              <a:t>Experience as an appreciation of entities and qualities identified by their inner togetherness, their patterning, independent of what is ‘going on’.</a:t>
            </a:r>
          </a:p>
          <a:p>
            <a:pPr marL="0" indent="0">
              <a:buNone/>
            </a:pPr>
            <a:r>
              <a:rPr lang="en-GB" sz="1800" b="1" dirty="0">
                <a:latin typeface="Segoe Print" panose="02000600000000000000" pitchFamily="2" charset="0"/>
              </a:rPr>
              <a:t>WILL ASPECT</a:t>
            </a:r>
          </a:p>
          <a:p>
            <a:pPr marL="0" indent="0">
              <a:buNone/>
            </a:pPr>
            <a:r>
              <a:rPr lang="en-GB" sz="1800" dirty="0">
                <a:latin typeface="Segoe Print" panose="02000600000000000000" pitchFamily="2" charset="0"/>
              </a:rPr>
              <a:t>Experience as specific instantiations of intent, choice, connectivity and value meaning.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40" y="1690689"/>
            <a:ext cx="3882712" cy="4131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6881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5F83-4DAF-47A6-B112-CA7FBED62B1E}"/>
              </a:ext>
            </a:extLst>
          </p:cNvPr>
          <p:cNvSpPr>
            <a:spLocks noGrp="1"/>
          </p:cNvSpPr>
          <p:nvPr>
            <p:ph type="title"/>
          </p:nvPr>
        </p:nvSpPr>
        <p:spPr/>
        <p:txBody>
          <a:bodyPr>
            <a:normAutofit/>
          </a:bodyPr>
          <a:lstStyle/>
          <a:p>
            <a:r>
              <a:rPr lang="en-GB" sz="3600" dirty="0">
                <a:latin typeface="Segoe Print" panose="02000600000000000000" pitchFamily="2" charset="0"/>
              </a:rPr>
              <a:t>Universality of Function, Being and Will</a:t>
            </a:r>
          </a:p>
        </p:txBody>
      </p:sp>
      <p:sp>
        <p:nvSpPr>
          <p:cNvPr id="3" name="Content Placeholder 2">
            <a:extLst>
              <a:ext uri="{FF2B5EF4-FFF2-40B4-BE49-F238E27FC236}">
                <a16:creationId xmlns:a16="http://schemas.microsoft.com/office/drawing/2014/main" id="{07DC5C95-ECE4-4317-9A5E-2106F84EA47B}"/>
              </a:ext>
            </a:extLst>
          </p:cNvPr>
          <p:cNvSpPr>
            <a:spLocks noGrp="1"/>
          </p:cNvSpPr>
          <p:nvPr>
            <p:ph idx="1"/>
          </p:nvPr>
        </p:nvSpPr>
        <p:spPr/>
        <p:txBody>
          <a:bodyPr>
            <a:normAutofit/>
          </a:bodyPr>
          <a:lstStyle/>
          <a:p>
            <a:pPr marL="0" indent="0">
              <a:buNone/>
            </a:pPr>
            <a:r>
              <a:rPr lang="en-GB" sz="2400" dirty="0">
                <a:latin typeface="Segoe Print" panose="02000600000000000000" pitchFamily="2" charset="0"/>
              </a:rPr>
              <a:t>Cosmic ecology proposes that in a conscious universe, the unfolding of unity through Monad, Dyad to Triad takes place at every level and every scale. </a:t>
            </a:r>
          </a:p>
          <a:p>
            <a:pPr marL="0" indent="0">
              <a:buNone/>
            </a:pPr>
            <a:r>
              <a:rPr lang="en-GB" sz="2400" dirty="0">
                <a:latin typeface="Segoe Print" panose="02000600000000000000" pitchFamily="2" charset="0"/>
              </a:rPr>
              <a:t>We encounter it anthropomorphically through our own experience, but that is simply what we are given to start with.</a:t>
            </a:r>
          </a:p>
          <a:p>
            <a:pPr marL="0" indent="0">
              <a:buNone/>
            </a:pPr>
            <a:r>
              <a:rPr lang="en-GB" sz="2400" dirty="0">
                <a:latin typeface="Segoe Print" panose="02000600000000000000" pitchFamily="2" charset="0"/>
              </a:rPr>
              <a:t>FUNCTION – HOW? Behaviour over time</a:t>
            </a:r>
          </a:p>
          <a:p>
            <a:pPr marL="0" indent="0">
              <a:buNone/>
            </a:pPr>
            <a:r>
              <a:rPr lang="en-GB" sz="2400" dirty="0">
                <a:latin typeface="Segoe Print" panose="02000600000000000000" pitchFamily="2" charset="0"/>
              </a:rPr>
              <a:t>BEING – WHAT? Bounded inner-togetherness?</a:t>
            </a:r>
          </a:p>
          <a:p>
            <a:pPr marL="0" indent="0">
              <a:buNone/>
            </a:pPr>
            <a:r>
              <a:rPr lang="en-GB" sz="2400" dirty="0">
                <a:latin typeface="Segoe Print" panose="02000600000000000000" pitchFamily="2" charset="0"/>
              </a:rPr>
              <a:t>WILL – WHY? Value, meaning, purpose</a:t>
            </a:r>
          </a:p>
        </p:txBody>
      </p:sp>
    </p:spTree>
    <p:extLst>
      <p:ext uri="{BB962C8B-B14F-4D97-AF65-F5344CB8AC3E}">
        <p14:creationId xmlns:p14="http://schemas.microsoft.com/office/powerpoint/2010/main" val="3161366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5D4F2-43BF-4BAC-A088-D9CFACBE0D6D}"/>
              </a:ext>
            </a:extLst>
          </p:cNvPr>
          <p:cNvSpPr>
            <a:spLocks noGrp="1"/>
          </p:cNvSpPr>
          <p:nvPr>
            <p:ph type="title"/>
          </p:nvPr>
        </p:nvSpPr>
        <p:spPr>
          <a:xfrm>
            <a:off x="628650" y="70455"/>
            <a:ext cx="7886700" cy="968128"/>
          </a:xfrm>
        </p:spPr>
        <p:txBody>
          <a:bodyPr>
            <a:normAutofit/>
          </a:bodyPr>
          <a:lstStyle/>
          <a:p>
            <a:r>
              <a:rPr lang="en-GB" sz="3200" dirty="0">
                <a:latin typeface="Segoe Print" panose="02000600000000000000" pitchFamily="2" charset="0"/>
              </a:rPr>
              <a:t>Example 1 – Experience as a room</a:t>
            </a:r>
          </a:p>
        </p:txBody>
      </p:sp>
      <p:sp>
        <p:nvSpPr>
          <p:cNvPr id="3" name="Content Placeholder 2">
            <a:extLst>
              <a:ext uri="{FF2B5EF4-FFF2-40B4-BE49-F238E27FC236}">
                <a16:creationId xmlns:a16="http://schemas.microsoft.com/office/drawing/2014/main" id="{97660250-54C2-413F-B58A-2F0042432D4A}"/>
              </a:ext>
            </a:extLst>
          </p:cNvPr>
          <p:cNvSpPr>
            <a:spLocks noGrp="1"/>
          </p:cNvSpPr>
          <p:nvPr>
            <p:ph idx="1"/>
          </p:nvPr>
        </p:nvSpPr>
        <p:spPr>
          <a:xfrm>
            <a:off x="628650" y="4914163"/>
            <a:ext cx="2986420" cy="1262800"/>
          </a:xfrm>
        </p:spPr>
        <p:txBody>
          <a:bodyPr>
            <a:normAutofit fontScale="62500" lnSpcReduction="20000"/>
          </a:bodyPr>
          <a:lstStyle/>
          <a:p>
            <a:pPr marL="514350" indent="-514350">
              <a:buFont typeface="+mj-lt"/>
              <a:buAutoNum type="arabicPeriod"/>
            </a:pPr>
            <a:r>
              <a:rPr lang="en-GB" dirty="0">
                <a:latin typeface="Segoe Print" panose="02000600000000000000" pitchFamily="2" charset="0"/>
              </a:rPr>
              <a:t>Room in Darkness</a:t>
            </a:r>
          </a:p>
          <a:p>
            <a:pPr marL="514350" indent="-514350">
              <a:buFont typeface="+mj-lt"/>
              <a:buAutoNum type="arabicPeriod"/>
            </a:pPr>
            <a:r>
              <a:rPr lang="en-GB" dirty="0">
                <a:latin typeface="Segoe Print" panose="02000600000000000000" pitchFamily="2" charset="0"/>
              </a:rPr>
              <a:t>Lit by candles</a:t>
            </a:r>
          </a:p>
          <a:p>
            <a:pPr marL="514350" indent="-514350">
              <a:buFont typeface="+mj-lt"/>
              <a:buAutoNum type="arabicPeriod"/>
            </a:pPr>
            <a:r>
              <a:rPr lang="en-GB" dirty="0">
                <a:latin typeface="Segoe Print" panose="02000600000000000000" pitchFamily="2" charset="0"/>
              </a:rPr>
              <a:t>Lit by electricity</a:t>
            </a:r>
          </a:p>
          <a:p>
            <a:pPr marL="514350" indent="-514350">
              <a:buFont typeface="+mj-lt"/>
              <a:buAutoNum type="arabicPeriod"/>
            </a:pPr>
            <a:r>
              <a:rPr lang="en-GB" dirty="0">
                <a:latin typeface="Segoe Print" panose="02000600000000000000" pitchFamily="2" charset="0"/>
              </a:rPr>
              <a:t>Window flung open</a:t>
            </a:r>
          </a:p>
        </p:txBody>
      </p:sp>
      <p:pic>
        <p:nvPicPr>
          <p:cNvPr id="10" name="Picture 9" descr="A picture containing text, ceiling&#10;&#10;Description automatically generated">
            <a:extLst>
              <a:ext uri="{FF2B5EF4-FFF2-40B4-BE49-F238E27FC236}">
                <a16:creationId xmlns:a16="http://schemas.microsoft.com/office/drawing/2014/main" id="{DED41690-EB0C-4377-893D-C2F14035D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49" y="1033271"/>
            <a:ext cx="7591139" cy="3550527"/>
          </a:xfrm>
          <a:prstGeom prst="rect">
            <a:avLst/>
          </a:prstGeom>
        </p:spPr>
      </p:pic>
      <p:sp>
        <p:nvSpPr>
          <p:cNvPr id="11" name="Rectangle 10">
            <a:extLst>
              <a:ext uri="{FF2B5EF4-FFF2-40B4-BE49-F238E27FC236}">
                <a16:creationId xmlns:a16="http://schemas.microsoft.com/office/drawing/2014/main" id="{9C96D0A9-1ABA-41BC-9783-AD4205C75026}"/>
              </a:ext>
            </a:extLst>
          </p:cNvPr>
          <p:cNvSpPr/>
          <p:nvPr/>
        </p:nvSpPr>
        <p:spPr>
          <a:xfrm>
            <a:off x="645259" y="1027959"/>
            <a:ext cx="7591139" cy="3550527"/>
          </a:xfrm>
          <a:prstGeom prst="rect">
            <a:avLst/>
          </a:prstGeom>
          <a:solidFill>
            <a:srgbClr val="595959">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79045FAC-DEAC-4AC6-BE74-195A9C416372}"/>
              </a:ext>
            </a:extLst>
          </p:cNvPr>
          <p:cNvSpPr/>
          <p:nvPr/>
        </p:nvSpPr>
        <p:spPr>
          <a:xfrm>
            <a:off x="661868" y="1033271"/>
            <a:ext cx="7591139" cy="3550527"/>
          </a:xfrm>
          <a:prstGeom prst="rect">
            <a:avLst/>
          </a:prstGeom>
          <a:solidFill>
            <a:srgbClr val="595959">
              <a:alpha val="7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1341255D-A6AC-4F77-8820-587943006BCB}"/>
              </a:ext>
            </a:extLst>
          </p:cNvPr>
          <p:cNvSpPr/>
          <p:nvPr/>
        </p:nvSpPr>
        <p:spPr>
          <a:xfrm>
            <a:off x="628648" y="1017335"/>
            <a:ext cx="7591139" cy="3550527"/>
          </a:xfrm>
          <a:prstGeom prst="rect">
            <a:avLst/>
          </a:prstGeom>
          <a:solidFill>
            <a:srgbClr val="FFFF66">
              <a:alpha val="2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B96215E5-CBC4-4359-9C16-A4F66A816610}"/>
              </a:ext>
            </a:extLst>
          </p:cNvPr>
          <p:cNvSpPr/>
          <p:nvPr/>
        </p:nvSpPr>
        <p:spPr>
          <a:xfrm>
            <a:off x="3615070" y="4914163"/>
            <a:ext cx="4413329" cy="126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Print" panose="02000600000000000000" pitchFamily="2" charset="0"/>
              </a:rPr>
              <a:t>Tools = function</a:t>
            </a:r>
          </a:p>
          <a:p>
            <a:pPr algn="ctr"/>
            <a:r>
              <a:rPr lang="en-GB" sz="2400" dirty="0">
                <a:latin typeface="Segoe Print" panose="02000600000000000000" pitchFamily="2" charset="0"/>
              </a:rPr>
              <a:t>Light = being</a:t>
            </a:r>
          </a:p>
          <a:p>
            <a:pPr algn="ctr"/>
            <a:r>
              <a:rPr lang="en-GB" sz="2400" dirty="0">
                <a:latin typeface="Segoe Print" panose="02000600000000000000" pitchFamily="2" charset="0"/>
              </a:rPr>
              <a:t>Choice of action = will</a:t>
            </a:r>
          </a:p>
        </p:txBody>
      </p:sp>
    </p:spTree>
    <p:extLst>
      <p:ext uri="{BB962C8B-B14F-4D97-AF65-F5344CB8AC3E}">
        <p14:creationId xmlns:p14="http://schemas.microsoft.com/office/powerpoint/2010/main" val="172146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5D4F2-43BF-4BAC-A088-D9CFACBE0D6D}"/>
              </a:ext>
            </a:extLst>
          </p:cNvPr>
          <p:cNvSpPr>
            <a:spLocks noGrp="1"/>
          </p:cNvSpPr>
          <p:nvPr>
            <p:ph type="title"/>
          </p:nvPr>
        </p:nvSpPr>
        <p:spPr/>
        <p:txBody>
          <a:bodyPr>
            <a:normAutofit/>
          </a:bodyPr>
          <a:lstStyle/>
          <a:p>
            <a:r>
              <a:rPr lang="en-GB" sz="3200" dirty="0">
                <a:latin typeface="Segoe Print" panose="02000600000000000000" pitchFamily="2" charset="0"/>
              </a:rPr>
              <a:t>Example 2 – Riding a horse</a:t>
            </a:r>
          </a:p>
        </p:txBody>
      </p:sp>
      <p:sp>
        <p:nvSpPr>
          <p:cNvPr id="7" name="TextBox 6">
            <a:extLst>
              <a:ext uri="{FF2B5EF4-FFF2-40B4-BE49-F238E27FC236}">
                <a16:creationId xmlns:a16="http://schemas.microsoft.com/office/drawing/2014/main" id="{EB2E84CC-F8FC-46E9-B0D1-D6C57991DAA3}"/>
              </a:ext>
            </a:extLst>
          </p:cNvPr>
          <p:cNvSpPr txBox="1"/>
          <p:nvPr/>
        </p:nvSpPr>
        <p:spPr>
          <a:xfrm>
            <a:off x="3981328" y="1487645"/>
            <a:ext cx="4534022" cy="3416320"/>
          </a:xfrm>
          <a:prstGeom prst="rect">
            <a:avLst/>
          </a:prstGeom>
          <a:noFill/>
        </p:spPr>
        <p:txBody>
          <a:bodyPr wrap="square" rtlCol="0">
            <a:spAutoFit/>
          </a:bodyPr>
          <a:lstStyle/>
          <a:p>
            <a:r>
              <a:rPr lang="en-GB" dirty="0">
                <a:latin typeface="Segoe Print" panose="02000600000000000000" pitchFamily="2" charset="0"/>
              </a:rPr>
              <a:t>The rider needs a functional behaviour of getting from A and B faster than walking and so co-opts the speed of a different being – a horse.</a:t>
            </a:r>
          </a:p>
          <a:p>
            <a:r>
              <a:rPr lang="en-GB" dirty="0">
                <a:latin typeface="Segoe Print" panose="02000600000000000000" pitchFamily="2" charset="0"/>
              </a:rPr>
              <a:t>The inner character of a human and of a horse are different so a way of cooperation is needed. </a:t>
            </a:r>
          </a:p>
          <a:p>
            <a:r>
              <a:rPr lang="en-GB" dirty="0">
                <a:latin typeface="Segoe Print" panose="02000600000000000000" pitchFamily="2" charset="0"/>
              </a:rPr>
              <a:t>The horse does not share the rider’s needs but, trained to do so, will subject its will to the will of the rider.</a:t>
            </a:r>
          </a:p>
        </p:txBody>
      </p:sp>
      <p:pic>
        <p:nvPicPr>
          <p:cNvPr id="11" name="Content Placeholder 10" descr="A person riding a horse&#10;&#10;Description automatically generated">
            <a:extLst>
              <a:ext uri="{FF2B5EF4-FFF2-40B4-BE49-F238E27FC236}">
                <a16:creationId xmlns:a16="http://schemas.microsoft.com/office/drawing/2014/main" id="{40966CE9-857D-494B-8329-06A2766B20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829" y="1796018"/>
            <a:ext cx="4071157" cy="2895045"/>
          </a:xfrm>
        </p:spPr>
      </p:pic>
      <p:sp>
        <p:nvSpPr>
          <p:cNvPr id="12" name="Rectangle 11">
            <a:extLst>
              <a:ext uri="{FF2B5EF4-FFF2-40B4-BE49-F238E27FC236}">
                <a16:creationId xmlns:a16="http://schemas.microsoft.com/office/drawing/2014/main" id="{84324C71-F90B-4A90-A794-6D1D3B0FAE4A}"/>
              </a:ext>
            </a:extLst>
          </p:cNvPr>
          <p:cNvSpPr/>
          <p:nvPr/>
        </p:nvSpPr>
        <p:spPr>
          <a:xfrm>
            <a:off x="581026" y="5186362"/>
            <a:ext cx="7486650" cy="1119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latin typeface="Segoe Print" panose="02000600000000000000" pitchFamily="2" charset="0"/>
              </a:rPr>
              <a:t>FUNCTION – rider and horse trot the journey</a:t>
            </a:r>
          </a:p>
          <a:p>
            <a:r>
              <a:rPr lang="en-GB" dirty="0">
                <a:latin typeface="Segoe Print" panose="02000600000000000000" pitchFamily="2" charset="0"/>
              </a:rPr>
              <a:t>BEING – a temporary hybrid holon (human/horse) is formed</a:t>
            </a:r>
          </a:p>
          <a:p>
            <a:r>
              <a:rPr lang="en-GB" dirty="0">
                <a:latin typeface="Segoe Print" panose="02000600000000000000" pitchFamily="2" charset="0"/>
              </a:rPr>
              <a:t>WILL – </a:t>
            </a:r>
            <a:r>
              <a:rPr lang="en-GB" dirty="0" err="1">
                <a:latin typeface="Segoe Print" panose="02000600000000000000" pitchFamily="2" charset="0"/>
              </a:rPr>
              <a:t>rapporte</a:t>
            </a:r>
            <a:r>
              <a:rPr lang="en-GB" dirty="0">
                <a:latin typeface="Segoe Print" panose="02000600000000000000" pitchFamily="2" charset="0"/>
              </a:rPr>
              <a:t> between are established enabling the event</a:t>
            </a:r>
          </a:p>
        </p:txBody>
      </p:sp>
    </p:spTree>
    <p:extLst>
      <p:ext uri="{BB962C8B-B14F-4D97-AF65-F5344CB8AC3E}">
        <p14:creationId xmlns:p14="http://schemas.microsoft.com/office/powerpoint/2010/main" val="146559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C9275-BAA0-4094-B79C-9A58A6CCADFF}"/>
              </a:ext>
            </a:extLst>
          </p:cNvPr>
          <p:cNvSpPr>
            <a:spLocks noGrp="1"/>
          </p:cNvSpPr>
          <p:nvPr>
            <p:ph type="title"/>
          </p:nvPr>
        </p:nvSpPr>
        <p:spPr/>
        <p:txBody>
          <a:bodyPr>
            <a:normAutofit/>
          </a:bodyPr>
          <a:lstStyle/>
          <a:p>
            <a:r>
              <a:rPr lang="en-GB" sz="3200" dirty="0">
                <a:latin typeface="Segoe Print" panose="02000600000000000000" pitchFamily="2" charset="0"/>
              </a:rPr>
              <a:t>Cosmic Ecology – A New Field of Study</a:t>
            </a:r>
          </a:p>
        </p:txBody>
      </p:sp>
      <p:sp>
        <p:nvSpPr>
          <p:cNvPr id="3" name="Content Placeholder 2">
            <a:extLst>
              <a:ext uri="{FF2B5EF4-FFF2-40B4-BE49-F238E27FC236}">
                <a16:creationId xmlns:a16="http://schemas.microsoft.com/office/drawing/2014/main" id="{7ED95BE4-4CCC-414A-A491-289769805607}"/>
              </a:ext>
            </a:extLst>
          </p:cNvPr>
          <p:cNvSpPr>
            <a:spLocks noGrp="1"/>
          </p:cNvSpPr>
          <p:nvPr>
            <p:ph idx="1"/>
          </p:nvPr>
        </p:nvSpPr>
        <p:spPr>
          <a:xfrm>
            <a:off x="788138" y="1581075"/>
            <a:ext cx="7886700" cy="4667249"/>
          </a:xfrm>
        </p:spPr>
        <p:txBody>
          <a:bodyPr>
            <a:normAutofit fontScale="92500" lnSpcReduction="10000"/>
          </a:bodyPr>
          <a:lstStyle/>
          <a:p>
            <a:pPr>
              <a:lnSpc>
                <a:spcPct val="107000"/>
              </a:lnSpc>
              <a:spcAft>
                <a:spcPts val="800"/>
              </a:spcAft>
            </a:pPr>
            <a:r>
              <a:rPr lang="en-GB" sz="1900" dirty="0">
                <a:effectLst/>
                <a:latin typeface="Segoe Print" panose="02000600000000000000" pitchFamily="2" charset="0"/>
                <a:ea typeface="Calibri" panose="020F0502020204030204" pitchFamily="34" charset="0"/>
                <a:cs typeface="Arial" panose="020B0604020202020204" pitchFamily="34" charset="0"/>
              </a:rPr>
              <a:t>what is cosmic ecology as a field of study? What subject is this?</a:t>
            </a:r>
          </a:p>
          <a:p>
            <a:pPr>
              <a:lnSpc>
                <a:spcPct val="107000"/>
              </a:lnSpc>
              <a:spcAft>
                <a:spcPts val="800"/>
              </a:spcAft>
            </a:pPr>
            <a:r>
              <a:rPr lang="en-GB" sz="1900" dirty="0">
                <a:effectLst/>
                <a:latin typeface="Segoe Print" panose="02000600000000000000" pitchFamily="2" charset="0"/>
                <a:ea typeface="Calibri" panose="020F0502020204030204" pitchFamily="34" charset="0"/>
                <a:cs typeface="Arial" panose="020B0604020202020204" pitchFamily="34" charset="0"/>
              </a:rPr>
              <a:t>Other traditional disciplines have constraining assumptions usually with a price of rejection even ridicule to anything that does not fit. </a:t>
            </a:r>
            <a:r>
              <a:rPr lang="en-GB" sz="1900" dirty="0">
                <a:latin typeface="Segoe Print" panose="02000600000000000000" pitchFamily="2" charset="0"/>
                <a:ea typeface="Calibri" panose="020F0502020204030204" pitchFamily="34" charset="0"/>
                <a:cs typeface="Arial" panose="020B0604020202020204" pitchFamily="34" charset="0"/>
              </a:rPr>
              <a:t>T</a:t>
            </a:r>
            <a:r>
              <a:rPr lang="en-GB" sz="1900" dirty="0">
                <a:effectLst/>
                <a:latin typeface="Segoe Print" panose="02000600000000000000" pitchFamily="2" charset="0"/>
                <a:ea typeface="Calibri" panose="020F0502020204030204" pitchFamily="34" charset="0"/>
                <a:cs typeface="Arial" panose="020B0604020202020204" pitchFamily="34" charset="0"/>
              </a:rPr>
              <a:t>he traditions of religion and philosophy are even more constrained and punish with a process of excommunication even death.</a:t>
            </a:r>
          </a:p>
          <a:p>
            <a:pPr>
              <a:lnSpc>
                <a:spcPct val="107000"/>
              </a:lnSpc>
              <a:spcAft>
                <a:spcPts val="800"/>
              </a:spcAft>
            </a:pPr>
            <a:r>
              <a:rPr lang="en-GB" sz="1900" dirty="0">
                <a:effectLst/>
                <a:latin typeface="Segoe Print" panose="02000600000000000000" pitchFamily="2" charset="0"/>
                <a:ea typeface="Calibri" panose="020F0502020204030204" pitchFamily="34" charset="0"/>
                <a:cs typeface="Arial" panose="020B0604020202020204" pitchFamily="34" charset="0"/>
              </a:rPr>
              <a:t>Methods such as systems thinking, holism, integral frameworks and so on have made forages into transdisciplinarity.</a:t>
            </a:r>
          </a:p>
          <a:p>
            <a:pPr>
              <a:lnSpc>
                <a:spcPct val="107000"/>
              </a:lnSpc>
              <a:spcAft>
                <a:spcPts val="800"/>
              </a:spcAft>
            </a:pPr>
            <a:r>
              <a:rPr lang="en-GB" sz="1900" dirty="0">
                <a:effectLst/>
                <a:latin typeface="Segoe Print" panose="02000600000000000000" pitchFamily="2" charset="0"/>
                <a:ea typeface="Calibri" panose="020F0502020204030204" pitchFamily="34" charset="0"/>
                <a:cs typeface="Arial" panose="020B0604020202020204" pitchFamily="34" charset="0"/>
              </a:rPr>
              <a:t>Ecumenical movements have affirmed all beliefs lead to the same truth with at best only </a:t>
            </a:r>
            <a:r>
              <a:rPr lang="en-GB" sz="1900" dirty="0" err="1">
                <a:latin typeface="Segoe Print" panose="02000600000000000000" pitchFamily="2" charset="0"/>
                <a:ea typeface="Calibri" panose="020F0502020204030204" pitchFamily="34" charset="0"/>
                <a:cs typeface="Arial" panose="020B0604020202020204" pitchFamily="34" charset="0"/>
              </a:rPr>
              <a:t>thepower</a:t>
            </a:r>
            <a:r>
              <a:rPr lang="en-GB" sz="1900" dirty="0">
                <a:latin typeface="Segoe Print" panose="02000600000000000000" pitchFamily="2" charset="0"/>
                <a:ea typeface="Calibri" panose="020F0502020204030204" pitchFamily="34" charset="0"/>
                <a:cs typeface="Arial" panose="020B0604020202020204" pitchFamily="34" charset="0"/>
              </a:rPr>
              <a:t> </a:t>
            </a:r>
            <a:r>
              <a:rPr lang="en-GB" sz="1900" dirty="0">
                <a:effectLst/>
                <a:latin typeface="Segoe Print" panose="02000600000000000000" pitchFamily="2" charset="0"/>
                <a:ea typeface="Calibri" panose="020F0502020204030204" pitchFamily="34" charset="0"/>
                <a:cs typeface="Arial" panose="020B0604020202020204" pitchFamily="34" charset="0"/>
              </a:rPr>
              <a:t>to slightly slow the degeneration.</a:t>
            </a:r>
          </a:p>
          <a:p>
            <a:pPr>
              <a:lnSpc>
                <a:spcPct val="107000"/>
              </a:lnSpc>
              <a:spcAft>
                <a:spcPts val="800"/>
              </a:spcAft>
            </a:pPr>
            <a:r>
              <a:rPr lang="en-GB" sz="1900" dirty="0">
                <a:effectLst/>
                <a:latin typeface="Segoe Print" panose="02000600000000000000" pitchFamily="2" charset="0"/>
                <a:ea typeface="Calibri" panose="020F0502020204030204" pitchFamily="34" charset="0"/>
                <a:cs typeface="Arial" panose="020B0604020202020204" pitchFamily="34" charset="0"/>
              </a:rPr>
              <a:t>The fresh approach of cosmic ecology is another forage into this dangerous territory. Why is cosmic ecology dangerous?</a:t>
            </a:r>
          </a:p>
          <a:p>
            <a:endParaRPr lang="en-GB" dirty="0"/>
          </a:p>
        </p:txBody>
      </p:sp>
    </p:spTree>
    <p:extLst>
      <p:ext uri="{BB962C8B-B14F-4D97-AF65-F5344CB8AC3E}">
        <p14:creationId xmlns:p14="http://schemas.microsoft.com/office/powerpoint/2010/main" val="73906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iagram&#10;&#10;Description automatically generated">
            <a:extLst>
              <a:ext uri="{FF2B5EF4-FFF2-40B4-BE49-F238E27FC236}">
                <a16:creationId xmlns:a16="http://schemas.microsoft.com/office/drawing/2014/main" id="{63EFD2AA-CD96-4BAE-9B71-5F4F52987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545" y="860198"/>
            <a:ext cx="6004503" cy="5782526"/>
          </a:xfrm>
          <a:prstGeom prst="rect">
            <a:avLst/>
          </a:prstGeom>
        </p:spPr>
      </p:pic>
      <p:sp>
        <p:nvSpPr>
          <p:cNvPr id="2" name="Title 1">
            <a:extLst>
              <a:ext uri="{FF2B5EF4-FFF2-40B4-BE49-F238E27FC236}">
                <a16:creationId xmlns:a16="http://schemas.microsoft.com/office/drawing/2014/main" id="{DBB31B9C-AA5F-4A2C-92F9-F8E5DC1F4ECC}"/>
              </a:ext>
            </a:extLst>
          </p:cNvPr>
          <p:cNvSpPr>
            <a:spLocks noGrp="1"/>
          </p:cNvSpPr>
          <p:nvPr>
            <p:ph type="title"/>
          </p:nvPr>
        </p:nvSpPr>
        <p:spPr>
          <a:xfrm>
            <a:off x="446981" y="62345"/>
            <a:ext cx="7886700" cy="846000"/>
          </a:xfrm>
        </p:spPr>
        <p:txBody>
          <a:bodyPr>
            <a:normAutofit fontScale="90000"/>
          </a:bodyPr>
          <a:lstStyle/>
          <a:p>
            <a:r>
              <a:rPr lang="en-GB" sz="3200" dirty="0">
                <a:latin typeface="Segoe Print" panose="02000600000000000000" pitchFamily="2" charset="0"/>
              </a:rPr>
              <a:t>Hints of the Cosmic  Ecology Curriculum</a:t>
            </a:r>
          </a:p>
        </p:txBody>
      </p:sp>
    </p:spTree>
    <p:extLst>
      <p:ext uri="{BB962C8B-B14F-4D97-AF65-F5344CB8AC3E}">
        <p14:creationId xmlns:p14="http://schemas.microsoft.com/office/powerpoint/2010/main" val="572936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D741-073F-47CB-BBE5-FCB07EBA3549}"/>
              </a:ext>
            </a:extLst>
          </p:cNvPr>
          <p:cNvSpPr>
            <a:spLocks noGrp="1"/>
          </p:cNvSpPr>
          <p:nvPr>
            <p:ph type="title"/>
          </p:nvPr>
        </p:nvSpPr>
        <p:spPr>
          <a:xfrm>
            <a:off x="628650" y="365126"/>
            <a:ext cx="7886700" cy="903235"/>
          </a:xfrm>
        </p:spPr>
        <p:txBody>
          <a:bodyPr>
            <a:normAutofit/>
          </a:bodyPr>
          <a:lstStyle/>
          <a:p>
            <a:r>
              <a:rPr lang="en-GB" sz="3200" dirty="0">
                <a:latin typeface="Segoe Print" panose="02000600000000000000" pitchFamily="2" charset="0"/>
              </a:rPr>
              <a:t>Three Aspects v Three Perspectives</a:t>
            </a:r>
          </a:p>
        </p:txBody>
      </p:sp>
      <p:sp>
        <p:nvSpPr>
          <p:cNvPr id="5" name="Rectangle 4">
            <a:extLst>
              <a:ext uri="{FF2B5EF4-FFF2-40B4-BE49-F238E27FC236}">
                <a16:creationId xmlns:a16="http://schemas.microsoft.com/office/drawing/2014/main" id="{038D9579-6F99-43A6-AC92-E363C17D66EF}"/>
              </a:ext>
            </a:extLst>
          </p:cNvPr>
          <p:cNvSpPr/>
          <p:nvPr/>
        </p:nvSpPr>
        <p:spPr>
          <a:xfrm>
            <a:off x="2631113" y="2224055"/>
            <a:ext cx="1645919" cy="80821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FUNCTION</a:t>
            </a:r>
          </a:p>
        </p:txBody>
      </p:sp>
      <p:sp>
        <p:nvSpPr>
          <p:cNvPr id="6" name="Rectangle 5">
            <a:extLst>
              <a:ext uri="{FF2B5EF4-FFF2-40B4-BE49-F238E27FC236}">
                <a16:creationId xmlns:a16="http://schemas.microsoft.com/office/drawing/2014/main" id="{FEF0BAEB-387E-40DF-ACD5-05E3ED1C42CE}"/>
              </a:ext>
            </a:extLst>
          </p:cNvPr>
          <p:cNvSpPr/>
          <p:nvPr/>
        </p:nvSpPr>
        <p:spPr>
          <a:xfrm>
            <a:off x="4660491" y="2224055"/>
            <a:ext cx="1645919" cy="80821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BEING</a:t>
            </a:r>
          </a:p>
        </p:txBody>
      </p:sp>
      <p:sp>
        <p:nvSpPr>
          <p:cNvPr id="7" name="Rectangle 6">
            <a:extLst>
              <a:ext uri="{FF2B5EF4-FFF2-40B4-BE49-F238E27FC236}">
                <a16:creationId xmlns:a16="http://schemas.microsoft.com/office/drawing/2014/main" id="{EB2D86F7-A448-4D5B-98FF-7C9AC5E2BDAE}"/>
              </a:ext>
            </a:extLst>
          </p:cNvPr>
          <p:cNvSpPr/>
          <p:nvPr/>
        </p:nvSpPr>
        <p:spPr>
          <a:xfrm>
            <a:off x="6731165" y="2224055"/>
            <a:ext cx="1645919" cy="80821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WILL</a:t>
            </a:r>
          </a:p>
        </p:txBody>
      </p:sp>
      <p:sp>
        <p:nvSpPr>
          <p:cNvPr id="9" name="Rectangle 8">
            <a:extLst>
              <a:ext uri="{FF2B5EF4-FFF2-40B4-BE49-F238E27FC236}">
                <a16:creationId xmlns:a16="http://schemas.microsoft.com/office/drawing/2014/main" id="{53DE6EDB-3C94-4651-8797-DC8A18CEC8CD}"/>
              </a:ext>
            </a:extLst>
          </p:cNvPr>
          <p:cNvSpPr/>
          <p:nvPr/>
        </p:nvSpPr>
        <p:spPr>
          <a:xfrm>
            <a:off x="855407" y="3132558"/>
            <a:ext cx="1392248" cy="808211"/>
          </a:xfrm>
          <a:prstGeom prst="rect">
            <a:avLst/>
          </a:prstGeom>
          <a:solidFill>
            <a:srgbClr val="A1E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COSMIC</a:t>
            </a:r>
          </a:p>
        </p:txBody>
      </p:sp>
      <p:sp>
        <p:nvSpPr>
          <p:cNvPr id="10" name="Rectangle 9">
            <a:extLst>
              <a:ext uri="{FF2B5EF4-FFF2-40B4-BE49-F238E27FC236}">
                <a16:creationId xmlns:a16="http://schemas.microsoft.com/office/drawing/2014/main" id="{3D17B030-F6BD-4FEB-B57A-B7FAC8C0DD2E}"/>
              </a:ext>
            </a:extLst>
          </p:cNvPr>
          <p:cNvSpPr/>
          <p:nvPr/>
        </p:nvSpPr>
        <p:spPr>
          <a:xfrm>
            <a:off x="2631113" y="3132556"/>
            <a:ext cx="1645919" cy="8082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PROCESS</a:t>
            </a:r>
          </a:p>
        </p:txBody>
      </p:sp>
      <p:sp>
        <p:nvSpPr>
          <p:cNvPr id="11" name="Rectangle 10">
            <a:extLst>
              <a:ext uri="{FF2B5EF4-FFF2-40B4-BE49-F238E27FC236}">
                <a16:creationId xmlns:a16="http://schemas.microsoft.com/office/drawing/2014/main" id="{A42F68AF-E47E-4D16-9CF1-1D760824558A}"/>
              </a:ext>
            </a:extLst>
          </p:cNvPr>
          <p:cNvSpPr/>
          <p:nvPr/>
        </p:nvSpPr>
        <p:spPr>
          <a:xfrm>
            <a:off x="4681139" y="3132556"/>
            <a:ext cx="1645919" cy="8082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HOLONS</a:t>
            </a:r>
          </a:p>
        </p:txBody>
      </p:sp>
      <p:sp>
        <p:nvSpPr>
          <p:cNvPr id="12" name="Rectangle 11">
            <a:extLst>
              <a:ext uri="{FF2B5EF4-FFF2-40B4-BE49-F238E27FC236}">
                <a16:creationId xmlns:a16="http://schemas.microsoft.com/office/drawing/2014/main" id="{D17A03C7-0ACF-40BD-AC2B-58F4559BEE10}"/>
              </a:ext>
            </a:extLst>
          </p:cNvPr>
          <p:cNvSpPr/>
          <p:nvPr/>
        </p:nvSpPr>
        <p:spPr>
          <a:xfrm>
            <a:off x="6731165" y="3132556"/>
            <a:ext cx="1645919" cy="8082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LAWS</a:t>
            </a:r>
          </a:p>
        </p:txBody>
      </p:sp>
      <p:sp>
        <p:nvSpPr>
          <p:cNvPr id="14" name="Rectangle 13">
            <a:extLst>
              <a:ext uri="{FF2B5EF4-FFF2-40B4-BE49-F238E27FC236}">
                <a16:creationId xmlns:a16="http://schemas.microsoft.com/office/drawing/2014/main" id="{30032C6B-EA12-4CF6-8C17-8DDE9E7CC168}"/>
              </a:ext>
            </a:extLst>
          </p:cNvPr>
          <p:cNvSpPr/>
          <p:nvPr/>
        </p:nvSpPr>
        <p:spPr>
          <a:xfrm>
            <a:off x="855407" y="4041059"/>
            <a:ext cx="1392248" cy="80821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PLANETARY</a:t>
            </a:r>
          </a:p>
        </p:txBody>
      </p:sp>
      <p:sp>
        <p:nvSpPr>
          <p:cNvPr id="15" name="Rectangle 14">
            <a:extLst>
              <a:ext uri="{FF2B5EF4-FFF2-40B4-BE49-F238E27FC236}">
                <a16:creationId xmlns:a16="http://schemas.microsoft.com/office/drawing/2014/main" id="{2AAA6C70-6F00-4965-837B-065ACFC46261}"/>
              </a:ext>
            </a:extLst>
          </p:cNvPr>
          <p:cNvSpPr/>
          <p:nvPr/>
        </p:nvSpPr>
        <p:spPr>
          <a:xfrm>
            <a:off x="2631113" y="4041057"/>
            <a:ext cx="1645919" cy="8082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BEHAVIOUR</a:t>
            </a:r>
          </a:p>
        </p:txBody>
      </p:sp>
      <p:sp>
        <p:nvSpPr>
          <p:cNvPr id="16" name="Rectangle 15">
            <a:extLst>
              <a:ext uri="{FF2B5EF4-FFF2-40B4-BE49-F238E27FC236}">
                <a16:creationId xmlns:a16="http://schemas.microsoft.com/office/drawing/2014/main" id="{4C729181-3D19-41BA-B2B0-070F9AD257D8}"/>
              </a:ext>
            </a:extLst>
          </p:cNvPr>
          <p:cNvSpPr/>
          <p:nvPr/>
        </p:nvSpPr>
        <p:spPr>
          <a:xfrm>
            <a:off x="4660491" y="4041057"/>
            <a:ext cx="1645919" cy="8082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ENERGY</a:t>
            </a:r>
          </a:p>
        </p:txBody>
      </p:sp>
      <p:sp>
        <p:nvSpPr>
          <p:cNvPr id="17" name="Rectangle 16">
            <a:extLst>
              <a:ext uri="{FF2B5EF4-FFF2-40B4-BE49-F238E27FC236}">
                <a16:creationId xmlns:a16="http://schemas.microsoft.com/office/drawing/2014/main" id="{1991396A-A35D-4EE6-A250-387F66A5EFF1}"/>
              </a:ext>
            </a:extLst>
          </p:cNvPr>
          <p:cNvSpPr/>
          <p:nvPr/>
        </p:nvSpPr>
        <p:spPr>
          <a:xfrm>
            <a:off x="6731165" y="4041057"/>
            <a:ext cx="1645919" cy="8082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PATTERNS</a:t>
            </a:r>
          </a:p>
        </p:txBody>
      </p:sp>
      <p:sp>
        <p:nvSpPr>
          <p:cNvPr id="19" name="Rectangle 18">
            <a:extLst>
              <a:ext uri="{FF2B5EF4-FFF2-40B4-BE49-F238E27FC236}">
                <a16:creationId xmlns:a16="http://schemas.microsoft.com/office/drawing/2014/main" id="{7CFA7A18-419B-4629-BFC4-37F5D68783F6}"/>
              </a:ext>
            </a:extLst>
          </p:cNvPr>
          <p:cNvSpPr/>
          <p:nvPr/>
        </p:nvSpPr>
        <p:spPr>
          <a:xfrm>
            <a:off x="855407" y="4949560"/>
            <a:ext cx="1392248" cy="808211"/>
          </a:xfrm>
          <a:prstGeom prst="rect">
            <a:avLst/>
          </a:prstGeom>
          <a:solidFill>
            <a:srgbClr val="E4C2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HUMAN</a:t>
            </a:r>
          </a:p>
        </p:txBody>
      </p:sp>
      <p:sp>
        <p:nvSpPr>
          <p:cNvPr id="20" name="Rectangle 19">
            <a:extLst>
              <a:ext uri="{FF2B5EF4-FFF2-40B4-BE49-F238E27FC236}">
                <a16:creationId xmlns:a16="http://schemas.microsoft.com/office/drawing/2014/main" id="{78443FB6-8383-40F0-8013-F6A6A54685E8}"/>
              </a:ext>
            </a:extLst>
          </p:cNvPr>
          <p:cNvSpPr/>
          <p:nvPr/>
        </p:nvSpPr>
        <p:spPr>
          <a:xfrm>
            <a:off x="2631113" y="4949558"/>
            <a:ext cx="1645919" cy="8082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KNOWLEDGE</a:t>
            </a:r>
          </a:p>
        </p:txBody>
      </p:sp>
      <p:sp>
        <p:nvSpPr>
          <p:cNvPr id="21" name="Rectangle 20">
            <a:extLst>
              <a:ext uri="{FF2B5EF4-FFF2-40B4-BE49-F238E27FC236}">
                <a16:creationId xmlns:a16="http://schemas.microsoft.com/office/drawing/2014/main" id="{3BE33ECF-0446-4C89-AFE7-66CE3326E830}"/>
              </a:ext>
            </a:extLst>
          </p:cNvPr>
          <p:cNvSpPr/>
          <p:nvPr/>
        </p:nvSpPr>
        <p:spPr>
          <a:xfrm>
            <a:off x="4660491" y="4949558"/>
            <a:ext cx="1645919" cy="8082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CONSCIOUSNESS</a:t>
            </a:r>
          </a:p>
        </p:txBody>
      </p:sp>
      <p:sp>
        <p:nvSpPr>
          <p:cNvPr id="22" name="Rectangle 21">
            <a:extLst>
              <a:ext uri="{FF2B5EF4-FFF2-40B4-BE49-F238E27FC236}">
                <a16:creationId xmlns:a16="http://schemas.microsoft.com/office/drawing/2014/main" id="{E88B9132-58AD-4943-96CD-700D2B72DDA4}"/>
              </a:ext>
            </a:extLst>
          </p:cNvPr>
          <p:cNvSpPr/>
          <p:nvPr/>
        </p:nvSpPr>
        <p:spPr>
          <a:xfrm>
            <a:off x="6731165" y="4949558"/>
            <a:ext cx="1645919" cy="8082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PARTICIPATION</a:t>
            </a:r>
          </a:p>
        </p:txBody>
      </p:sp>
      <p:pic>
        <p:nvPicPr>
          <p:cNvPr id="24" name="Picture 23" descr="A picture containing shape&#10;&#10;Description automatically generated">
            <a:extLst>
              <a:ext uri="{FF2B5EF4-FFF2-40B4-BE49-F238E27FC236}">
                <a16:creationId xmlns:a16="http://schemas.microsoft.com/office/drawing/2014/main" id="{439D6B50-794A-4762-96DA-CC99113C8F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916" y="1368651"/>
            <a:ext cx="1396982" cy="1345094"/>
          </a:xfrm>
          <a:prstGeom prst="rect">
            <a:avLst/>
          </a:prstGeom>
        </p:spPr>
      </p:pic>
    </p:spTree>
    <p:extLst>
      <p:ext uri="{BB962C8B-B14F-4D97-AF65-F5344CB8AC3E}">
        <p14:creationId xmlns:p14="http://schemas.microsoft.com/office/powerpoint/2010/main" val="4114190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FA8E-813F-403F-AD1C-FC1150FEA02B}"/>
              </a:ext>
            </a:extLst>
          </p:cNvPr>
          <p:cNvSpPr>
            <a:spLocks noGrp="1"/>
          </p:cNvSpPr>
          <p:nvPr>
            <p:ph type="title"/>
          </p:nvPr>
        </p:nvSpPr>
        <p:spPr>
          <a:xfrm>
            <a:off x="738159" y="135157"/>
            <a:ext cx="7886700" cy="1325563"/>
          </a:xfrm>
        </p:spPr>
        <p:txBody>
          <a:bodyPr>
            <a:normAutofit/>
          </a:bodyPr>
          <a:lstStyle/>
          <a:p>
            <a:r>
              <a:rPr lang="en-GB" sz="3600" dirty="0">
                <a:latin typeface="Segoe Print" panose="02000600000000000000" pitchFamily="2" charset="0"/>
              </a:rPr>
              <a:t>The Cosmic Triad</a:t>
            </a:r>
          </a:p>
        </p:txBody>
      </p:sp>
      <p:pic>
        <p:nvPicPr>
          <p:cNvPr id="5" name="Content Placeholder 4" descr="Arrow&#10;&#10;Description automatically generated">
            <a:extLst>
              <a:ext uri="{FF2B5EF4-FFF2-40B4-BE49-F238E27FC236}">
                <a16:creationId xmlns:a16="http://schemas.microsoft.com/office/drawing/2014/main" id="{C986B6D9-93BC-4117-9332-A74CC187D2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0472" y="1583677"/>
            <a:ext cx="5481589" cy="5078936"/>
          </a:xfrm>
        </p:spPr>
      </p:pic>
    </p:spTree>
    <p:extLst>
      <p:ext uri="{BB962C8B-B14F-4D97-AF65-F5344CB8AC3E}">
        <p14:creationId xmlns:p14="http://schemas.microsoft.com/office/powerpoint/2010/main" val="1862972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C171F-D198-41F5-A5BB-9700AF98302D}"/>
              </a:ext>
            </a:extLst>
          </p:cNvPr>
          <p:cNvSpPr>
            <a:spLocks noGrp="1"/>
          </p:cNvSpPr>
          <p:nvPr>
            <p:ph type="title"/>
          </p:nvPr>
        </p:nvSpPr>
        <p:spPr>
          <a:xfrm>
            <a:off x="628650" y="184436"/>
            <a:ext cx="7886700" cy="1325563"/>
          </a:xfrm>
        </p:spPr>
        <p:txBody>
          <a:bodyPr>
            <a:normAutofit/>
          </a:bodyPr>
          <a:lstStyle/>
          <a:p>
            <a:r>
              <a:rPr lang="en-GB" sz="3600" dirty="0">
                <a:latin typeface="Segoe Print" panose="02000600000000000000" pitchFamily="2" charset="0"/>
              </a:rPr>
              <a:t>The Planetary Triad</a:t>
            </a:r>
            <a:endParaRPr lang="en-GB" sz="3600" dirty="0"/>
          </a:p>
        </p:txBody>
      </p:sp>
      <p:pic>
        <p:nvPicPr>
          <p:cNvPr id="4" name="Picture 3" descr="A picture containing arrow&#10;&#10;Description automatically generated">
            <a:extLst>
              <a:ext uri="{FF2B5EF4-FFF2-40B4-BE49-F238E27FC236}">
                <a16:creationId xmlns:a16="http://schemas.microsoft.com/office/drawing/2014/main" id="{B8B62061-5AE6-4F04-8B54-A6DE9E8A40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87" y="1584620"/>
            <a:ext cx="4429396" cy="4136671"/>
          </a:xfrm>
          <a:prstGeom prst="rect">
            <a:avLst/>
          </a:prstGeom>
        </p:spPr>
      </p:pic>
    </p:spTree>
    <p:extLst>
      <p:ext uri="{BB962C8B-B14F-4D97-AF65-F5344CB8AC3E}">
        <p14:creationId xmlns:p14="http://schemas.microsoft.com/office/powerpoint/2010/main" val="3082156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8930B-9366-4CEE-9C5C-95D882F46BC4}"/>
              </a:ext>
            </a:extLst>
          </p:cNvPr>
          <p:cNvSpPr>
            <a:spLocks noGrp="1"/>
          </p:cNvSpPr>
          <p:nvPr>
            <p:ph type="title"/>
          </p:nvPr>
        </p:nvSpPr>
        <p:spPr>
          <a:xfrm>
            <a:off x="339478" y="365126"/>
            <a:ext cx="8804521" cy="1325563"/>
          </a:xfrm>
        </p:spPr>
        <p:txBody>
          <a:bodyPr>
            <a:normAutofit/>
          </a:bodyPr>
          <a:lstStyle/>
          <a:p>
            <a:r>
              <a:rPr lang="en-GB" sz="4400" dirty="0">
                <a:latin typeface="Segoe Print" panose="02000600000000000000" pitchFamily="2" charset="0"/>
              </a:rPr>
              <a:t>The Human Triad</a:t>
            </a:r>
            <a:endParaRPr lang="en-GB" dirty="0"/>
          </a:p>
        </p:txBody>
      </p:sp>
      <p:pic>
        <p:nvPicPr>
          <p:cNvPr id="4" name="Picture 3" descr="Shape, arrow&#10;&#10;Description automatically generated">
            <a:extLst>
              <a:ext uri="{FF2B5EF4-FFF2-40B4-BE49-F238E27FC236}">
                <a16:creationId xmlns:a16="http://schemas.microsoft.com/office/drawing/2014/main" id="{8EE7E08E-B096-4BD5-B74C-19C39C5BA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036" y="1796231"/>
            <a:ext cx="5478376" cy="4900724"/>
          </a:xfrm>
          <a:prstGeom prst="rect">
            <a:avLst/>
          </a:prstGeom>
        </p:spPr>
      </p:pic>
    </p:spTree>
    <p:extLst>
      <p:ext uri="{BB962C8B-B14F-4D97-AF65-F5344CB8AC3E}">
        <p14:creationId xmlns:p14="http://schemas.microsoft.com/office/powerpoint/2010/main" val="1476273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79000">
              <a:schemeClr val="accent4">
                <a:lumMod val="20000"/>
                <a:lumOff val="8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02D8-956C-44DA-89AD-CF8400274714}"/>
              </a:ext>
            </a:extLst>
          </p:cNvPr>
          <p:cNvSpPr>
            <a:spLocks noGrp="1"/>
          </p:cNvSpPr>
          <p:nvPr>
            <p:ph type="title"/>
          </p:nvPr>
        </p:nvSpPr>
        <p:spPr/>
        <p:txBody>
          <a:bodyPr/>
          <a:lstStyle/>
          <a:p>
            <a:pPr algn="ctr"/>
            <a:r>
              <a:rPr lang="en-GB" sz="3200" dirty="0">
                <a:latin typeface="Segoe Print" panose="02000600000000000000" pitchFamily="2" charset="0"/>
              </a:rPr>
              <a:t>Discussion</a:t>
            </a:r>
            <a:r>
              <a:rPr lang="en-GB" dirty="0">
                <a:latin typeface="Segoe Print" panose="02000600000000000000" pitchFamily="2" charset="0"/>
              </a:rPr>
              <a:t> </a:t>
            </a:r>
            <a:r>
              <a:rPr lang="en-GB" sz="3200" dirty="0">
                <a:latin typeface="Segoe Print" panose="02000600000000000000" pitchFamily="2" charset="0"/>
              </a:rPr>
              <a:t>Interlude 4</a:t>
            </a:r>
          </a:p>
        </p:txBody>
      </p:sp>
      <p:sp>
        <p:nvSpPr>
          <p:cNvPr id="3" name="Content Placeholder 2">
            <a:extLst>
              <a:ext uri="{FF2B5EF4-FFF2-40B4-BE49-F238E27FC236}">
                <a16:creationId xmlns:a16="http://schemas.microsoft.com/office/drawing/2014/main" id="{7FDE1B65-FFD1-4B37-9256-A7B84CE3A982}"/>
              </a:ext>
            </a:extLst>
          </p:cNvPr>
          <p:cNvSpPr>
            <a:spLocks noGrp="1"/>
          </p:cNvSpPr>
          <p:nvPr>
            <p:ph idx="1"/>
          </p:nvPr>
        </p:nvSpPr>
        <p:spPr>
          <a:xfrm>
            <a:off x="628650" y="2293458"/>
            <a:ext cx="7886700" cy="3097249"/>
          </a:xfrm>
        </p:spPr>
        <p:txBody>
          <a:bodyPr>
            <a:normAutofit/>
          </a:bodyPr>
          <a:lstStyle/>
          <a:p>
            <a:pPr marL="0" indent="0" algn="ctr">
              <a:buNone/>
            </a:pPr>
            <a:r>
              <a:rPr lang="en-GB" sz="4400" dirty="0">
                <a:latin typeface="Segoe Print" panose="02000600000000000000" pitchFamily="2" charset="0"/>
              </a:rPr>
              <a:t>Share any specific are of interest that you hope the cosmic ecology will shed light on. </a:t>
            </a:r>
          </a:p>
        </p:txBody>
      </p:sp>
      <p:sp>
        <p:nvSpPr>
          <p:cNvPr id="4" name="Wave 3">
            <a:extLst>
              <a:ext uri="{FF2B5EF4-FFF2-40B4-BE49-F238E27FC236}">
                <a16:creationId xmlns:a16="http://schemas.microsoft.com/office/drawing/2014/main" id="{37D6DE8D-8035-451F-944B-827FDBCAEB30}"/>
              </a:ext>
            </a:extLst>
          </p:cNvPr>
          <p:cNvSpPr/>
          <p:nvPr/>
        </p:nvSpPr>
        <p:spPr>
          <a:xfrm>
            <a:off x="6006066" y="5103628"/>
            <a:ext cx="2509284" cy="1538102"/>
          </a:xfrm>
          <a:prstGeom prst="wav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Segoe Print" panose="02000600000000000000" pitchFamily="2" charset="0"/>
              </a:rPr>
              <a:t>OPEN PLENARY</a:t>
            </a:r>
          </a:p>
        </p:txBody>
      </p:sp>
    </p:spTree>
    <p:extLst>
      <p:ext uri="{BB962C8B-B14F-4D97-AF65-F5344CB8AC3E}">
        <p14:creationId xmlns:p14="http://schemas.microsoft.com/office/powerpoint/2010/main" val="726186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490F-7675-43DF-AEA0-7608C956963B}"/>
              </a:ext>
            </a:extLst>
          </p:cNvPr>
          <p:cNvSpPr>
            <a:spLocks noGrp="1"/>
          </p:cNvSpPr>
          <p:nvPr>
            <p:ph type="title"/>
          </p:nvPr>
        </p:nvSpPr>
        <p:spPr/>
        <p:txBody>
          <a:bodyPr/>
          <a:lstStyle/>
          <a:p>
            <a:r>
              <a:rPr lang="en-GB" dirty="0">
                <a:latin typeface="Segoe Print" panose="02000600000000000000" pitchFamily="2" charset="0"/>
              </a:rPr>
              <a:t>Conclusion</a:t>
            </a:r>
            <a:endParaRPr lang="en-GB" dirty="0"/>
          </a:p>
        </p:txBody>
      </p:sp>
      <p:sp>
        <p:nvSpPr>
          <p:cNvPr id="3" name="Content Placeholder 2">
            <a:extLst>
              <a:ext uri="{FF2B5EF4-FFF2-40B4-BE49-F238E27FC236}">
                <a16:creationId xmlns:a16="http://schemas.microsoft.com/office/drawing/2014/main" id="{2C9D446E-E578-4840-A65A-52D4806CFCA4}"/>
              </a:ext>
            </a:extLst>
          </p:cNvPr>
          <p:cNvSpPr>
            <a:spLocks noGrp="1"/>
          </p:cNvSpPr>
          <p:nvPr>
            <p:ph idx="1"/>
          </p:nvPr>
        </p:nvSpPr>
        <p:spPr>
          <a:xfrm>
            <a:off x="757570" y="2737811"/>
            <a:ext cx="7886700" cy="972953"/>
          </a:xfrm>
        </p:spPr>
        <p:txBody>
          <a:bodyPr>
            <a:normAutofit/>
          </a:bodyPr>
          <a:lstStyle/>
          <a:p>
            <a:pPr marL="0" indent="0" algn="ctr">
              <a:buNone/>
            </a:pPr>
            <a:r>
              <a:rPr lang="en-GB" sz="4800" dirty="0">
                <a:latin typeface="Segoe Print" panose="02000600000000000000" pitchFamily="2" charset="0"/>
              </a:rPr>
              <a:t>Crucial Thinking Tools</a:t>
            </a:r>
          </a:p>
        </p:txBody>
      </p:sp>
      <p:pic>
        <p:nvPicPr>
          <p:cNvPr id="4" name="Picture 3" descr="A picture containing shape&#10;&#10;Description automatically generated">
            <a:extLst>
              <a:ext uri="{FF2B5EF4-FFF2-40B4-BE49-F238E27FC236}">
                <a16:creationId xmlns:a16="http://schemas.microsoft.com/office/drawing/2014/main" id="{1B3352C6-0C1D-4AAE-AF9C-EB869AFB5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5710" y="4017927"/>
            <a:ext cx="2570420" cy="2474947"/>
          </a:xfrm>
          <a:prstGeom prst="rect">
            <a:avLst/>
          </a:prstGeom>
        </p:spPr>
      </p:pic>
    </p:spTree>
    <p:extLst>
      <p:ext uri="{BB962C8B-B14F-4D97-AF65-F5344CB8AC3E}">
        <p14:creationId xmlns:p14="http://schemas.microsoft.com/office/powerpoint/2010/main" val="2720713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C1FEE-CC2D-4041-9D45-A0E5249EE53A}"/>
              </a:ext>
            </a:extLst>
          </p:cNvPr>
          <p:cNvSpPr>
            <a:spLocks noGrp="1"/>
          </p:cNvSpPr>
          <p:nvPr>
            <p:ph type="title"/>
          </p:nvPr>
        </p:nvSpPr>
        <p:spPr/>
        <p:txBody>
          <a:bodyPr>
            <a:normAutofit fontScale="90000"/>
          </a:bodyPr>
          <a:lstStyle/>
          <a:p>
            <a:pPr algn="ctr"/>
            <a:r>
              <a:rPr lang="en-GB" sz="3600" dirty="0">
                <a:latin typeface="Segoe Print" panose="02000600000000000000" pitchFamily="2" charset="0"/>
              </a:rPr>
              <a:t>Stepping out of </a:t>
            </a:r>
            <a:br>
              <a:rPr lang="en-GB" sz="3600" dirty="0">
                <a:latin typeface="Segoe Print" panose="02000600000000000000" pitchFamily="2" charset="0"/>
              </a:rPr>
            </a:br>
            <a:r>
              <a:rPr lang="en-GB" sz="3600" dirty="0">
                <a:latin typeface="Segoe Print" panose="02000600000000000000" pitchFamily="2" charset="0"/>
              </a:rPr>
              <a:t>Space-time Limitations – </a:t>
            </a:r>
            <a:br>
              <a:rPr lang="en-GB" sz="3600" dirty="0">
                <a:latin typeface="Segoe Print" panose="02000600000000000000" pitchFamily="2" charset="0"/>
              </a:rPr>
            </a:br>
            <a:r>
              <a:rPr lang="en-GB" sz="3600" dirty="0">
                <a:latin typeface="Segoe Print" panose="02000600000000000000" pitchFamily="2" charset="0"/>
              </a:rPr>
              <a:t>the 7 Dimensions of experience</a:t>
            </a:r>
          </a:p>
        </p:txBody>
      </p:sp>
      <p:pic>
        <p:nvPicPr>
          <p:cNvPr id="3" name="Picture 2">
            <a:extLst>
              <a:ext uri="{FF2B5EF4-FFF2-40B4-BE49-F238E27FC236}">
                <a16:creationId xmlns:a16="http://schemas.microsoft.com/office/drawing/2014/main" id="{7E710F0F-E0C7-4935-B0CB-72047977AC6E}"/>
              </a:ext>
            </a:extLst>
          </p:cNvPr>
          <p:cNvPicPr/>
          <p:nvPr/>
        </p:nvPicPr>
        <p:blipFill>
          <a:blip r:embed="rId2">
            <a:extLst>
              <a:ext uri="{28A0092B-C50C-407E-A947-70E740481C1C}">
                <a14:useLocalDpi xmlns:a14="http://schemas.microsoft.com/office/drawing/2010/main" val="0"/>
              </a:ext>
            </a:extLst>
          </a:blip>
          <a:stretch>
            <a:fillRect/>
          </a:stretch>
        </p:blipFill>
        <p:spPr>
          <a:xfrm>
            <a:off x="1136270" y="1772941"/>
            <a:ext cx="6800508" cy="4965198"/>
          </a:xfrm>
          <a:prstGeom prst="rect">
            <a:avLst/>
          </a:prstGeom>
        </p:spPr>
      </p:pic>
    </p:spTree>
    <p:extLst>
      <p:ext uri="{BB962C8B-B14F-4D97-AF65-F5344CB8AC3E}">
        <p14:creationId xmlns:p14="http://schemas.microsoft.com/office/powerpoint/2010/main" val="1124039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250B-0C87-44E6-8DBE-8916DF6EDDB5}"/>
              </a:ext>
            </a:extLst>
          </p:cNvPr>
          <p:cNvSpPr>
            <a:spLocks noGrp="1"/>
          </p:cNvSpPr>
          <p:nvPr>
            <p:ph type="title"/>
          </p:nvPr>
        </p:nvSpPr>
        <p:spPr/>
        <p:txBody>
          <a:bodyPr>
            <a:normAutofit/>
          </a:bodyPr>
          <a:lstStyle/>
          <a:p>
            <a:pPr algn="ctr"/>
            <a:r>
              <a:rPr lang="en-GB" sz="3600" dirty="0">
                <a:latin typeface="Segoe Print" panose="02000600000000000000" pitchFamily="2" charset="0"/>
              </a:rPr>
              <a:t>Seeing the Cosmos Through the Lens of Pattern Dynamics</a:t>
            </a:r>
          </a:p>
        </p:txBody>
      </p:sp>
      <p:pic>
        <p:nvPicPr>
          <p:cNvPr id="1026" name="Picture 2" descr="A picture containing chart&#10;&#10;Description automatically generated">
            <a:extLst>
              <a:ext uri="{FF2B5EF4-FFF2-40B4-BE49-F238E27FC236}">
                <a16:creationId xmlns:a16="http://schemas.microsoft.com/office/drawing/2014/main" id="{60F860F5-DF73-4499-94B9-2DCF7A221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7691" y="1751465"/>
            <a:ext cx="5169181" cy="4726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5590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249D91-1CC7-48E1-BF48-4F8E1579D201}"/>
              </a:ext>
            </a:extLst>
          </p:cNvPr>
          <p:cNvSpPr>
            <a:spLocks noGrp="1"/>
          </p:cNvSpPr>
          <p:nvPr>
            <p:ph type="title"/>
          </p:nvPr>
        </p:nvSpPr>
        <p:spPr>
          <a:xfrm>
            <a:off x="628650" y="255588"/>
            <a:ext cx="7886700" cy="1325563"/>
          </a:xfrm>
        </p:spPr>
        <p:txBody>
          <a:bodyPr>
            <a:noAutofit/>
          </a:bodyPr>
          <a:lstStyle/>
          <a:p>
            <a:r>
              <a:rPr lang="en-GB" sz="3200" dirty="0">
                <a:latin typeface="Segoe Print" panose="02000600000000000000" pitchFamily="2" charset="0"/>
              </a:rPr>
              <a:t>Consciousness, Hazard and Intelligence – </a:t>
            </a:r>
            <a:br>
              <a:rPr lang="en-GB" sz="3200" dirty="0">
                <a:latin typeface="Segoe Print" panose="02000600000000000000" pitchFamily="2" charset="0"/>
              </a:rPr>
            </a:br>
            <a:r>
              <a:rPr lang="en-GB" sz="3200" dirty="0">
                <a:latin typeface="Segoe Print" panose="02000600000000000000" pitchFamily="2" charset="0"/>
              </a:rPr>
              <a:t>the DRAMATIC Universe</a:t>
            </a:r>
          </a:p>
        </p:txBody>
      </p:sp>
      <p:sp>
        <p:nvSpPr>
          <p:cNvPr id="4" name="Content Placeholder 3">
            <a:extLst>
              <a:ext uri="{FF2B5EF4-FFF2-40B4-BE49-F238E27FC236}">
                <a16:creationId xmlns:a16="http://schemas.microsoft.com/office/drawing/2014/main" id="{85D2F591-F274-4FE5-BC8A-82E7C45D8F0D}"/>
              </a:ext>
            </a:extLst>
          </p:cNvPr>
          <p:cNvSpPr>
            <a:spLocks noGrp="1"/>
          </p:cNvSpPr>
          <p:nvPr>
            <p:ph idx="1"/>
          </p:nvPr>
        </p:nvSpPr>
        <p:spPr>
          <a:xfrm>
            <a:off x="506155" y="1955874"/>
            <a:ext cx="7886700" cy="5108500"/>
          </a:xfrm>
        </p:spPr>
        <p:txBody>
          <a:bodyPr>
            <a:noAutofit/>
          </a:bodyPr>
          <a:lstStyle/>
          <a:p>
            <a:pPr indent="0" algn="just">
              <a:buNone/>
            </a:pPr>
            <a:r>
              <a:rPr lang="en-GB" sz="2000" dirty="0">
                <a:latin typeface="Segoe Print" panose="02000600000000000000" pitchFamily="2" charset="0"/>
                <a:ea typeface="Times New Roman" panose="02020603050405020304" pitchFamily="18" charset="0"/>
                <a:cs typeface="Times New Roman" panose="02020603050405020304" pitchFamily="18" charset="0"/>
              </a:rPr>
              <a:t>J.G.</a:t>
            </a:r>
            <a:r>
              <a:rPr lang="en-GB" sz="2000" dirty="0">
                <a:effectLst/>
                <a:latin typeface="Segoe Print" panose="02000600000000000000" pitchFamily="2" charset="0"/>
                <a:ea typeface="Times New Roman" panose="02020603050405020304" pitchFamily="18" charset="0"/>
                <a:cs typeface="Times New Roman" panose="02020603050405020304" pitchFamily="18" charset="0"/>
              </a:rPr>
              <a:t>Bennett  indicated that the presence of uncertainty and hazard are essential for there to be a consciousness that can exercise free will and responsibility. He affirmed that </a:t>
            </a:r>
            <a:r>
              <a:rPr lang="en-GB" sz="2000" b="1" dirty="0">
                <a:effectLst/>
                <a:latin typeface="Segoe Print" panose="02000600000000000000" pitchFamily="2" charset="0"/>
                <a:ea typeface="Times New Roman" panose="02020603050405020304" pitchFamily="18" charset="0"/>
                <a:cs typeface="Times New Roman" panose="02020603050405020304" pitchFamily="18" charset="0"/>
              </a:rPr>
              <a:t>hazard is a fundamental correlating condition for intelligence. </a:t>
            </a:r>
          </a:p>
          <a:p>
            <a:pPr indent="0" algn="ctr">
              <a:buNone/>
            </a:pPr>
            <a:r>
              <a:rPr lang="en-GB" sz="2400" b="1" dirty="0">
                <a:solidFill>
                  <a:srgbClr val="FF0000"/>
                </a:solidFill>
                <a:effectLst/>
                <a:latin typeface="Segoe Print" panose="02000600000000000000" pitchFamily="2" charset="0"/>
                <a:ea typeface="Times New Roman" panose="02020603050405020304" pitchFamily="18" charset="0"/>
                <a:cs typeface="Times New Roman" panose="02020603050405020304" pitchFamily="18" charset="0"/>
              </a:rPr>
              <a:t>No hazard, no intelligence.</a:t>
            </a:r>
            <a:r>
              <a:rPr lang="en-GB" sz="2400" b="1" i="1" dirty="0">
                <a:solidFill>
                  <a:srgbClr val="FF0000"/>
                </a:solidFill>
                <a:effectLst/>
                <a:latin typeface="Segoe Print" panose="02000600000000000000" pitchFamily="2" charset="0"/>
                <a:ea typeface="Times New Roman" panose="02020603050405020304" pitchFamily="18" charset="0"/>
                <a:cs typeface="Times New Roman" panose="02020603050405020304" pitchFamily="18" charset="0"/>
              </a:rPr>
              <a:t> </a:t>
            </a:r>
          </a:p>
          <a:p>
            <a:pPr indent="0" algn="just">
              <a:buNone/>
            </a:pPr>
            <a:r>
              <a:rPr lang="en-GB" sz="2000" dirty="0">
                <a:effectLst/>
                <a:latin typeface="Segoe Print" panose="02000600000000000000" pitchFamily="2" charset="0"/>
                <a:ea typeface="Times New Roman" panose="02020603050405020304" pitchFamily="18" charset="0"/>
                <a:cs typeface="Times New Roman" panose="02020603050405020304" pitchFamily="18" charset="0"/>
              </a:rPr>
              <a:t>The universe as intelligence requires the universe to be inherently uncertain as well as law conformable. Given the postulate of universal hologen as intelligent substance then the principle of uncertainty must be extended from the quantum level to be a property of the entire range of universal substance to absolute substance itself and its correlating property of qualtum systems.</a:t>
            </a:r>
          </a:p>
          <a:p>
            <a:pPr indent="457200" algn="just"/>
            <a:r>
              <a:rPr lang="en-GB" sz="2000" dirty="0">
                <a:effectLst/>
                <a:latin typeface="Segoe Print" panose="02000600000000000000" pitchFamily="2" charset="0"/>
                <a:ea typeface="Times New Roman" panose="02020603050405020304" pitchFamily="18" charset="0"/>
                <a:cs typeface="Times New Roman" panose="02020603050405020304" pitchFamily="18" charset="0"/>
              </a:rPr>
              <a:t>Bennett, J.G., 1991, </a:t>
            </a:r>
            <a:r>
              <a:rPr lang="en-GB" sz="2000" i="1" dirty="0">
                <a:effectLst/>
                <a:latin typeface="Segoe Print" panose="02000600000000000000" pitchFamily="2" charset="0"/>
                <a:ea typeface="Times New Roman" panose="02020603050405020304" pitchFamily="18" charset="0"/>
                <a:cs typeface="Times New Roman" panose="02020603050405020304" pitchFamily="18" charset="0"/>
              </a:rPr>
              <a:t>Hazard: The Risk of Realization, </a:t>
            </a:r>
            <a:r>
              <a:rPr lang="en-GB" sz="2000" dirty="0">
                <a:effectLst/>
                <a:latin typeface="Segoe Print" panose="02000600000000000000" pitchFamily="2" charset="0"/>
                <a:ea typeface="Times New Roman" panose="02020603050405020304" pitchFamily="18" charset="0"/>
                <a:cs typeface="Times New Roman" panose="02020603050405020304" pitchFamily="18" charset="0"/>
              </a:rPr>
              <a:t>Bennett Books, Santa Fe, New Mexico</a:t>
            </a:r>
          </a:p>
          <a:p>
            <a:pPr marL="0" indent="0">
              <a:buNone/>
            </a:pPr>
            <a:endParaRPr lang="en-GB" sz="2000" dirty="0">
              <a:latin typeface="Segoe Print" panose="02000600000000000000" pitchFamily="2" charset="0"/>
            </a:endParaRPr>
          </a:p>
        </p:txBody>
      </p:sp>
    </p:spTree>
    <p:extLst>
      <p:ext uri="{BB962C8B-B14F-4D97-AF65-F5344CB8AC3E}">
        <p14:creationId xmlns:p14="http://schemas.microsoft.com/office/powerpoint/2010/main" val="3787843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latin typeface="Segoe Print" panose="02000600000000000000" pitchFamily="2" charset="0"/>
              </a:rPr>
              <a:t>The Challenge</a:t>
            </a:r>
          </a:p>
        </p:txBody>
      </p:sp>
      <p:sp>
        <p:nvSpPr>
          <p:cNvPr id="3" name="Content Placeholder 2"/>
          <p:cNvSpPr>
            <a:spLocks noGrp="1"/>
          </p:cNvSpPr>
          <p:nvPr>
            <p:ph idx="1"/>
          </p:nvPr>
        </p:nvSpPr>
        <p:spPr>
          <a:xfrm>
            <a:off x="786809" y="1376917"/>
            <a:ext cx="7262037" cy="2961168"/>
          </a:xfrm>
          <a:solidFill>
            <a:schemeClr val="accent4">
              <a:lumMod val="20000"/>
              <a:lumOff val="80000"/>
            </a:schemeClr>
          </a:solidFill>
        </p:spPr>
        <p:txBody>
          <a:bodyPr>
            <a:normAutofit fontScale="55000" lnSpcReduction="20000"/>
          </a:bodyPr>
          <a:lstStyle/>
          <a:p>
            <a:pPr marL="0" indent="0" algn="ctr">
              <a:buNone/>
            </a:pPr>
            <a:endParaRPr lang="en-GB" sz="4000" dirty="0">
              <a:latin typeface="Segoe Print" panose="02000600000000000000" pitchFamily="2" charset="0"/>
            </a:endParaRPr>
          </a:p>
          <a:p>
            <a:pPr marL="0" indent="0" algn="ctr">
              <a:buNone/>
            </a:pPr>
            <a:r>
              <a:rPr lang="en-GB" sz="4000" dirty="0">
                <a:latin typeface="Segoe Print" panose="02000600000000000000" pitchFamily="2" charset="0"/>
              </a:rPr>
              <a:t>There is a widespread social distortion which create a wilful pathology in our worldviews that block us from discovering a </a:t>
            </a:r>
          </a:p>
          <a:p>
            <a:pPr marL="0" indent="0" algn="ctr">
              <a:buNone/>
            </a:pPr>
            <a:r>
              <a:rPr lang="en-GB" sz="5100" b="1" dirty="0">
                <a:solidFill>
                  <a:srgbClr val="00B050"/>
                </a:solidFill>
                <a:latin typeface="Segoe Print" panose="02000600000000000000" pitchFamily="2" charset="0"/>
              </a:rPr>
              <a:t>cosmic ecology.</a:t>
            </a:r>
          </a:p>
          <a:p>
            <a:pPr marL="0" indent="0" algn="ctr">
              <a:buNone/>
            </a:pPr>
            <a:endParaRPr lang="en-GB" sz="4000" b="1" dirty="0">
              <a:latin typeface="Segoe Print" panose="02000600000000000000" pitchFamily="2" charset="0"/>
            </a:endParaRPr>
          </a:p>
          <a:p>
            <a:pPr marL="0" indent="0" algn="ctr">
              <a:buNone/>
            </a:pPr>
            <a:r>
              <a:rPr lang="en-GB" sz="4000" dirty="0">
                <a:latin typeface="Segoe Print" panose="02000600000000000000" pitchFamily="2" charset="0"/>
              </a:rPr>
              <a:t>Yet in this ecosystem we live and have our being.</a:t>
            </a:r>
            <a:br>
              <a:rPr lang="en-GB" sz="4000" dirty="0">
                <a:latin typeface="Segoe Print" panose="02000600000000000000" pitchFamily="2" charset="0"/>
              </a:rPr>
            </a:br>
            <a:r>
              <a:rPr lang="en-GB" sz="4000" dirty="0">
                <a:latin typeface="Segoe Print" panose="02000600000000000000" pitchFamily="2" charset="0"/>
              </a:rPr>
              <a:t> </a:t>
            </a:r>
          </a:p>
        </p:txBody>
      </p:sp>
      <p:sp>
        <p:nvSpPr>
          <p:cNvPr id="4" name="TextBox 3"/>
          <p:cNvSpPr txBox="1"/>
          <p:nvPr/>
        </p:nvSpPr>
        <p:spPr>
          <a:xfrm>
            <a:off x="1589894" y="4609471"/>
            <a:ext cx="5676554" cy="1077218"/>
          </a:xfrm>
          <a:prstGeom prst="rect">
            <a:avLst/>
          </a:prstGeom>
          <a:noFill/>
        </p:spPr>
        <p:txBody>
          <a:bodyPr wrap="none" rtlCol="0">
            <a:spAutoFit/>
          </a:bodyPr>
          <a:lstStyle/>
          <a:p>
            <a:pPr algn="ctr"/>
            <a:r>
              <a:rPr lang="en-GB" sz="3200" dirty="0">
                <a:latin typeface="Segoe Print" panose="02000600000000000000" pitchFamily="2" charset="0"/>
              </a:rPr>
              <a:t>These distortions create a</a:t>
            </a:r>
          </a:p>
          <a:p>
            <a:pPr algn="ctr"/>
            <a:r>
              <a:rPr lang="en-GB" sz="3200" b="1" i="1" dirty="0">
                <a:solidFill>
                  <a:srgbClr val="FF0000"/>
                </a:solidFill>
                <a:latin typeface="Segoe Print" panose="02000600000000000000" pitchFamily="2" charset="0"/>
              </a:rPr>
              <a:t>Forbidden Zone*</a:t>
            </a:r>
          </a:p>
        </p:txBody>
      </p:sp>
      <p:pic>
        <p:nvPicPr>
          <p:cNvPr id="5" name="Picture 4">
            <a:extLst>
              <a:ext uri="{FF2B5EF4-FFF2-40B4-BE49-F238E27FC236}">
                <a16:creationId xmlns:a16="http://schemas.microsoft.com/office/drawing/2014/main" id="{EC64FD79-BB0C-4CC8-9DFB-6A4F009D26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047698"/>
            <a:ext cx="836712" cy="836712"/>
          </a:xfrm>
          <a:prstGeom prst="rect">
            <a:avLst/>
          </a:prstGeom>
        </p:spPr>
      </p:pic>
      <p:sp>
        <p:nvSpPr>
          <p:cNvPr id="6" name="TextBox 5">
            <a:extLst>
              <a:ext uri="{FF2B5EF4-FFF2-40B4-BE49-F238E27FC236}">
                <a16:creationId xmlns:a16="http://schemas.microsoft.com/office/drawing/2014/main" id="{CE22711D-C7F8-420A-9F83-0F4212A8182D}"/>
              </a:ext>
            </a:extLst>
          </p:cNvPr>
          <p:cNvSpPr txBox="1"/>
          <p:nvPr/>
        </p:nvSpPr>
        <p:spPr>
          <a:xfrm>
            <a:off x="1283892" y="5958076"/>
            <a:ext cx="6499140" cy="369332"/>
          </a:xfrm>
          <a:prstGeom prst="rect">
            <a:avLst/>
          </a:prstGeom>
          <a:noFill/>
        </p:spPr>
        <p:txBody>
          <a:bodyPr wrap="square" rtlCol="0">
            <a:spAutoFit/>
          </a:bodyPr>
          <a:lstStyle/>
          <a:p>
            <a:r>
              <a:rPr lang="en-GB" b="1" dirty="0">
                <a:latin typeface="Segoe Print" panose="02000600000000000000" pitchFamily="2" charset="0"/>
              </a:rPr>
              <a:t>*Note: </a:t>
            </a:r>
            <a:r>
              <a:rPr lang="en-GB" dirty="0">
                <a:latin typeface="Segoe Print" panose="02000600000000000000" pitchFamily="2" charset="0"/>
              </a:rPr>
              <a:t>Entering it can even attract the death penalty</a:t>
            </a:r>
          </a:p>
        </p:txBody>
      </p:sp>
      <p:pic>
        <p:nvPicPr>
          <p:cNvPr id="7" name="Picture 2">
            <a:extLst>
              <a:ext uri="{FF2B5EF4-FFF2-40B4-BE49-F238E27FC236}">
                <a16:creationId xmlns:a16="http://schemas.microsoft.com/office/drawing/2014/main" id="{1064BAB4-83AC-4800-8628-2682C33835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6637" y="4553260"/>
            <a:ext cx="1283927" cy="1129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a:extLst>
              <a:ext uri="{FF2B5EF4-FFF2-40B4-BE49-F238E27FC236}">
                <a16:creationId xmlns:a16="http://schemas.microsoft.com/office/drawing/2014/main" id="{51084810-7C88-4FCF-B28D-3C70795F64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421" y="4549687"/>
            <a:ext cx="1283927" cy="1129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728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E9DD0C-573B-460B-B768-1FC0B23DF1F2}"/>
              </a:ext>
            </a:extLst>
          </p:cNvPr>
          <p:cNvSpPr>
            <a:spLocks noGrp="1"/>
          </p:cNvSpPr>
          <p:nvPr>
            <p:ph type="title"/>
          </p:nvPr>
        </p:nvSpPr>
        <p:spPr>
          <a:xfrm>
            <a:off x="532957" y="5415592"/>
            <a:ext cx="7886700" cy="1325563"/>
          </a:xfrm>
        </p:spPr>
        <p:txBody>
          <a:bodyPr/>
          <a:lstStyle/>
          <a:p>
            <a:pPr algn="ctr"/>
            <a:r>
              <a:rPr lang="en-GB" dirty="0">
                <a:latin typeface="Segoe Print" panose="02000600000000000000" pitchFamily="2" charset="0"/>
              </a:rPr>
              <a:t>Cosmic Ecology</a:t>
            </a:r>
            <a:br>
              <a:rPr lang="en-GB" dirty="0">
                <a:latin typeface="Segoe Print" panose="02000600000000000000" pitchFamily="2" charset="0"/>
              </a:rPr>
            </a:br>
            <a:r>
              <a:rPr lang="en-GB" dirty="0">
                <a:latin typeface="Segoe Print" panose="02000600000000000000" pitchFamily="2" charset="0"/>
              </a:rPr>
              <a:t>END Module 1</a:t>
            </a:r>
          </a:p>
        </p:txBody>
      </p:sp>
      <p:pic>
        <p:nvPicPr>
          <p:cNvPr id="6" name="Picture 5" descr="A picture containing shape&#10;&#10;Description automatically generated">
            <a:extLst>
              <a:ext uri="{FF2B5EF4-FFF2-40B4-BE49-F238E27FC236}">
                <a16:creationId xmlns:a16="http://schemas.microsoft.com/office/drawing/2014/main" id="{42181512-507A-475F-8134-120E31AF7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047" y="606967"/>
            <a:ext cx="4739916" cy="4563862"/>
          </a:xfrm>
          <a:prstGeom prst="rect">
            <a:avLst/>
          </a:prstGeom>
        </p:spPr>
      </p:pic>
    </p:spTree>
    <p:extLst>
      <p:ext uri="{BB962C8B-B14F-4D97-AF65-F5344CB8AC3E}">
        <p14:creationId xmlns:p14="http://schemas.microsoft.com/office/powerpoint/2010/main" val="2828247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rot="1731195">
            <a:off x="4976568" y="1625329"/>
            <a:ext cx="2010487" cy="369332"/>
          </a:xfrm>
          <a:prstGeom prst="rect">
            <a:avLst/>
          </a:prstGeom>
          <a:noFill/>
        </p:spPr>
        <p:txBody>
          <a:bodyPr wrap="none" rtlCol="0">
            <a:spAutoFit/>
          </a:bodyPr>
          <a:lstStyle/>
          <a:p>
            <a:r>
              <a:rPr lang="en-GB" dirty="0">
                <a:latin typeface="Segoe Print" panose="02000600000000000000" pitchFamily="2" charset="0"/>
              </a:rPr>
              <a:t>Matter is dumb</a:t>
            </a:r>
          </a:p>
        </p:txBody>
      </p:sp>
      <p:sp>
        <p:nvSpPr>
          <p:cNvPr id="11" name="TextBox 10"/>
          <p:cNvSpPr txBox="1"/>
          <p:nvPr/>
        </p:nvSpPr>
        <p:spPr>
          <a:xfrm rot="16200000">
            <a:off x="6390753" y="3450070"/>
            <a:ext cx="1776448" cy="565539"/>
          </a:xfrm>
          <a:prstGeom prst="rect">
            <a:avLst/>
          </a:prstGeom>
          <a:noFill/>
        </p:spPr>
        <p:txBody>
          <a:bodyPr wrap="none" rtlCol="0">
            <a:spAutoFit/>
          </a:bodyPr>
          <a:lstStyle/>
          <a:p>
            <a:pPr algn="ctr">
              <a:lnSpc>
                <a:spcPts val="1800"/>
              </a:lnSpc>
            </a:pPr>
            <a:r>
              <a:rPr lang="en-GB" dirty="0">
                <a:latin typeface="Segoe Print" panose="02000600000000000000" pitchFamily="2" charset="0"/>
              </a:rPr>
              <a:t>Only brain is </a:t>
            </a:r>
          </a:p>
          <a:p>
            <a:pPr algn="ctr">
              <a:lnSpc>
                <a:spcPts val="1800"/>
              </a:lnSpc>
            </a:pPr>
            <a:r>
              <a:rPr lang="en-GB" dirty="0">
                <a:latin typeface="Segoe Print" panose="02000600000000000000" pitchFamily="2" charset="0"/>
              </a:rPr>
              <a:t>intelligent</a:t>
            </a:r>
          </a:p>
        </p:txBody>
      </p:sp>
      <p:sp>
        <p:nvSpPr>
          <p:cNvPr id="12" name="TextBox 11"/>
          <p:cNvSpPr txBox="1"/>
          <p:nvPr/>
        </p:nvSpPr>
        <p:spPr>
          <a:xfrm rot="19927764">
            <a:off x="4890169" y="5621340"/>
            <a:ext cx="2664506" cy="565539"/>
          </a:xfrm>
          <a:prstGeom prst="rect">
            <a:avLst/>
          </a:prstGeom>
          <a:noFill/>
        </p:spPr>
        <p:txBody>
          <a:bodyPr wrap="square" rtlCol="0">
            <a:spAutoFit/>
          </a:bodyPr>
          <a:lstStyle>
            <a:defPPr>
              <a:defRPr lang="en-US"/>
            </a:defPPr>
            <a:lvl1pPr algn="ctr">
              <a:lnSpc>
                <a:spcPts val="1800"/>
              </a:lnSpc>
              <a:defRPr sz="2400" b="1"/>
            </a:lvl1pPr>
          </a:lstStyle>
          <a:p>
            <a:r>
              <a:rPr lang="en-GB" sz="1800" b="0" dirty="0">
                <a:latin typeface="Segoe Print" panose="02000600000000000000" pitchFamily="2" charset="0"/>
              </a:rPr>
              <a:t>Human brains are the most intelligent</a:t>
            </a:r>
          </a:p>
        </p:txBody>
      </p:sp>
      <p:sp>
        <p:nvSpPr>
          <p:cNvPr id="13" name="TextBox 12"/>
          <p:cNvSpPr txBox="1"/>
          <p:nvPr/>
        </p:nvSpPr>
        <p:spPr>
          <a:xfrm rot="1704471">
            <a:off x="2403841" y="5580208"/>
            <a:ext cx="2374466" cy="796372"/>
          </a:xfrm>
          <a:prstGeom prst="rect">
            <a:avLst/>
          </a:prstGeom>
          <a:noFill/>
        </p:spPr>
        <p:txBody>
          <a:bodyPr wrap="square" rtlCol="0">
            <a:spAutoFit/>
          </a:bodyPr>
          <a:lstStyle>
            <a:defPPr>
              <a:defRPr lang="en-US"/>
            </a:defPPr>
            <a:lvl1pPr algn="ctr">
              <a:lnSpc>
                <a:spcPts val="1800"/>
              </a:lnSpc>
              <a:defRPr sz="2400" b="1"/>
            </a:lvl1pPr>
          </a:lstStyle>
          <a:p>
            <a:r>
              <a:rPr lang="en-GB" sz="1800" b="0" dirty="0">
                <a:latin typeface="Segoe Print" panose="02000600000000000000" pitchFamily="2" charset="0"/>
              </a:rPr>
              <a:t>Earth/biosphere are not brain therefore dumb</a:t>
            </a:r>
          </a:p>
        </p:txBody>
      </p:sp>
      <p:sp>
        <p:nvSpPr>
          <p:cNvPr id="14" name="TextBox 13"/>
          <p:cNvSpPr txBox="1"/>
          <p:nvPr/>
        </p:nvSpPr>
        <p:spPr>
          <a:xfrm rot="16200000">
            <a:off x="953328" y="3397914"/>
            <a:ext cx="2443130" cy="804066"/>
          </a:xfrm>
          <a:prstGeom prst="rect">
            <a:avLst/>
          </a:prstGeom>
          <a:noFill/>
        </p:spPr>
        <p:txBody>
          <a:bodyPr wrap="square" rtlCol="0">
            <a:spAutoFit/>
          </a:bodyPr>
          <a:lstStyle>
            <a:defPPr>
              <a:defRPr lang="en-US"/>
            </a:defPPr>
            <a:lvl1pPr algn="ctr">
              <a:lnSpc>
                <a:spcPts val="1800"/>
              </a:lnSpc>
              <a:defRPr sz="2400" b="1"/>
            </a:lvl1pPr>
          </a:lstStyle>
          <a:p>
            <a:r>
              <a:rPr lang="en-GB" sz="1800" b="0" dirty="0">
                <a:latin typeface="Segoe Print" panose="02000600000000000000" pitchFamily="2" charset="0"/>
              </a:rPr>
              <a:t>All stuff out there is not brain therefore dumb</a:t>
            </a:r>
          </a:p>
        </p:txBody>
      </p:sp>
      <p:cxnSp>
        <p:nvCxnSpPr>
          <p:cNvPr id="17" name="Straight Connector 16"/>
          <p:cNvCxnSpPr/>
          <p:nvPr/>
        </p:nvCxnSpPr>
        <p:spPr>
          <a:xfrm>
            <a:off x="4915212" y="1917502"/>
            <a:ext cx="1512167" cy="756084"/>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558003" y="2824306"/>
            <a:ext cx="0" cy="180020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4995596" y="4775226"/>
            <a:ext cx="1512167" cy="756084"/>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3312613" y="4765178"/>
            <a:ext cx="1512167" cy="756084"/>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3232229" y="2824306"/>
            <a:ext cx="0" cy="180020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3278990" y="1916832"/>
            <a:ext cx="1512167" cy="756084"/>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9" name="AutoShape 2" descr="Image result for no entry clip a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8884" y="3356357"/>
            <a:ext cx="855643" cy="752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3473" y="2000107"/>
            <a:ext cx="855643" cy="752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0874" y="1908398"/>
            <a:ext cx="855643" cy="752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97" y="3223879"/>
            <a:ext cx="855643" cy="752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7668" y="4765178"/>
            <a:ext cx="855643" cy="752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3472" y="4801439"/>
            <a:ext cx="855643" cy="752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a:extLst>
              <a:ext uri="{FF2B5EF4-FFF2-40B4-BE49-F238E27FC236}">
                <a16:creationId xmlns:a16="http://schemas.microsoft.com/office/drawing/2014/main" id="{DB994914-F0B3-4CF6-BB3D-D14681C6E77E}"/>
              </a:ext>
            </a:extLst>
          </p:cNvPr>
          <p:cNvSpPr txBox="1"/>
          <p:nvPr/>
        </p:nvSpPr>
        <p:spPr>
          <a:xfrm rot="19866691">
            <a:off x="2368576" y="1321687"/>
            <a:ext cx="2539738" cy="804066"/>
          </a:xfrm>
          <a:prstGeom prst="rect">
            <a:avLst/>
          </a:prstGeom>
          <a:noFill/>
        </p:spPr>
        <p:txBody>
          <a:bodyPr wrap="square" rtlCol="0">
            <a:spAutoFit/>
          </a:bodyPr>
          <a:lstStyle>
            <a:defPPr>
              <a:defRPr lang="en-US"/>
            </a:defPPr>
            <a:lvl1pPr algn="ctr">
              <a:lnSpc>
                <a:spcPts val="1800"/>
              </a:lnSpc>
              <a:defRPr sz="2400" b="1"/>
            </a:lvl1pPr>
          </a:lstStyle>
          <a:p>
            <a:r>
              <a:rPr lang="en-GB" sz="1800" b="0" dirty="0">
                <a:latin typeface="Segoe Print" panose="02000600000000000000" pitchFamily="2" charset="0"/>
              </a:rPr>
              <a:t>Humans are the only not-dumb in the Universe</a:t>
            </a:r>
          </a:p>
        </p:txBody>
      </p:sp>
      <p:pic>
        <p:nvPicPr>
          <p:cNvPr id="24" name="Picture 23">
            <a:extLst>
              <a:ext uri="{FF2B5EF4-FFF2-40B4-BE49-F238E27FC236}">
                <a16:creationId xmlns:a16="http://schemas.microsoft.com/office/drawing/2014/main" id="{3EA0DEF2-A2B9-47D5-B4E1-DA4783BC57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047698"/>
            <a:ext cx="836712" cy="836712"/>
          </a:xfrm>
          <a:prstGeom prst="rect">
            <a:avLst/>
          </a:prstGeom>
        </p:spPr>
      </p:pic>
      <p:sp>
        <p:nvSpPr>
          <p:cNvPr id="2" name="Title 1">
            <a:extLst>
              <a:ext uri="{FF2B5EF4-FFF2-40B4-BE49-F238E27FC236}">
                <a16:creationId xmlns:a16="http://schemas.microsoft.com/office/drawing/2014/main" id="{D3CC0B7B-44F1-4136-81A8-5588B064AE04}"/>
              </a:ext>
            </a:extLst>
          </p:cNvPr>
          <p:cNvSpPr>
            <a:spLocks noGrp="1"/>
          </p:cNvSpPr>
          <p:nvPr>
            <p:ph type="title"/>
          </p:nvPr>
        </p:nvSpPr>
        <p:spPr>
          <a:xfrm>
            <a:off x="628650" y="185530"/>
            <a:ext cx="7886700" cy="810090"/>
          </a:xfrm>
        </p:spPr>
        <p:txBody>
          <a:bodyPr/>
          <a:lstStyle/>
          <a:p>
            <a:r>
              <a:rPr lang="en-GB" dirty="0">
                <a:latin typeface="Segoe Print" panose="02000600000000000000" pitchFamily="2" charset="0"/>
              </a:rPr>
              <a:t>The Forbidden Zone</a:t>
            </a:r>
          </a:p>
        </p:txBody>
      </p:sp>
      <p:pic>
        <p:nvPicPr>
          <p:cNvPr id="4" name="Picture 3">
            <a:extLst>
              <a:ext uri="{FF2B5EF4-FFF2-40B4-BE49-F238E27FC236}">
                <a16:creationId xmlns:a16="http://schemas.microsoft.com/office/drawing/2014/main" id="{A0696504-0464-4AAF-965E-E85CABDF45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12691" y="2511898"/>
            <a:ext cx="1804935" cy="1630738"/>
          </a:xfrm>
          <a:prstGeom prst="rect">
            <a:avLst/>
          </a:prstGeom>
        </p:spPr>
      </p:pic>
      <p:sp>
        <p:nvSpPr>
          <p:cNvPr id="5" name="TextBox 4">
            <a:extLst>
              <a:ext uri="{FF2B5EF4-FFF2-40B4-BE49-F238E27FC236}">
                <a16:creationId xmlns:a16="http://schemas.microsoft.com/office/drawing/2014/main" id="{70F4B5A8-C6A8-439C-A254-3259E92FD86E}"/>
              </a:ext>
            </a:extLst>
          </p:cNvPr>
          <p:cNvSpPr txBox="1"/>
          <p:nvPr/>
        </p:nvSpPr>
        <p:spPr>
          <a:xfrm>
            <a:off x="6976525" y="802292"/>
            <a:ext cx="1837779" cy="1200329"/>
          </a:xfrm>
          <a:prstGeom prst="rect">
            <a:avLst/>
          </a:prstGeom>
          <a:noFill/>
        </p:spPr>
        <p:txBody>
          <a:bodyPr wrap="square" rtlCol="0">
            <a:spAutoFit/>
          </a:bodyPr>
          <a:lstStyle/>
          <a:p>
            <a:r>
              <a:rPr lang="en-GB" dirty="0">
                <a:solidFill>
                  <a:srgbClr val="FF0000"/>
                </a:solidFill>
                <a:latin typeface="Segoe Print" panose="02000600000000000000" pitchFamily="2" charset="0"/>
              </a:rPr>
              <a:t>BOUNDARIES – These limits should not be crossed!</a:t>
            </a:r>
          </a:p>
        </p:txBody>
      </p:sp>
      <p:sp>
        <p:nvSpPr>
          <p:cNvPr id="3" name="TextBox 2">
            <a:extLst>
              <a:ext uri="{FF2B5EF4-FFF2-40B4-BE49-F238E27FC236}">
                <a16:creationId xmlns:a16="http://schemas.microsoft.com/office/drawing/2014/main" id="{144373DA-ECA2-4195-936E-996BD6144EDF}"/>
              </a:ext>
            </a:extLst>
          </p:cNvPr>
          <p:cNvSpPr txBox="1"/>
          <p:nvPr/>
        </p:nvSpPr>
        <p:spPr>
          <a:xfrm>
            <a:off x="3449916" y="4189630"/>
            <a:ext cx="2997937" cy="369332"/>
          </a:xfrm>
          <a:prstGeom prst="rect">
            <a:avLst/>
          </a:prstGeom>
          <a:noFill/>
        </p:spPr>
        <p:txBody>
          <a:bodyPr wrap="none" rtlCol="0">
            <a:spAutoFit/>
          </a:bodyPr>
          <a:lstStyle/>
          <a:p>
            <a:r>
              <a:rPr lang="en-GB" dirty="0">
                <a:latin typeface="Excalibur SF" pitchFamily="2" charset="0"/>
              </a:rPr>
              <a:t>HERE BE MONSTERS</a:t>
            </a:r>
          </a:p>
        </p:txBody>
      </p:sp>
    </p:spTree>
    <p:extLst>
      <p:ext uri="{BB962C8B-B14F-4D97-AF65-F5344CB8AC3E}">
        <p14:creationId xmlns:p14="http://schemas.microsoft.com/office/powerpoint/2010/main" val="309123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68" y="403840"/>
            <a:ext cx="8229600" cy="885780"/>
          </a:xfrm>
        </p:spPr>
        <p:txBody>
          <a:bodyPr>
            <a:noAutofit/>
          </a:bodyPr>
          <a:lstStyle/>
          <a:p>
            <a:pPr algn="ctr"/>
            <a:r>
              <a:rPr lang="en-GB" sz="3200" dirty="0">
                <a:latin typeface="Segoe Print" panose="02000600000000000000" pitchFamily="2" charset="0"/>
              </a:rPr>
              <a:t>Hypotheses opening the </a:t>
            </a:r>
            <a:br>
              <a:rPr lang="en-GB" sz="3200" dirty="0">
                <a:latin typeface="Segoe Print" panose="02000600000000000000" pitchFamily="2" charset="0"/>
              </a:rPr>
            </a:br>
            <a:r>
              <a:rPr lang="en-GB" sz="3200" dirty="0">
                <a:latin typeface="Segoe Print" panose="02000600000000000000" pitchFamily="2" charset="0"/>
              </a:rPr>
              <a:t>Cosmic Portal to the Happy Zone</a:t>
            </a:r>
            <a:br>
              <a:rPr lang="en-GB" sz="3200" dirty="0">
                <a:latin typeface="Segoe Print" panose="02000600000000000000" pitchFamily="2" charset="0"/>
              </a:rPr>
            </a:br>
            <a:endParaRPr lang="en-GB" sz="3200" dirty="0">
              <a:latin typeface="Segoe Print" panose="02000600000000000000" pitchFamily="2" charset="0"/>
            </a:endParaRPr>
          </a:p>
        </p:txBody>
      </p:sp>
      <p:sp>
        <p:nvSpPr>
          <p:cNvPr id="3" name="Hexagon 2"/>
          <p:cNvSpPr/>
          <p:nvPr/>
        </p:nvSpPr>
        <p:spPr>
          <a:xfrm rot="5400000">
            <a:off x="3203848" y="2492896"/>
            <a:ext cx="3312368" cy="3024336"/>
          </a:xfrm>
          <a:prstGeom prst="hexagon">
            <a:avLst/>
          </a:prstGeom>
          <a:gradFill flip="none" rotWithShape="1">
            <a:gsLst>
              <a:gs pos="0">
                <a:schemeClr val="accent1">
                  <a:lumMod val="5000"/>
                  <a:lumOff val="95000"/>
                </a:schemeClr>
              </a:gs>
              <a:gs pos="100000">
                <a:srgbClr val="FFFF00"/>
              </a:gs>
              <a:gs pos="100000">
                <a:schemeClr val="accent1">
                  <a:lumMod val="45000"/>
                  <a:lumOff val="55000"/>
                </a:schemeClr>
              </a:gs>
              <a:gs pos="100000">
                <a:schemeClr val="accent1">
                  <a:lumMod val="30000"/>
                  <a:lumOff val="70000"/>
                </a:schemeClr>
              </a:gs>
            </a:gsLst>
            <a:path path="circle">
              <a:fillToRect l="100000" t="100000"/>
            </a:path>
            <a:tileRect r="-100000" b="-100000"/>
          </a:grad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GB" sz="2000" dirty="0">
              <a:solidFill>
                <a:schemeClr val="tx1"/>
              </a:solidFill>
              <a:latin typeface="Segoe Print" panose="02000600000000000000" pitchFamily="2" charset="0"/>
            </a:endParaRPr>
          </a:p>
          <a:p>
            <a:pPr algn="ctr"/>
            <a:endParaRPr lang="en-GB" sz="2000" dirty="0">
              <a:solidFill>
                <a:schemeClr val="tx1"/>
              </a:solidFill>
              <a:latin typeface="Segoe Print" panose="02000600000000000000" pitchFamily="2" charset="0"/>
            </a:endParaRPr>
          </a:p>
          <a:p>
            <a:pPr algn="ctr"/>
            <a:r>
              <a:rPr lang="en-GB" sz="2000" dirty="0">
                <a:solidFill>
                  <a:schemeClr val="tx1"/>
                </a:solidFill>
                <a:latin typeface="Segoe Print" panose="02000600000000000000" pitchFamily="2" charset="0"/>
              </a:rPr>
              <a:t>EXPLORATIONIS NOW PERMITTED</a:t>
            </a:r>
          </a:p>
        </p:txBody>
      </p:sp>
      <p:sp>
        <p:nvSpPr>
          <p:cNvPr id="10" name="TextBox 9"/>
          <p:cNvSpPr txBox="1"/>
          <p:nvPr/>
        </p:nvSpPr>
        <p:spPr>
          <a:xfrm>
            <a:off x="5585089" y="1335405"/>
            <a:ext cx="3329577" cy="707886"/>
          </a:xfrm>
          <a:prstGeom prst="rect">
            <a:avLst/>
          </a:prstGeom>
          <a:noFill/>
        </p:spPr>
        <p:txBody>
          <a:bodyPr wrap="square" rtlCol="0">
            <a:spAutoFit/>
          </a:bodyPr>
          <a:lstStyle/>
          <a:p>
            <a:pPr algn="ctr"/>
            <a:r>
              <a:rPr lang="en-GB" sz="2000" dirty="0">
                <a:latin typeface="Segoe Print" panose="02000600000000000000" pitchFamily="2" charset="0"/>
              </a:rPr>
              <a:t>Matter is intelligent; intelligence is matter</a:t>
            </a:r>
          </a:p>
        </p:txBody>
      </p:sp>
      <p:sp>
        <p:nvSpPr>
          <p:cNvPr id="11" name="TextBox 10"/>
          <p:cNvSpPr txBox="1"/>
          <p:nvPr/>
        </p:nvSpPr>
        <p:spPr>
          <a:xfrm>
            <a:off x="6951187" y="3269137"/>
            <a:ext cx="1963479" cy="1015663"/>
          </a:xfrm>
          <a:prstGeom prst="rect">
            <a:avLst/>
          </a:prstGeom>
          <a:noFill/>
        </p:spPr>
        <p:txBody>
          <a:bodyPr wrap="square" rtlCol="0">
            <a:spAutoFit/>
          </a:bodyPr>
          <a:lstStyle/>
          <a:p>
            <a:pPr algn="ctr"/>
            <a:r>
              <a:rPr lang="en-GB" sz="2000" dirty="0">
                <a:latin typeface="Segoe Print" panose="02000600000000000000" pitchFamily="2" charset="0"/>
              </a:rPr>
              <a:t>Intelligence is prior to the brain</a:t>
            </a:r>
          </a:p>
        </p:txBody>
      </p:sp>
      <p:sp>
        <p:nvSpPr>
          <p:cNvPr id="12" name="TextBox 11"/>
          <p:cNvSpPr txBox="1"/>
          <p:nvPr/>
        </p:nvSpPr>
        <p:spPr>
          <a:xfrm>
            <a:off x="5951311" y="5301397"/>
            <a:ext cx="2728962" cy="1323439"/>
          </a:xfrm>
          <a:prstGeom prst="rect">
            <a:avLst/>
          </a:prstGeom>
          <a:noFill/>
        </p:spPr>
        <p:txBody>
          <a:bodyPr wrap="square" rtlCol="0">
            <a:spAutoFit/>
          </a:bodyPr>
          <a:lstStyle/>
          <a:p>
            <a:pPr algn="ctr"/>
            <a:r>
              <a:rPr lang="en-GB" sz="2000" dirty="0">
                <a:latin typeface="Segoe Print" panose="02000600000000000000" pitchFamily="2" charset="0"/>
              </a:rPr>
              <a:t>Human intelligence is currently cosmically primitive</a:t>
            </a:r>
          </a:p>
        </p:txBody>
      </p:sp>
      <p:sp>
        <p:nvSpPr>
          <p:cNvPr id="13" name="TextBox 12"/>
          <p:cNvSpPr txBox="1"/>
          <p:nvPr/>
        </p:nvSpPr>
        <p:spPr>
          <a:xfrm>
            <a:off x="1583805" y="5821956"/>
            <a:ext cx="3528117" cy="707886"/>
          </a:xfrm>
          <a:prstGeom prst="rect">
            <a:avLst/>
          </a:prstGeom>
          <a:noFill/>
        </p:spPr>
        <p:txBody>
          <a:bodyPr wrap="square" rtlCol="0">
            <a:spAutoFit/>
          </a:bodyPr>
          <a:lstStyle/>
          <a:p>
            <a:pPr algn="ctr"/>
            <a:r>
              <a:rPr lang="en-GB" sz="2000" dirty="0">
                <a:latin typeface="Segoe Print" panose="02000600000000000000" pitchFamily="2" charset="0"/>
              </a:rPr>
              <a:t>Earth and its biosphere are cosmically intelligent</a:t>
            </a:r>
          </a:p>
        </p:txBody>
      </p:sp>
      <p:sp>
        <p:nvSpPr>
          <p:cNvPr id="14" name="TextBox 13"/>
          <p:cNvSpPr txBox="1"/>
          <p:nvPr/>
        </p:nvSpPr>
        <p:spPr>
          <a:xfrm>
            <a:off x="276120" y="2929220"/>
            <a:ext cx="2567688" cy="1938992"/>
          </a:xfrm>
          <a:prstGeom prst="rect">
            <a:avLst/>
          </a:prstGeom>
          <a:noFill/>
        </p:spPr>
        <p:txBody>
          <a:bodyPr wrap="square" rtlCol="0">
            <a:spAutoFit/>
          </a:bodyPr>
          <a:lstStyle/>
          <a:p>
            <a:pPr algn="ctr"/>
            <a:r>
              <a:rPr lang="en-GB" sz="2000" dirty="0">
                <a:latin typeface="Segoe Print" panose="02000600000000000000" pitchFamily="2" charset="0"/>
              </a:rPr>
              <a:t>All visible stuff out there is a light manifestation of the hidden intelligence that is actually out there</a:t>
            </a:r>
          </a:p>
        </p:txBody>
      </p:sp>
      <p:sp>
        <p:nvSpPr>
          <p:cNvPr id="15" name="TextBox 14"/>
          <p:cNvSpPr txBox="1"/>
          <p:nvPr/>
        </p:nvSpPr>
        <p:spPr>
          <a:xfrm>
            <a:off x="926123" y="1335405"/>
            <a:ext cx="3168353" cy="1323439"/>
          </a:xfrm>
          <a:prstGeom prst="rect">
            <a:avLst/>
          </a:prstGeom>
          <a:noFill/>
        </p:spPr>
        <p:txBody>
          <a:bodyPr wrap="square" rtlCol="0">
            <a:spAutoFit/>
          </a:bodyPr>
          <a:lstStyle/>
          <a:p>
            <a:pPr algn="ctr"/>
            <a:r>
              <a:rPr lang="en-GB" sz="2000" dirty="0">
                <a:latin typeface="Segoe Print" panose="02000600000000000000" pitchFamily="2" charset="0"/>
              </a:rPr>
              <a:t>Humans potentially have a participative role to be cosmically intelligent</a:t>
            </a:r>
          </a:p>
        </p:txBody>
      </p:sp>
      <p:sp>
        <p:nvSpPr>
          <p:cNvPr id="17" name="Right Arrow 16"/>
          <p:cNvSpPr/>
          <p:nvPr/>
        </p:nvSpPr>
        <p:spPr>
          <a:xfrm rot="3458238">
            <a:off x="3554416" y="2568942"/>
            <a:ext cx="1080120" cy="23083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Arrow 17"/>
          <p:cNvSpPr/>
          <p:nvPr/>
        </p:nvSpPr>
        <p:spPr>
          <a:xfrm rot="7489328">
            <a:off x="5008111" y="2593229"/>
            <a:ext cx="1080120" cy="23083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Arrow 18"/>
          <p:cNvSpPr/>
          <p:nvPr/>
        </p:nvSpPr>
        <p:spPr>
          <a:xfrm flipH="1">
            <a:off x="5887300" y="3852550"/>
            <a:ext cx="1080120" cy="23083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ight Arrow 19"/>
          <p:cNvSpPr/>
          <p:nvPr/>
        </p:nvSpPr>
        <p:spPr>
          <a:xfrm>
            <a:off x="2719250" y="3852550"/>
            <a:ext cx="1080120" cy="23083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ight Arrow 20"/>
          <p:cNvSpPr/>
          <p:nvPr/>
        </p:nvSpPr>
        <p:spPr>
          <a:xfrm rot="18184254">
            <a:off x="3504261" y="5190992"/>
            <a:ext cx="1080120" cy="23083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ight Arrow 21"/>
          <p:cNvSpPr/>
          <p:nvPr/>
        </p:nvSpPr>
        <p:spPr>
          <a:xfrm rot="14601142" flipV="1">
            <a:off x="5032065" y="5251685"/>
            <a:ext cx="1080120" cy="23083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a:extLst>
              <a:ext uri="{FF2B5EF4-FFF2-40B4-BE49-F238E27FC236}">
                <a16:creationId xmlns:a16="http://schemas.microsoft.com/office/drawing/2014/main" id="{59FB6111-2F7D-4873-B2DF-AAFDA24EDE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047698"/>
            <a:ext cx="836712" cy="836712"/>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58D8E51A-AA84-432D-909B-EB6410B835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1677" y="3024371"/>
            <a:ext cx="676815" cy="752017"/>
          </a:xfrm>
          <a:prstGeom prst="rect">
            <a:avLst/>
          </a:prstGeom>
        </p:spPr>
      </p:pic>
    </p:spTree>
    <p:extLst>
      <p:ext uri="{BB962C8B-B14F-4D97-AF65-F5344CB8AC3E}">
        <p14:creationId xmlns:p14="http://schemas.microsoft.com/office/powerpoint/2010/main" val="222824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7" grpId="0" animBg="1"/>
      <p:bldP spid="18" grpId="0" animBg="1"/>
      <p:bldP spid="19" grpId="0" animBg="1"/>
      <p:bldP spid="20" grpId="0" animBg="1"/>
      <p:bldP spid="21"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79000">
              <a:schemeClr val="accent4">
                <a:lumMod val="20000"/>
                <a:lumOff val="8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02D8-956C-44DA-89AD-CF8400274714}"/>
              </a:ext>
            </a:extLst>
          </p:cNvPr>
          <p:cNvSpPr>
            <a:spLocks noGrp="1"/>
          </p:cNvSpPr>
          <p:nvPr>
            <p:ph type="title"/>
          </p:nvPr>
        </p:nvSpPr>
        <p:spPr/>
        <p:txBody>
          <a:bodyPr/>
          <a:lstStyle/>
          <a:p>
            <a:pPr algn="ctr"/>
            <a:r>
              <a:rPr lang="en-GB" sz="3200" dirty="0">
                <a:latin typeface="Segoe Print" panose="02000600000000000000" pitchFamily="2" charset="0"/>
              </a:rPr>
              <a:t>Discussion</a:t>
            </a:r>
            <a:r>
              <a:rPr lang="en-GB" dirty="0">
                <a:latin typeface="Segoe Print" panose="02000600000000000000" pitchFamily="2" charset="0"/>
              </a:rPr>
              <a:t> </a:t>
            </a:r>
            <a:r>
              <a:rPr lang="en-GB" sz="3200" dirty="0">
                <a:latin typeface="Segoe Print" panose="02000600000000000000" pitchFamily="2" charset="0"/>
              </a:rPr>
              <a:t>Interlude 1</a:t>
            </a:r>
          </a:p>
        </p:txBody>
      </p:sp>
      <p:sp>
        <p:nvSpPr>
          <p:cNvPr id="3" name="Content Placeholder 2">
            <a:extLst>
              <a:ext uri="{FF2B5EF4-FFF2-40B4-BE49-F238E27FC236}">
                <a16:creationId xmlns:a16="http://schemas.microsoft.com/office/drawing/2014/main" id="{7FDE1B65-FFD1-4B37-9256-A7B84CE3A982}"/>
              </a:ext>
            </a:extLst>
          </p:cNvPr>
          <p:cNvSpPr>
            <a:spLocks noGrp="1"/>
          </p:cNvSpPr>
          <p:nvPr>
            <p:ph idx="1"/>
          </p:nvPr>
        </p:nvSpPr>
        <p:spPr>
          <a:xfrm>
            <a:off x="628650" y="2293458"/>
            <a:ext cx="7886700" cy="3097249"/>
          </a:xfrm>
        </p:spPr>
        <p:txBody>
          <a:bodyPr>
            <a:normAutofit/>
          </a:bodyPr>
          <a:lstStyle/>
          <a:p>
            <a:pPr marL="0" indent="0" algn="ctr">
              <a:buNone/>
            </a:pPr>
            <a:r>
              <a:rPr lang="en-GB" sz="4400" dirty="0">
                <a:latin typeface="Segoe Print" panose="02000600000000000000" pitchFamily="2" charset="0"/>
              </a:rPr>
              <a:t>Share any feelings you have about your own experience of </a:t>
            </a:r>
          </a:p>
          <a:p>
            <a:pPr marL="0" indent="0" algn="ctr">
              <a:buNone/>
            </a:pPr>
            <a:r>
              <a:rPr lang="en-GB" sz="4400" dirty="0">
                <a:latin typeface="Segoe Print" panose="02000600000000000000" pitchFamily="2" charset="0"/>
              </a:rPr>
              <a:t>“the forbidden zone”</a:t>
            </a:r>
          </a:p>
        </p:txBody>
      </p:sp>
      <p:sp>
        <p:nvSpPr>
          <p:cNvPr id="4" name="Wave 3">
            <a:extLst>
              <a:ext uri="{FF2B5EF4-FFF2-40B4-BE49-F238E27FC236}">
                <a16:creationId xmlns:a16="http://schemas.microsoft.com/office/drawing/2014/main" id="{352CEBD3-8540-4080-B91F-C1F325BC35B4}"/>
              </a:ext>
            </a:extLst>
          </p:cNvPr>
          <p:cNvSpPr/>
          <p:nvPr/>
        </p:nvSpPr>
        <p:spPr>
          <a:xfrm>
            <a:off x="6006066" y="5103628"/>
            <a:ext cx="2509284" cy="1538102"/>
          </a:xfrm>
          <a:prstGeom prst="wav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Segoe Print" panose="02000600000000000000" pitchFamily="2" charset="0"/>
              </a:rPr>
              <a:t>RANDOM PAIRS</a:t>
            </a:r>
          </a:p>
        </p:txBody>
      </p:sp>
    </p:spTree>
    <p:extLst>
      <p:ext uri="{BB962C8B-B14F-4D97-AF65-F5344CB8AC3E}">
        <p14:creationId xmlns:p14="http://schemas.microsoft.com/office/powerpoint/2010/main" val="3499487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490F-7675-43DF-AEA0-7608C956963B}"/>
              </a:ext>
            </a:extLst>
          </p:cNvPr>
          <p:cNvSpPr>
            <a:spLocks noGrp="1"/>
          </p:cNvSpPr>
          <p:nvPr>
            <p:ph type="title"/>
          </p:nvPr>
        </p:nvSpPr>
        <p:spPr/>
        <p:txBody>
          <a:bodyPr/>
          <a:lstStyle/>
          <a:p>
            <a:r>
              <a:rPr lang="en-GB" dirty="0">
                <a:latin typeface="Segoe Print" panose="02000600000000000000" pitchFamily="2" charset="0"/>
              </a:rPr>
              <a:t>Section 2</a:t>
            </a:r>
            <a:r>
              <a:rPr lang="en-GB" dirty="0"/>
              <a:t> </a:t>
            </a:r>
          </a:p>
        </p:txBody>
      </p:sp>
      <p:sp>
        <p:nvSpPr>
          <p:cNvPr id="3" name="Content Placeholder 2">
            <a:extLst>
              <a:ext uri="{FF2B5EF4-FFF2-40B4-BE49-F238E27FC236}">
                <a16:creationId xmlns:a16="http://schemas.microsoft.com/office/drawing/2014/main" id="{2C9D446E-E578-4840-A65A-52D4806CFCA4}"/>
              </a:ext>
            </a:extLst>
          </p:cNvPr>
          <p:cNvSpPr>
            <a:spLocks noGrp="1"/>
          </p:cNvSpPr>
          <p:nvPr>
            <p:ph idx="1"/>
          </p:nvPr>
        </p:nvSpPr>
        <p:spPr>
          <a:xfrm>
            <a:off x="757570" y="2737811"/>
            <a:ext cx="7886700" cy="972953"/>
          </a:xfrm>
        </p:spPr>
        <p:txBody>
          <a:bodyPr>
            <a:normAutofit fontScale="92500"/>
          </a:bodyPr>
          <a:lstStyle/>
          <a:p>
            <a:pPr marL="0" indent="0" algn="ctr">
              <a:buNone/>
            </a:pPr>
            <a:r>
              <a:rPr lang="en-GB" sz="4800" dirty="0">
                <a:latin typeface="Segoe Print" panose="02000600000000000000" pitchFamily="2" charset="0"/>
              </a:rPr>
              <a:t>The Greater Anthropocene</a:t>
            </a:r>
          </a:p>
        </p:txBody>
      </p:sp>
      <p:pic>
        <p:nvPicPr>
          <p:cNvPr id="4" name="Picture 3" descr="A picture containing shape&#10;&#10;Description automatically generated">
            <a:extLst>
              <a:ext uri="{FF2B5EF4-FFF2-40B4-BE49-F238E27FC236}">
                <a16:creationId xmlns:a16="http://schemas.microsoft.com/office/drawing/2014/main" id="{1B3352C6-0C1D-4AAE-AF9C-EB869AFB5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5710" y="4017927"/>
            <a:ext cx="2570420" cy="2474947"/>
          </a:xfrm>
          <a:prstGeom prst="rect">
            <a:avLst/>
          </a:prstGeom>
        </p:spPr>
      </p:pic>
    </p:spTree>
    <p:extLst>
      <p:ext uri="{BB962C8B-B14F-4D97-AF65-F5344CB8AC3E}">
        <p14:creationId xmlns:p14="http://schemas.microsoft.com/office/powerpoint/2010/main" val="2701474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6D42EC-D547-40AF-AFD0-E996EDE12B38}"/>
              </a:ext>
            </a:extLst>
          </p:cNvPr>
          <p:cNvSpPr>
            <a:spLocks noGrp="1"/>
          </p:cNvSpPr>
          <p:nvPr>
            <p:ph type="title"/>
          </p:nvPr>
        </p:nvSpPr>
        <p:spPr>
          <a:xfrm>
            <a:off x="628650" y="365127"/>
            <a:ext cx="7886700" cy="783736"/>
          </a:xfrm>
        </p:spPr>
        <p:txBody>
          <a:bodyPr>
            <a:noAutofit/>
          </a:bodyPr>
          <a:lstStyle/>
          <a:p>
            <a:r>
              <a:rPr lang="en-GB" sz="3200" dirty="0">
                <a:latin typeface="Segoe Print" panose="02000600000000000000" pitchFamily="2" charset="0"/>
              </a:rPr>
              <a:t>Waking up on Planet Earth – Learning the Hard Way</a:t>
            </a:r>
          </a:p>
        </p:txBody>
      </p:sp>
      <p:pic>
        <p:nvPicPr>
          <p:cNvPr id="8" name="Picture 7">
            <a:extLst>
              <a:ext uri="{FF2B5EF4-FFF2-40B4-BE49-F238E27FC236}">
                <a16:creationId xmlns:a16="http://schemas.microsoft.com/office/drawing/2014/main" id="{D6E0C533-7216-41E7-8ADE-BCC0798B3E7D}"/>
              </a:ext>
            </a:extLst>
          </p:cNvPr>
          <p:cNvPicPr>
            <a:picLocks noChangeAspect="1"/>
          </p:cNvPicPr>
          <p:nvPr/>
        </p:nvPicPr>
        <p:blipFill>
          <a:blip r:embed="rId2"/>
          <a:stretch>
            <a:fillRect/>
          </a:stretch>
        </p:blipFill>
        <p:spPr>
          <a:xfrm>
            <a:off x="0" y="1326137"/>
            <a:ext cx="9144000" cy="5192749"/>
          </a:xfrm>
          <a:prstGeom prst="rect">
            <a:avLst/>
          </a:prstGeom>
        </p:spPr>
      </p:pic>
    </p:spTree>
    <p:extLst>
      <p:ext uri="{BB962C8B-B14F-4D97-AF65-F5344CB8AC3E}">
        <p14:creationId xmlns:p14="http://schemas.microsoft.com/office/powerpoint/2010/main" val="248633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829</TotalTime>
  <Words>2004</Words>
  <Application>Microsoft Office PowerPoint</Application>
  <PresentationFormat>On-screen Show (4:3)</PresentationFormat>
  <Paragraphs>225</Paragraphs>
  <Slides>40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Excalibur SF</vt:lpstr>
      <vt:lpstr>Segoe Print</vt:lpstr>
      <vt:lpstr>Office Theme</vt:lpstr>
      <vt:lpstr>Cosmic Ecology An exploration of the cosmic significance of humanity based on the natural philosophy of J.G.Bennett and drawing on multiple sources of science and spirituality, </vt:lpstr>
      <vt:lpstr>Section 1 </vt:lpstr>
      <vt:lpstr>Cosmic Ecology – A New Field of Study</vt:lpstr>
      <vt:lpstr>The Challenge</vt:lpstr>
      <vt:lpstr>The Forbidden Zone</vt:lpstr>
      <vt:lpstr>Hypotheses opening the  Cosmic Portal to the Happy Zone </vt:lpstr>
      <vt:lpstr>Discussion Interlude 1</vt:lpstr>
      <vt:lpstr>Section 2 </vt:lpstr>
      <vt:lpstr>Waking up on Planet Earth – Learning the Hard Way</vt:lpstr>
      <vt:lpstr>Acknowledging the  Greater Anthropocene</vt:lpstr>
      <vt:lpstr>Fragmented Incomplete Understanding</vt:lpstr>
      <vt:lpstr>Accumulating Feedback from the Whole</vt:lpstr>
      <vt:lpstr>Entering the portal of opportunity, we can  entertain  alternative worldviews  and see  what new questions,  learning and meaning they bring  </vt:lpstr>
      <vt:lpstr>Discussion Interlude 2</vt:lpstr>
      <vt:lpstr>Section 3 </vt:lpstr>
      <vt:lpstr>From Causal Chain to Eternal Triangle</vt:lpstr>
      <vt:lpstr>The Eternal Triangle</vt:lpstr>
      <vt:lpstr>Avidya</vt:lpstr>
      <vt:lpstr>Vidya</vt:lpstr>
      <vt:lpstr>So what are the drivers of global tragedy?</vt:lpstr>
      <vt:lpstr>Waking Up to the Anthropocene Predicament</vt:lpstr>
      <vt:lpstr>Discussion Interlude 3</vt:lpstr>
      <vt:lpstr>Section 4 </vt:lpstr>
      <vt:lpstr>Function Being Will</vt:lpstr>
      <vt:lpstr>The Three Aspects of Experience</vt:lpstr>
      <vt:lpstr>The Triad Beyond Unity</vt:lpstr>
      <vt:lpstr>Universality of Function, Being and Will</vt:lpstr>
      <vt:lpstr>Example 1 – Experience as a room</vt:lpstr>
      <vt:lpstr>Example 2 – Riding a horse</vt:lpstr>
      <vt:lpstr>Hints of the Cosmic  Ecology Curriculum</vt:lpstr>
      <vt:lpstr>Three Aspects v Three Perspectives</vt:lpstr>
      <vt:lpstr>The Cosmic Triad</vt:lpstr>
      <vt:lpstr>The Planetary Triad</vt:lpstr>
      <vt:lpstr>The Human Triad</vt:lpstr>
      <vt:lpstr>Discussion Interlude 4</vt:lpstr>
      <vt:lpstr>Conclusion</vt:lpstr>
      <vt:lpstr>Stepping out of  Space-time Limitations –  the 7 Dimensions of experience</vt:lpstr>
      <vt:lpstr>Seeing the Cosmos Through the Lens of Pattern Dynamics</vt:lpstr>
      <vt:lpstr>Consciousness, Hazard and Intelligence –  the DRAMATIC Universe</vt:lpstr>
      <vt:lpstr>Cosmic Ecology END Module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Hodgson</dc:creator>
  <cp:lastModifiedBy>Anthony Hodgson</cp:lastModifiedBy>
  <cp:revision>21</cp:revision>
  <dcterms:created xsi:type="dcterms:W3CDTF">2021-09-24T11:19:51Z</dcterms:created>
  <dcterms:modified xsi:type="dcterms:W3CDTF">2021-10-08T10:59:43Z</dcterms:modified>
</cp:coreProperties>
</file>