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58FBBB9-8BC4-4918-9E64-10A49A2B463C}">
  <a:tblStyle styleId="{958FBBB9-8BC4-4918-9E64-10A49A2B463C}" styleName="Table_0"/>
  <a:tblStyle styleId="{34195AA7-CA07-4D24-B1D6-84774FF4A850}"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D4A1F99-1FDA-4475-A998-175BE48BCF69}"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D159230-849B-4EDD-9558-A0372CBCFEB7}" styleName="Table_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4" d="100"/>
          <a:sy n="104" d="100"/>
        </p:scale>
        <p:origin x="-90" y="-6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6082795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sz="1200"/>
              <a:t>How do we get the creative tension of difference and not relapse into the convention of competition?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massively increasing change in the world </a:t>
            </a:r>
          </a:p>
          <a:p>
            <a:pPr lvl="0" rtl="0">
              <a:spcBef>
                <a:spcPts val="0"/>
              </a:spcBef>
              <a:buNone/>
            </a:pPr>
            <a:endParaRPr/>
          </a:p>
          <a:p>
            <a:pPr lvl="0" rtl="0">
              <a:spcBef>
                <a:spcPts val="0"/>
              </a:spcBef>
              <a:buNone/>
            </a:pPr>
            <a:r>
              <a:rPr lang="en"/>
              <a:t>incremental is how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EFF"/>
        </a:solidFill>
        <a:effectLst/>
      </p:bgPr>
    </p:bg>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2"/>
            <a:ext cx="7772400" cy="1159799"/>
          </a:xfrm>
          <a:prstGeom prst="rect">
            <a:avLst/>
          </a:prstGeom>
        </p:spPr>
        <p:txBody>
          <a:bodyPr lIns="91425" tIns="91425" rIns="91425" bIns="91425" anchor="b" anchorCtr="0">
            <a:noAutofit/>
          </a:bodyPr>
          <a:lstStyle/>
          <a:p>
            <a:pPr lvl="0" rtl="0">
              <a:spcBef>
                <a:spcPts val="0"/>
              </a:spcBef>
              <a:buNone/>
            </a:pPr>
            <a:r>
              <a:rPr lang="en" sz="3600"/>
              <a:t>‘Teachable View’ Method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p:nvPr/>
        </p:nvSpPr>
        <p:spPr>
          <a:xfrm>
            <a:off x="5196375" y="-96550"/>
            <a:ext cx="3947699" cy="4820399"/>
          </a:xfrm>
          <a:prstGeom prst="roundRect">
            <a:avLst>
              <a:gd name="adj" fmla="val 16667"/>
            </a:avLst>
          </a:prstGeom>
          <a:solidFill>
            <a:srgbClr val="FFF2CC"/>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7" name="Shape 97"/>
          <p:cNvSpPr txBox="1">
            <a:spLocks noGrp="1"/>
          </p:cNvSpPr>
          <p:nvPr>
            <p:ph type="title"/>
          </p:nvPr>
        </p:nvSpPr>
        <p:spPr>
          <a:xfrm>
            <a:off x="457200" y="205976"/>
            <a:ext cx="8229600" cy="546900"/>
          </a:xfrm>
          <a:prstGeom prst="rect">
            <a:avLst/>
          </a:prstGeom>
        </p:spPr>
        <p:txBody>
          <a:bodyPr lIns="91425" tIns="91425" rIns="91425" bIns="91425" anchor="b" anchorCtr="0">
            <a:noAutofit/>
          </a:bodyPr>
          <a:lstStyle/>
          <a:p>
            <a:pPr>
              <a:spcBef>
                <a:spcPts val="0"/>
              </a:spcBef>
              <a:buNone/>
            </a:pPr>
            <a:r>
              <a:rPr lang="en">
                <a:solidFill>
                  <a:srgbClr val="FF9900"/>
                </a:solidFill>
              </a:rPr>
              <a:t>Quantum ideas</a:t>
            </a:r>
          </a:p>
        </p:txBody>
      </p:sp>
      <p:sp>
        <p:nvSpPr>
          <p:cNvPr id="98" name="Shape 98"/>
          <p:cNvSpPr txBox="1"/>
          <p:nvPr/>
        </p:nvSpPr>
        <p:spPr>
          <a:xfrm>
            <a:off x="5105175" y="0"/>
            <a:ext cx="4038900" cy="4919399"/>
          </a:xfrm>
          <a:prstGeom prst="rect">
            <a:avLst/>
          </a:prstGeom>
          <a:noFill/>
          <a:ln>
            <a:noFill/>
          </a:ln>
        </p:spPr>
        <p:txBody>
          <a:bodyPr lIns="91425" tIns="91425" rIns="91425" bIns="91425" anchor="t" anchorCtr="0">
            <a:noAutofit/>
          </a:bodyPr>
          <a:lstStyle/>
          <a:p>
            <a:pPr lvl="0" algn="ctr" rtl="0">
              <a:lnSpc>
                <a:spcPct val="80000"/>
              </a:lnSpc>
              <a:spcBef>
                <a:spcPts val="200"/>
              </a:spcBef>
              <a:buNone/>
            </a:pPr>
            <a:r>
              <a:rPr lang="en" sz="1600" b="1">
                <a:solidFill>
                  <a:srgbClr val="3333CC"/>
                </a:solidFill>
              </a:rPr>
              <a:t>Quantum Ideas</a:t>
            </a:r>
          </a:p>
          <a:p>
            <a:pPr marL="457200" lvl="0" indent="-311150" rtl="0">
              <a:lnSpc>
                <a:spcPct val="80000"/>
              </a:lnSpc>
              <a:spcBef>
                <a:spcPts val="200"/>
              </a:spcBef>
              <a:buClr>
                <a:srgbClr val="000000"/>
              </a:buClr>
              <a:buSzPct val="100000"/>
              <a:buFont typeface="Arial"/>
              <a:buChar char="●"/>
            </a:pPr>
            <a:r>
              <a:rPr lang="en" sz="1300"/>
              <a:t>A quantum idea is at the core of an organisation’s story and represents a response to an inflection point in the environment</a:t>
            </a:r>
          </a:p>
          <a:p>
            <a:pPr marL="914400" lvl="1" indent="-311150" rtl="0">
              <a:lnSpc>
                <a:spcPct val="80000"/>
              </a:lnSpc>
              <a:spcBef>
                <a:spcPts val="200"/>
              </a:spcBef>
              <a:buClr>
                <a:srgbClr val="000000"/>
              </a:buClr>
              <a:buSzPct val="100000"/>
              <a:buFont typeface="Arial"/>
              <a:buChar char="○"/>
            </a:pPr>
            <a:r>
              <a:rPr lang="en" sz="1300"/>
              <a:t>Ford: mass production</a:t>
            </a:r>
          </a:p>
          <a:p>
            <a:pPr marL="914400" lvl="1" indent="-311150" rtl="0">
              <a:lnSpc>
                <a:spcPct val="80000"/>
              </a:lnSpc>
              <a:spcBef>
                <a:spcPts val="200"/>
              </a:spcBef>
              <a:buClr>
                <a:srgbClr val="000000"/>
              </a:buClr>
              <a:buSzPct val="100000"/>
              <a:buFont typeface="Arial"/>
              <a:buChar char="○"/>
            </a:pPr>
            <a:r>
              <a:rPr lang="en" sz="1300"/>
              <a:t>Microsoft: operating system domination</a:t>
            </a:r>
          </a:p>
          <a:p>
            <a:pPr marL="457200" lvl="0" indent="-311150" rtl="0">
              <a:lnSpc>
                <a:spcPct val="80000"/>
              </a:lnSpc>
              <a:spcBef>
                <a:spcPts val="200"/>
              </a:spcBef>
              <a:buClr>
                <a:srgbClr val="000000"/>
              </a:buClr>
              <a:buSzPct val="100000"/>
              <a:buFont typeface="Arial"/>
              <a:buChar char="●"/>
            </a:pPr>
            <a:r>
              <a:rPr lang="en" sz="1300"/>
              <a:t>A quantum idea is your distinctive quality and ethos</a:t>
            </a:r>
          </a:p>
          <a:p>
            <a:pPr marL="457200" lvl="0" indent="-311150" rtl="0">
              <a:lnSpc>
                <a:spcPct val="80000"/>
              </a:lnSpc>
              <a:spcBef>
                <a:spcPts val="200"/>
              </a:spcBef>
              <a:buClr>
                <a:srgbClr val="000000"/>
              </a:buClr>
              <a:buSzPct val="100000"/>
              <a:buFont typeface="Arial"/>
              <a:buChar char="●"/>
            </a:pPr>
            <a:r>
              <a:rPr lang="en" sz="1300"/>
              <a:t>They age and need to change in line with discontinuities in the environment</a:t>
            </a:r>
          </a:p>
          <a:p>
            <a:pPr marL="457200" lvl="0" indent="-311150" rtl="0">
              <a:lnSpc>
                <a:spcPct val="80000"/>
              </a:lnSpc>
              <a:spcBef>
                <a:spcPts val="200"/>
              </a:spcBef>
              <a:buClr>
                <a:srgbClr val="000000"/>
              </a:buClr>
              <a:buSzPct val="100000"/>
              <a:buFont typeface="Arial"/>
              <a:buChar char="●"/>
            </a:pPr>
            <a:r>
              <a:rPr lang="en" sz="1300"/>
              <a:t>Must address key changes in the environment:</a:t>
            </a:r>
          </a:p>
          <a:p>
            <a:pPr marL="914400" lvl="1" indent="-311150" rtl="0">
              <a:lnSpc>
                <a:spcPct val="80000"/>
              </a:lnSpc>
              <a:spcBef>
                <a:spcPts val="200"/>
              </a:spcBef>
              <a:buClr>
                <a:srgbClr val="000000"/>
              </a:buClr>
              <a:buSzPct val="100000"/>
              <a:buFont typeface="Arial"/>
              <a:buChar char="○"/>
            </a:pPr>
            <a:r>
              <a:rPr lang="en" sz="1300"/>
              <a:t>Customer needs</a:t>
            </a:r>
          </a:p>
          <a:p>
            <a:pPr marL="914400" lvl="1" indent="-311150" rtl="0">
              <a:lnSpc>
                <a:spcPct val="80000"/>
              </a:lnSpc>
              <a:spcBef>
                <a:spcPts val="200"/>
              </a:spcBef>
              <a:buClr>
                <a:srgbClr val="000000"/>
              </a:buClr>
              <a:buSzPct val="100000"/>
              <a:buFont typeface="Arial"/>
              <a:buChar char="○"/>
            </a:pPr>
            <a:r>
              <a:rPr lang="en" sz="1300"/>
              <a:t>Technology</a:t>
            </a:r>
          </a:p>
          <a:p>
            <a:pPr marL="914400" lvl="1" indent="-311150" rtl="0">
              <a:lnSpc>
                <a:spcPct val="80000"/>
              </a:lnSpc>
              <a:spcBef>
                <a:spcPts val="200"/>
              </a:spcBef>
              <a:buClr>
                <a:srgbClr val="000000"/>
              </a:buClr>
              <a:buSzPct val="100000"/>
              <a:buFont typeface="Arial"/>
              <a:buChar char="○"/>
            </a:pPr>
            <a:r>
              <a:rPr lang="en" sz="1300"/>
              <a:t>Government/regulation</a:t>
            </a:r>
          </a:p>
          <a:p>
            <a:pPr marL="914400" lvl="1" indent="-311150" rtl="0">
              <a:lnSpc>
                <a:spcPct val="80000"/>
              </a:lnSpc>
              <a:spcBef>
                <a:spcPts val="200"/>
              </a:spcBef>
              <a:buClr>
                <a:srgbClr val="000000"/>
              </a:buClr>
              <a:buSzPct val="100000"/>
              <a:buFont typeface="Arial"/>
              <a:buChar char="○"/>
            </a:pPr>
            <a:r>
              <a:rPr lang="en" sz="1300"/>
              <a:t>Competitors</a:t>
            </a:r>
          </a:p>
          <a:p>
            <a:pPr marL="914400" lvl="1" indent="-311150" rtl="0">
              <a:lnSpc>
                <a:spcPct val="80000"/>
              </a:lnSpc>
              <a:spcBef>
                <a:spcPts val="200"/>
              </a:spcBef>
              <a:buClr>
                <a:srgbClr val="000000"/>
              </a:buClr>
              <a:buSzPct val="100000"/>
              <a:buFont typeface="Arial"/>
              <a:buChar char="○"/>
            </a:pPr>
            <a:r>
              <a:rPr lang="en" sz="1300"/>
              <a:t>Other</a:t>
            </a:r>
          </a:p>
          <a:p>
            <a:pPr marL="457200" lvl="0" indent="-311150" rtl="0">
              <a:lnSpc>
                <a:spcPct val="80000"/>
              </a:lnSpc>
              <a:spcBef>
                <a:spcPts val="200"/>
              </a:spcBef>
              <a:buClr>
                <a:srgbClr val="000000"/>
              </a:buClr>
              <a:buSzPct val="100000"/>
              <a:buFont typeface="Arial"/>
              <a:buChar char="●"/>
            </a:pPr>
            <a:r>
              <a:rPr lang="en" sz="1300"/>
              <a:t>Revolutionary change</a:t>
            </a:r>
          </a:p>
          <a:p>
            <a:pPr marL="457200" lvl="0" indent="-311150" rtl="0">
              <a:lnSpc>
                <a:spcPct val="80000"/>
              </a:lnSpc>
              <a:spcBef>
                <a:spcPts val="200"/>
              </a:spcBef>
              <a:buClr>
                <a:srgbClr val="000000"/>
              </a:buClr>
              <a:buSzPct val="100000"/>
              <a:buFont typeface="Arial"/>
              <a:buChar char="●"/>
            </a:pPr>
            <a:r>
              <a:rPr lang="en" sz="1300"/>
              <a:t>May need major realignment of the organisation to implement quantum ideas</a:t>
            </a:r>
          </a:p>
          <a:p>
            <a:pPr lvl="0" rtl="0">
              <a:spcBef>
                <a:spcPts val="0"/>
              </a:spcBef>
              <a:buNone/>
            </a:pPr>
            <a:endParaRPr sz="1200"/>
          </a:p>
        </p:txBody>
      </p:sp>
      <p:sp>
        <p:nvSpPr>
          <p:cNvPr id="99" name="Shape 99"/>
          <p:cNvSpPr txBox="1">
            <a:spLocks noGrp="1"/>
          </p:cNvSpPr>
          <p:nvPr>
            <p:ph type="body" idx="1"/>
          </p:nvPr>
        </p:nvSpPr>
        <p:spPr>
          <a:xfrm>
            <a:off x="124525" y="704950"/>
            <a:ext cx="5018999" cy="4394400"/>
          </a:xfrm>
          <a:prstGeom prst="rect">
            <a:avLst/>
          </a:prstGeom>
        </p:spPr>
        <p:txBody>
          <a:bodyPr lIns="91425" tIns="91425" rIns="91425" bIns="91425" anchor="t" anchorCtr="0">
            <a:noAutofit/>
          </a:bodyPr>
          <a:lstStyle/>
          <a:p>
            <a:pPr rtl="0">
              <a:spcBef>
                <a:spcPts val="0"/>
              </a:spcBef>
              <a:buNone/>
            </a:pPr>
            <a:r>
              <a:rPr lang="en" sz="1400" b="1" i="1"/>
              <a:t>A new kind of university that provides the know-how needed for people to generate transformative change in the face of increasingly complex and unpredictable challenges.</a:t>
            </a:r>
          </a:p>
          <a:p>
            <a:pPr marL="457200" marR="0" lvl="0" indent="-311150" algn="l" rtl="0">
              <a:lnSpc>
                <a:spcPct val="100000"/>
              </a:lnSpc>
              <a:spcBef>
                <a:spcPts val="600"/>
              </a:spcBef>
              <a:spcAft>
                <a:spcPts val="0"/>
              </a:spcAft>
              <a:buClr>
                <a:schemeClr val="dk1"/>
              </a:buClr>
              <a:buSzPct val="100000"/>
              <a:buFont typeface="Arial"/>
              <a:buChar char="●"/>
            </a:pPr>
            <a:r>
              <a:rPr lang="en" sz="1300"/>
              <a:t>There needs to be radical new ways to learn that provide:</a:t>
            </a:r>
          </a:p>
          <a:p>
            <a:pPr marL="914400" marR="0" lvl="1" indent="-311150" algn="l" rtl="0">
              <a:lnSpc>
                <a:spcPct val="100000"/>
              </a:lnSpc>
              <a:spcBef>
                <a:spcPts val="600"/>
              </a:spcBef>
              <a:spcAft>
                <a:spcPts val="0"/>
              </a:spcAft>
              <a:buClr>
                <a:schemeClr val="dk1"/>
              </a:buClr>
              <a:buSzPct val="100000"/>
              <a:buFont typeface="Courier New"/>
              <a:buChar char="o"/>
            </a:pPr>
            <a:r>
              <a:rPr lang="en" sz="1300"/>
              <a:t>a creative way of working with complexity and uncertainty</a:t>
            </a:r>
          </a:p>
          <a:p>
            <a:pPr marL="914400" marR="0" lvl="1" indent="-311150" algn="l" rtl="0">
              <a:lnSpc>
                <a:spcPct val="100000"/>
              </a:lnSpc>
              <a:spcBef>
                <a:spcPts val="600"/>
              </a:spcBef>
              <a:spcAft>
                <a:spcPts val="0"/>
              </a:spcAft>
              <a:buClr>
                <a:schemeClr val="dk1"/>
              </a:buClr>
              <a:buSzPct val="100000"/>
              <a:buFont typeface="Courier New"/>
              <a:buChar char="o"/>
            </a:pPr>
            <a:r>
              <a:rPr lang="en" sz="1300"/>
              <a:t>an engaging way that transcends established group boundaries and barriers</a:t>
            </a:r>
          </a:p>
          <a:p>
            <a:pPr marL="914400" marR="0" lvl="1" indent="-311150" algn="l" rtl="0">
              <a:lnSpc>
                <a:spcPct val="100000"/>
              </a:lnSpc>
              <a:spcBef>
                <a:spcPts val="600"/>
              </a:spcBef>
              <a:spcAft>
                <a:spcPts val="0"/>
              </a:spcAft>
              <a:buClr>
                <a:schemeClr val="dk1"/>
              </a:buClr>
              <a:buSzPct val="100000"/>
              <a:buFont typeface="Courier New"/>
              <a:buChar char="o"/>
            </a:pPr>
            <a:r>
              <a:rPr lang="en" sz="1300"/>
              <a:t>a vision that is flexible and evokes hope; identifies how to address potential significant disturbances to the system through creating strategic opportunities </a:t>
            </a:r>
          </a:p>
          <a:p>
            <a:pPr marL="914400" marR="0" lvl="1" indent="-311150" algn="l" rtl="0">
              <a:lnSpc>
                <a:spcPct val="100000"/>
              </a:lnSpc>
              <a:spcBef>
                <a:spcPts val="600"/>
              </a:spcBef>
              <a:spcAft>
                <a:spcPts val="0"/>
              </a:spcAft>
              <a:buClr>
                <a:schemeClr val="dk1"/>
              </a:buClr>
              <a:buSzPct val="100000"/>
              <a:buFont typeface="Courier New"/>
              <a:buChar char="o"/>
            </a:pPr>
            <a:r>
              <a:rPr lang="en" sz="1300"/>
              <a:t>ways to work when there is high stakes, high complexity, and unpredictability to make difficult choices and to decide upon priorities and resource allocation </a:t>
            </a:r>
          </a:p>
          <a:p>
            <a:pPr marL="914400" marR="0" lvl="1" indent="-311150" algn="l" rtl="0">
              <a:lnSpc>
                <a:spcPct val="100000"/>
              </a:lnSpc>
              <a:spcBef>
                <a:spcPts val="600"/>
              </a:spcBef>
              <a:spcAft>
                <a:spcPts val="0"/>
              </a:spcAft>
              <a:buClr>
                <a:schemeClr val="dk1"/>
              </a:buClr>
              <a:buSzPct val="100000"/>
              <a:buFont typeface="Courier New"/>
              <a:buChar char="o"/>
            </a:pPr>
            <a:r>
              <a:rPr lang="en" sz="1300"/>
              <a:t>safe spaces that enable people to build emotional capacity, resilience and balance to engage fully and responsibly with the challenges of the times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p:nvPr/>
        </p:nvSpPr>
        <p:spPr>
          <a:xfrm>
            <a:off x="5555375" y="63225"/>
            <a:ext cx="3588600" cy="3323700"/>
          </a:xfrm>
          <a:prstGeom prst="roundRect">
            <a:avLst>
              <a:gd name="adj" fmla="val 16667"/>
            </a:avLst>
          </a:prstGeom>
          <a:solidFill>
            <a:srgbClr val="FFF2CC"/>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5" name="Shape 105"/>
          <p:cNvSpPr txBox="1">
            <a:spLocks noGrp="1"/>
          </p:cNvSpPr>
          <p:nvPr>
            <p:ph type="title"/>
          </p:nvPr>
        </p:nvSpPr>
        <p:spPr>
          <a:xfrm>
            <a:off x="457200" y="205976"/>
            <a:ext cx="8229600" cy="546900"/>
          </a:xfrm>
          <a:prstGeom prst="rect">
            <a:avLst/>
          </a:prstGeom>
        </p:spPr>
        <p:txBody>
          <a:bodyPr lIns="91425" tIns="91425" rIns="91425" bIns="91425" anchor="b" anchorCtr="0">
            <a:noAutofit/>
          </a:bodyPr>
          <a:lstStyle/>
          <a:p>
            <a:pPr lvl="0" rtl="0">
              <a:spcBef>
                <a:spcPts val="0"/>
              </a:spcBef>
              <a:buNone/>
            </a:pPr>
            <a:r>
              <a:rPr lang="en">
                <a:solidFill>
                  <a:srgbClr val="E69138"/>
                </a:solidFill>
              </a:rPr>
              <a:t>Incremental ideas</a:t>
            </a:r>
          </a:p>
        </p:txBody>
      </p:sp>
      <p:sp>
        <p:nvSpPr>
          <p:cNvPr id="106" name="Shape 106"/>
          <p:cNvSpPr txBox="1"/>
          <p:nvPr/>
        </p:nvSpPr>
        <p:spPr>
          <a:xfrm>
            <a:off x="5516100" y="76200"/>
            <a:ext cx="3704099" cy="3639000"/>
          </a:xfrm>
          <a:prstGeom prst="rect">
            <a:avLst/>
          </a:prstGeom>
          <a:noFill/>
          <a:ln>
            <a:noFill/>
          </a:ln>
        </p:spPr>
        <p:txBody>
          <a:bodyPr lIns="91425" tIns="91425" rIns="91425" bIns="91425" anchor="t" anchorCtr="0">
            <a:noAutofit/>
          </a:bodyPr>
          <a:lstStyle/>
          <a:p>
            <a:pPr lvl="0" algn="ctr" rtl="0">
              <a:lnSpc>
                <a:spcPct val="80000"/>
              </a:lnSpc>
              <a:spcBef>
                <a:spcPts val="200"/>
              </a:spcBef>
              <a:buNone/>
            </a:pPr>
            <a:r>
              <a:rPr lang="en" sz="1600" b="1">
                <a:solidFill>
                  <a:srgbClr val="3333CC"/>
                </a:solidFill>
              </a:rPr>
              <a:t>Incremental ideas</a:t>
            </a:r>
          </a:p>
          <a:p>
            <a:pPr marL="457200" lvl="0" indent="-311150" rtl="0">
              <a:lnSpc>
                <a:spcPct val="80000"/>
              </a:lnSpc>
              <a:spcBef>
                <a:spcPts val="200"/>
              </a:spcBef>
              <a:buClr>
                <a:srgbClr val="000000"/>
              </a:buClr>
              <a:buSzPct val="100000"/>
              <a:buFont typeface="Arial"/>
              <a:buChar char="●"/>
            </a:pPr>
            <a:r>
              <a:rPr lang="en" sz="1300"/>
              <a:t>Incremental ideas embody the way that the organisation will implement its quantum idea(s)</a:t>
            </a:r>
          </a:p>
          <a:p>
            <a:pPr marL="457200" lvl="0" indent="-311150" rtl="0">
              <a:lnSpc>
                <a:spcPct val="80000"/>
              </a:lnSpc>
              <a:spcBef>
                <a:spcPts val="200"/>
              </a:spcBef>
              <a:buClr>
                <a:srgbClr val="000000"/>
              </a:buClr>
              <a:buSzPct val="100000"/>
              <a:buFont typeface="Arial"/>
              <a:buChar char="●"/>
            </a:pPr>
            <a:r>
              <a:rPr lang="en" sz="1300"/>
              <a:t>Incremental ideas will form some of the organisation’s key processes</a:t>
            </a:r>
          </a:p>
          <a:p>
            <a:pPr marL="457200" lvl="0" indent="-311150" rtl="0">
              <a:lnSpc>
                <a:spcPct val="80000"/>
              </a:lnSpc>
              <a:spcBef>
                <a:spcPts val="200"/>
              </a:spcBef>
              <a:buClr>
                <a:srgbClr val="000000"/>
              </a:buClr>
              <a:buSzPct val="100000"/>
              <a:buFont typeface="Arial"/>
              <a:buChar char="●"/>
            </a:pPr>
            <a:r>
              <a:rPr lang="en" sz="1300"/>
              <a:t>The strategy of the business is an incremental idea, not quantum.....</a:t>
            </a:r>
          </a:p>
          <a:p>
            <a:pPr marL="457200" lvl="0" indent="-311150" rtl="0">
              <a:lnSpc>
                <a:spcPct val="80000"/>
              </a:lnSpc>
              <a:spcBef>
                <a:spcPts val="200"/>
              </a:spcBef>
              <a:buClr>
                <a:srgbClr val="000000"/>
              </a:buClr>
              <a:buSzPct val="100000"/>
              <a:buFont typeface="Arial"/>
              <a:buChar char="●"/>
            </a:pPr>
            <a:r>
              <a:rPr lang="en" sz="1300"/>
              <a:t>Incremental ideas are sources of continuous improvement within the organisation</a:t>
            </a:r>
          </a:p>
          <a:p>
            <a:pPr marL="457200" lvl="0" indent="-311150" rtl="0">
              <a:lnSpc>
                <a:spcPct val="80000"/>
              </a:lnSpc>
              <a:spcBef>
                <a:spcPts val="200"/>
              </a:spcBef>
              <a:buClr>
                <a:srgbClr val="000000"/>
              </a:buClr>
              <a:buSzPct val="100000"/>
              <a:buFont typeface="Arial"/>
              <a:buChar char="●"/>
            </a:pPr>
            <a:r>
              <a:rPr lang="en" sz="1300"/>
              <a:t>Evolutionary change</a:t>
            </a:r>
          </a:p>
          <a:p>
            <a:pPr marL="457200" lvl="0" indent="-311150" rtl="0">
              <a:lnSpc>
                <a:spcPct val="80000"/>
              </a:lnSpc>
              <a:spcBef>
                <a:spcPts val="200"/>
              </a:spcBef>
              <a:buClr>
                <a:srgbClr val="000000"/>
              </a:buClr>
              <a:buSzPct val="100000"/>
              <a:buFont typeface="Arial"/>
              <a:buChar char="●"/>
            </a:pPr>
            <a:r>
              <a:rPr lang="en" sz="1300"/>
              <a:t>Do not need major realignment of the organisation to implement incremental ideas</a:t>
            </a:r>
          </a:p>
          <a:p>
            <a:pPr lvl="0" rtl="0">
              <a:spcBef>
                <a:spcPts val="0"/>
              </a:spcBef>
              <a:buNone/>
            </a:pPr>
            <a:endParaRPr/>
          </a:p>
        </p:txBody>
      </p:sp>
      <p:sp>
        <p:nvSpPr>
          <p:cNvPr id="107" name="Shape 107"/>
          <p:cNvSpPr txBox="1"/>
          <p:nvPr/>
        </p:nvSpPr>
        <p:spPr>
          <a:xfrm>
            <a:off x="249050" y="890800"/>
            <a:ext cx="5268000" cy="4296899"/>
          </a:xfrm>
          <a:prstGeom prst="rect">
            <a:avLst/>
          </a:prstGeom>
          <a:noFill/>
          <a:ln>
            <a:noFill/>
          </a:ln>
        </p:spPr>
        <p:txBody>
          <a:bodyPr lIns="91425" tIns="91425" rIns="91425" bIns="91425" anchor="ctr" anchorCtr="0">
            <a:noAutofit/>
          </a:bodyPr>
          <a:lstStyle/>
          <a:p>
            <a:pPr lvl="0" rtl="0">
              <a:lnSpc>
                <a:spcPct val="115000"/>
              </a:lnSpc>
              <a:spcBef>
                <a:spcPts val="400"/>
              </a:spcBef>
              <a:buNone/>
            </a:pPr>
            <a:r>
              <a:rPr lang="en" b="1" i="1">
                <a:solidFill>
                  <a:schemeClr val="dk1"/>
                </a:solidFill>
                <a:latin typeface="Calibri"/>
                <a:ea typeface="Calibri"/>
                <a:cs typeface="Calibri"/>
                <a:sym typeface="Calibri"/>
              </a:rPr>
              <a:t>H3Uni provides opportunities to learn and apply </a:t>
            </a:r>
            <a:r>
              <a:rPr lang="en" b="1" i="1">
                <a:solidFill>
                  <a:srgbClr val="FF0000"/>
                </a:solidFill>
                <a:latin typeface="Calibri"/>
                <a:ea typeface="Calibri"/>
                <a:cs typeface="Calibri"/>
                <a:sym typeface="Calibri"/>
              </a:rPr>
              <a:t>(practical)</a:t>
            </a:r>
            <a:r>
              <a:rPr lang="en" b="1" i="1">
                <a:solidFill>
                  <a:schemeClr val="dk1"/>
                </a:solidFill>
                <a:latin typeface="Calibri"/>
                <a:ea typeface="Calibri"/>
                <a:cs typeface="Calibri"/>
                <a:sym typeface="Calibri"/>
              </a:rPr>
              <a:t> tools, techniques and processes, </a:t>
            </a:r>
            <a:r>
              <a:rPr lang="en" b="1" i="1">
                <a:solidFill>
                  <a:srgbClr val="0000FF"/>
                </a:solidFill>
                <a:latin typeface="Calibri"/>
                <a:ea typeface="Calibri"/>
                <a:cs typeface="Calibri"/>
                <a:sym typeface="Calibri"/>
              </a:rPr>
              <a:t>for cultivating practical wisdom</a:t>
            </a:r>
            <a:r>
              <a:rPr lang="en" b="1" i="1">
                <a:solidFill>
                  <a:schemeClr val="dk1"/>
                </a:solidFill>
                <a:latin typeface="Calibri"/>
                <a:ea typeface="Calibri"/>
                <a:cs typeface="Calibri"/>
                <a:sym typeface="Calibri"/>
              </a:rPr>
              <a:t> </a:t>
            </a:r>
            <a:r>
              <a:rPr lang="en" b="1" i="1">
                <a:solidFill>
                  <a:srgbClr val="FF0000"/>
                </a:solidFill>
                <a:latin typeface="Calibri"/>
                <a:ea typeface="Calibri"/>
                <a:cs typeface="Calibri"/>
                <a:sym typeface="Calibri"/>
              </a:rPr>
              <a:t>(which in combination provide) </a:t>
            </a:r>
            <a:r>
              <a:rPr lang="en" b="1" i="1">
                <a:solidFill>
                  <a:srgbClr val="0000FF"/>
                </a:solidFill>
                <a:latin typeface="Calibri"/>
                <a:ea typeface="Calibri"/>
                <a:cs typeface="Calibri"/>
                <a:sym typeface="Calibri"/>
              </a:rPr>
              <a:t>based on </a:t>
            </a:r>
            <a:r>
              <a:rPr lang="en" b="1" i="1">
                <a:solidFill>
                  <a:schemeClr val="dk1"/>
                </a:solidFill>
                <a:latin typeface="Calibri"/>
                <a:ea typeface="Calibri"/>
                <a:cs typeface="Calibri"/>
                <a:sym typeface="Calibri"/>
              </a:rPr>
              <a:t>a body of know how for individual development, enterprise and decision making. </a:t>
            </a:r>
          </a:p>
          <a:p>
            <a:pPr marL="457200" lvl="0" indent="-317500" rtl="0">
              <a:lnSpc>
                <a:spcPct val="115000"/>
              </a:lnSpc>
              <a:spcBef>
                <a:spcPts val="400"/>
              </a:spcBef>
              <a:buClr>
                <a:schemeClr val="dk1"/>
              </a:buClr>
              <a:buSzPct val="100000"/>
              <a:buFont typeface="Calibri"/>
              <a:buChar char="●"/>
            </a:pPr>
            <a:r>
              <a:rPr lang="en" b="1">
                <a:solidFill>
                  <a:schemeClr val="dk1"/>
                </a:solidFill>
                <a:latin typeface="Calibri"/>
                <a:ea typeface="Calibri"/>
                <a:cs typeface="Calibri"/>
                <a:sym typeface="Calibri"/>
              </a:rPr>
              <a:t>Facilitated sessions/interactions, courses, and consulting</a:t>
            </a:r>
          </a:p>
          <a:p>
            <a:pPr marL="914400" lvl="1" indent="-317500" rtl="0">
              <a:lnSpc>
                <a:spcPct val="115000"/>
              </a:lnSpc>
              <a:spcBef>
                <a:spcPts val="400"/>
              </a:spcBef>
              <a:buClr>
                <a:schemeClr val="dk1"/>
              </a:buClr>
              <a:buSzPct val="100000"/>
              <a:buFont typeface="Calibri"/>
              <a:buChar char="○"/>
            </a:pPr>
            <a:r>
              <a:rPr lang="en">
                <a:solidFill>
                  <a:schemeClr val="dk1"/>
                </a:solidFill>
                <a:latin typeface="Calibri"/>
                <a:ea typeface="Calibri"/>
                <a:cs typeface="Calibri"/>
                <a:sym typeface="Calibri"/>
              </a:rPr>
              <a:t>World Systems Model, Three Horizons, Wheel of Wisdom, Be the Future, Dilemma Resolution, Hexagon Method, Syntegration, Viable Systems Model</a:t>
            </a:r>
          </a:p>
          <a:p>
            <a:pPr marL="457200" lvl="0" indent="0" rtl="0">
              <a:lnSpc>
                <a:spcPct val="115000"/>
              </a:lnSpc>
              <a:spcBef>
                <a:spcPts val="400"/>
              </a:spcBef>
              <a:buNone/>
            </a:pPr>
            <a:endParaRPr sz="1100">
              <a:solidFill>
                <a:schemeClr val="dk1"/>
              </a:solidFill>
              <a:latin typeface="Calibri"/>
              <a:ea typeface="Calibri"/>
              <a:cs typeface="Calibri"/>
              <a:sym typeface="Calibri"/>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05976"/>
            <a:ext cx="8229600" cy="546900"/>
          </a:xfrm>
          <a:prstGeom prst="rect">
            <a:avLst/>
          </a:prstGeom>
        </p:spPr>
        <p:txBody>
          <a:bodyPr lIns="91425" tIns="91425" rIns="91425" bIns="91425" anchor="b" anchorCtr="0">
            <a:noAutofit/>
          </a:bodyPr>
          <a:lstStyle/>
          <a:p>
            <a:pPr lvl="0" rtl="0">
              <a:spcBef>
                <a:spcPts val="0"/>
              </a:spcBef>
              <a:buNone/>
            </a:pPr>
            <a:r>
              <a:rPr lang="en">
                <a:solidFill>
                  <a:srgbClr val="E69138"/>
                </a:solidFill>
              </a:rPr>
              <a:t>The NEED</a:t>
            </a:r>
          </a:p>
        </p:txBody>
      </p:sp>
      <p:sp>
        <p:nvSpPr>
          <p:cNvPr id="113" name="Shape 113"/>
          <p:cNvSpPr txBox="1">
            <a:spLocks noGrp="1"/>
          </p:cNvSpPr>
          <p:nvPr>
            <p:ph type="body" idx="1"/>
          </p:nvPr>
        </p:nvSpPr>
        <p:spPr>
          <a:xfrm>
            <a:off x="756675" y="752875"/>
            <a:ext cx="5746799" cy="43005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Arial"/>
              <a:buChar char="●"/>
            </a:pPr>
            <a:r>
              <a:rPr lang="en" sz="1400" b="1"/>
              <a:t>Shift in appreciation of how complex life is getting and that we do not know the tools to deal with this scale of complexity as a whole. </a:t>
            </a:r>
          </a:p>
          <a:p>
            <a:pPr lvl="0" rtl="0">
              <a:spcBef>
                <a:spcPts val="0"/>
              </a:spcBef>
              <a:buNone/>
            </a:pPr>
            <a:endParaRPr sz="1400" b="1"/>
          </a:p>
          <a:p>
            <a:pPr lvl="0" rtl="0">
              <a:spcBef>
                <a:spcPts val="0"/>
              </a:spcBef>
              <a:buNone/>
            </a:pPr>
            <a:r>
              <a:rPr lang="en" sz="1400" i="1"/>
              <a:t>Caused by:</a:t>
            </a:r>
          </a:p>
          <a:p>
            <a:pPr marL="457200" lvl="0" indent="-317500" rtl="0">
              <a:spcBef>
                <a:spcPts val="0"/>
              </a:spcBef>
              <a:buClr>
                <a:schemeClr val="dk1"/>
              </a:buClr>
              <a:buSzPct val="100000"/>
              <a:buFont typeface="Arial"/>
              <a:buChar char="●"/>
            </a:pPr>
            <a:r>
              <a:rPr lang="en" sz="1400"/>
              <a:t>Awareness of climate change and people’s role (in creating it/being part of the solution) creates </a:t>
            </a:r>
          </a:p>
          <a:p>
            <a:pPr marL="914400" lvl="1" indent="-317500" rtl="0">
              <a:spcBef>
                <a:spcPts val="0"/>
              </a:spcBef>
              <a:buClr>
                <a:schemeClr val="dk1"/>
              </a:buClr>
              <a:buSzPct val="100000"/>
              <a:buFont typeface="Courier New"/>
              <a:buChar char="o"/>
            </a:pPr>
            <a:r>
              <a:rPr lang="en" sz="1400"/>
              <a:t>A shift in awareness</a:t>
            </a:r>
          </a:p>
          <a:p>
            <a:pPr marL="914400" lvl="1" indent="-317500" rtl="0">
              <a:spcBef>
                <a:spcPts val="0"/>
              </a:spcBef>
              <a:buClr>
                <a:schemeClr val="dk1"/>
              </a:buClr>
              <a:buSzPct val="100000"/>
              <a:buFont typeface="Courier New"/>
              <a:buChar char="o"/>
            </a:pPr>
            <a:r>
              <a:rPr lang="en" sz="1400"/>
              <a:t>People looking for solutions - into ancient wisdom and new ideas</a:t>
            </a:r>
          </a:p>
          <a:p>
            <a:pPr marL="914400" lvl="1" indent="-317500" rtl="0">
              <a:spcBef>
                <a:spcPts val="0"/>
              </a:spcBef>
              <a:buClr>
                <a:schemeClr val="dk1"/>
              </a:buClr>
              <a:buSzPct val="100000"/>
              <a:buFont typeface="Courier New"/>
              <a:buChar char="o"/>
            </a:pPr>
            <a:r>
              <a:rPr lang="en" sz="1400"/>
              <a:t>from the individual hero to collective action</a:t>
            </a:r>
          </a:p>
          <a:p>
            <a:pPr marL="914400" lvl="1" indent="-317500" rtl="0">
              <a:spcBef>
                <a:spcPts val="0"/>
              </a:spcBef>
              <a:buClr>
                <a:schemeClr val="dk1"/>
              </a:buClr>
              <a:buSzPct val="100000"/>
              <a:buFont typeface="Courier New"/>
              <a:buChar char="o"/>
            </a:pPr>
            <a:r>
              <a:rPr lang="en" sz="1400"/>
              <a:t>Existential impact causing deep questioning and creating strong emotional reactions: heightened anxiety &amp; depression; strengthened sense of purpose and desire to act; others experience an awakening connection to spirituality.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177675"/>
            <a:ext cx="3603900" cy="364800"/>
          </a:xfrm>
          <a:prstGeom prst="rect">
            <a:avLst/>
          </a:prstGeom>
        </p:spPr>
        <p:txBody>
          <a:bodyPr lIns="91425" tIns="91425" rIns="91425" bIns="91425" anchor="b" anchorCtr="0">
            <a:noAutofit/>
          </a:bodyPr>
          <a:lstStyle/>
          <a:p>
            <a:pPr lvl="0" rtl="0">
              <a:spcBef>
                <a:spcPts val="0"/>
              </a:spcBef>
              <a:buNone/>
            </a:pPr>
            <a:r>
              <a:rPr lang="en" sz="2400">
                <a:solidFill>
                  <a:srgbClr val="E69138"/>
                </a:solidFill>
              </a:rPr>
              <a:t>Teachable View</a:t>
            </a:r>
          </a:p>
        </p:txBody>
      </p:sp>
      <p:sp>
        <p:nvSpPr>
          <p:cNvPr id="119" name="Shape 119"/>
          <p:cNvSpPr txBox="1"/>
          <p:nvPr/>
        </p:nvSpPr>
        <p:spPr>
          <a:xfrm>
            <a:off x="48250" y="599600"/>
            <a:ext cx="8888099" cy="4544100"/>
          </a:xfrm>
          <a:prstGeom prst="rect">
            <a:avLst/>
          </a:prstGeom>
          <a:noFill/>
          <a:ln>
            <a:noFill/>
          </a:ln>
        </p:spPr>
        <p:txBody>
          <a:bodyPr lIns="91425" tIns="91425" rIns="91425" bIns="91425" anchor="t" anchorCtr="0">
            <a:noAutofit/>
          </a:bodyPr>
          <a:lstStyle/>
          <a:p>
            <a:pPr marL="457200" lvl="0" indent="-317500" rtl="0">
              <a:lnSpc>
                <a:spcPct val="115000"/>
              </a:lnSpc>
              <a:spcBef>
                <a:spcPts val="200"/>
              </a:spcBef>
              <a:buClr>
                <a:srgbClr val="000000"/>
              </a:buClr>
              <a:buSzPct val="100000"/>
              <a:buFont typeface="Arial"/>
              <a:buChar char="●"/>
            </a:pPr>
            <a:r>
              <a:rPr lang="en" b="1"/>
              <a:t>What are the key changes in your external environment?</a:t>
            </a:r>
          </a:p>
          <a:p>
            <a:pPr marL="914400" lvl="1" indent="-304800" rtl="0">
              <a:lnSpc>
                <a:spcPct val="115000"/>
              </a:lnSpc>
              <a:spcBef>
                <a:spcPts val="200"/>
              </a:spcBef>
              <a:buClr>
                <a:srgbClr val="000000"/>
              </a:buClr>
              <a:buSzPct val="100000"/>
              <a:buFont typeface="Arial"/>
              <a:buChar char="○"/>
            </a:pPr>
            <a:r>
              <a:rPr lang="en" sz="1200">
                <a:solidFill>
                  <a:schemeClr val="dk1"/>
                </a:solidFill>
              </a:rPr>
              <a:t>Massive environmental change, globalization, and reduction of biodiversity</a:t>
            </a:r>
          </a:p>
          <a:p>
            <a:pPr marL="914400" lvl="1" indent="-304800" rtl="0">
              <a:lnSpc>
                <a:spcPct val="115000"/>
              </a:lnSpc>
              <a:spcBef>
                <a:spcPts val="200"/>
              </a:spcBef>
              <a:buClr>
                <a:srgbClr val="000000"/>
              </a:buClr>
              <a:buSzPct val="100000"/>
              <a:buFont typeface="Arial"/>
              <a:buChar char="○"/>
            </a:pPr>
            <a:r>
              <a:rPr lang="en" sz="1200">
                <a:solidFill>
                  <a:schemeClr val="dk1"/>
                </a:solidFill>
              </a:rPr>
              <a:t>Increasing complexity and unpredictability</a:t>
            </a:r>
          </a:p>
          <a:p>
            <a:pPr marL="914400" lvl="1" indent="-304800" rtl="0">
              <a:lnSpc>
                <a:spcPct val="115000"/>
              </a:lnSpc>
              <a:spcBef>
                <a:spcPts val="200"/>
              </a:spcBef>
              <a:buClr>
                <a:schemeClr val="dk1"/>
              </a:buClr>
              <a:buSzPct val="100000"/>
              <a:buFont typeface="Arial"/>
              <a:buChar char="○"/>
            </a:pPr>
            <a:r>
              <a:rPr lang="en" sz="1200">
                <a:solidFill>
                  <a:schemeClr val="dk1"/>
                </a:solidFill>
              </a:rPr>
              <a:t>Rapidly accelerating pace of change (in everything - technology, environment, economies, warfare, conflicts)</a:t>
            </a:r>
          </a:p>
          <a:p>
            <a:pPr marL="914400" lvl="1" indent="-304800" rtl="0">
              <a:lnSpc>
                <a:spcPct val="115000"/>
              </a:lnSpc>
              <a:spcBef>
                <a:spcPts val="200"/>
              </a:spcBef>
              <a:buClr>
                <a:srgbClr val="000000"/>
              </a:buClr>
              <a:buSzPct val="100000"/>
              <a:buFont typeface="Arial"/>
              <a:buChar char="○"/>
            </a:pPr>
            <a:r>
              <a:rPr lang="en" sz="1200"/>
              <a:t>Diminishing resources (natural, financial, commodities, time, attention spans, capacities for thinking and retention of information) </a:t>
            </a:r>
          </a:p>
          <a:p>
            <a:pPr marL="914400" lvl="1" indent="-304800" rtl="0">
              <a:lnSpc>
                <a:spcPct val="115000"/>
              </a:lnSpc>
              <a:spcBef>
                <a:spcPts val="200"/>
              </a:spcBef>
              <a:buClr>
                <a:srgbClr val="000000"/>
              </a:buClr>
              <a:buSzPct val="100000"/>
              <a:buFont typeface="Arial"/>
              <a:buChar char="○"/>
            </a:pPr>
            <a:r>
              <a:rPr lang="en" sz="1200">
                <a:solidFill>
                  <a:schemeClr val="dk1"/>
                </a:solidFill>
              </a:rPr>
              <a:t>Increasing health issues</a:t>
            </a:r>
          </a:p>
          <a:p>
            <a:pPr marL="914400" lvl="1" indent="-304800" rtl="0">
              <a:lnSpc>
                <a:spcPct val="115000"/>
              </a:lnSpc>
              <a:spcBef>
                <a:spcPts val="200"/>
              </a:spcBef>
              <a:buClr>
                <a:srgbClr val="000000"/>
              </a:buClr>
              <a:buSzPct val="100000"/>
              <a:buFont typeface="Arial"/>
              <a:buChar char="○"/>
            </a:pPr>
            <a:r>
              <a:rPr lang="en" sz="1200"/>
              <a:t>Growth of technology is outstepping growth of political and regulatory means to balance it; potential to destabilize politics, society and statehood</a:t>
            </a:r>
          </a:p>
          <a:p>
            <a:pPr marL="457200" lvl="0" indent="-317500" rtl="0">
              <a:lnSpc>
                <a:spcPct val="115000"/>
              </a:lnSpc>
              <a:spcBef>
                <a:spcPts val="200"/>
              </a:spcBef>
              <a:buClr>
                <a:srgbClr val="000000"/>
              </a:buClr>
              <a:buSzPct val="100000"/>
              <a:buFont typeface="Arial"/>
              <a:buChar char="●"/>
            </a:pPr>
            <a:r>
              <a:rPr lang="en" b="1"/>
              <a:t>How do your key business processes match up to this changing environment?</a:t>
            </a:r>
          </a:p>
          <a:p>
            <a:pPr marL="914400" lvl="1" indent="-304800" rtl="0">
              <a:lnSpc>
                <a:spcPct val="115000"/>
              </a:lnSpc>
              <a:spcBef>
                <a:spcPts val="400"/>
              </a:spcBef>
              <a:buClr>
                <a:srgbClr val="000000"/>
              </a:buClr>
              <a:buSzPct val="100000"/>
              <a:buFont typeface="Arial"/>
              <a:buChar char="○"/>
            </a:pPr>
            <a:r>
              <a:rPr lang="en" sz="1200" b="1">
                <a:solidFill>
                  <a:schemeClr val="dk1"/>
                </a:solidFill>
                <a:latin typeface="Calibri"/>
                <a:ea typeface="Calibri"/>
                <a:cs typeface="Calibri"/>
                <a:sym typeface="Calibri"/>
              </a:rPr>
              <a:t>Business Delivery</a:t>
            </a:r>
          </a:p>
          <a:p>
            <a:pPr marL="1371600" lvl="2" indent="-304800" rtl="0">
              <a:lnSpc>
                <a:spcPct val="115000"/>
              </a:lnSpc>
              <a:spcBef>
                <a:spcPts val="400"/>
              </a:spcBef>
              <a:buClr>
                <a:srgbClr val="000000"/>
              </a:buClr>
              <a:buSzPct val="92307"/>
              <a:buFont typeface="Arial"/>
              <a:buChar char="■"/>
            </a:pPr>
            <a:r>
              <a:rPr lang="en" sz="1300" b="1">
                <a:solidFill>
                  <a:schemeClr val="dk1"/>
                </a:solidFill>
                <a:latin typeface="Calibri"/>
                <a:ea typeface="Calibri"/>
                <a:cs typeface="Calibri"/>
                <a:sym typeface="Calibri"/>
              </a:rPr>
              <a:t>Facilitated Sessions/Interactions:</a:t>
            </a:r>
            <a:r>
              <a:rPr lang="en" sz="1200" b="1">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Provide ways for groups to build shared mental models of complexity and uncertainty, using dialogue with visual thinking, and then creating clear yet flexible strategies as pathways through their turbulent transition to a more stable situation.</a:t>
            </a:r>
          </a:p>
          <a:p>
            <a:pPr marL="1371600" lvl="2" indent="-304800" rtl="0">
              <a:lnSpc>
                <a:spcPct val="115000"/>
              </a:lnSpc>
              <a:spcBef>
                <a:spcPts val="400"/>
              </a:spcBef>
              <a:buClr>
                <a:srgbClr val="000000"/>
              </a:buClr>
              <a:buSzPct val="92307"/>
              <a:buFont typeface="Arial"/>
              <a:buChar char="■"/>
            </a:pPr>
            <a:r>
              <a:rPr lang="en" sz="1300" b="1">
                <a:solidFill>
                  <a:schemeClr val="dk1"/>
                </a:solidFill>
                <a:latin typeface="Calibri"/>
                <a:ea typeface="Calibri"/>
                <a:cs typeface="Calibri"/>
                <a:sym typeface="Calibri"/>
              </a:rPr>
              <a:t>Courses:</a:t>
            </a:r>
            <a:r>
              <a:rPr lang="en" sz="1200">
                <a:solidFill>
                  <a:schemeClr val="dk1"/>
                </a:solidFill>
                <a:latin typeface="Calibri"/>
                <a:ea typeface="Calibri"/>
                <a:cs typeface="Calibri"/>
                <a:sym typeface="Calibri"/>
              </a:rPr>
              <a:t> Equip people with opportunities to learn and apply processes, practices, methods and tools, individually and in groups, to a range of current complex issues within a collaborative environment, both online and face to face.</a:t>
            </a:r>
          </a:p>
          <a:p>
            <a:pPr marL="1371600" lvl="2" indent="-304800" rtl="0">
              <a:lnSpc>
                <a:spcPct val="115000"/>
              </a:lnSpc>
              <a:spcBef>
                <a:spcPts val="400"/>
              </a:spcBef>
              <a:buClr>
                <a:srgbClr val="000000"/>
              </a:buClr>
              <a:buSzPct val="92307"/>
              <a:buFont typeface="Arial"/>
              <a:buChar char="■"/>
            </a:pPr>
            <a:r>
              <a:rPr lang="en" sz="1300" b="1">
                <a:solidFill>
                  <a:schemeClr val="dk1"/>
                </a:solidFill>
                <a:latin typeface="Calibri"/>
                <a:ea typeface="Calibri"/>
                <a:cs typeface="Calibri"/>
                <a:sym typeface="Calibri"/>
              </a:rPr>
              <a:t>Consulting:</a:t>
            </a:r>
            <a:r>
              <a:rPr lang="en" sz="1200" b="1">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Hands-on running of projects that enable clients to accomplish a major transition in response to the complexity of their enterprises’ context.</a:t>
            </a:r>
          </a:p>
          <a:p>
            <a:pPr marL="914400" lvl="1" indent="-304800" rtl="0">
              <a:lnSpc>
                <a:spcPct val="115000"/>
              </a:lnSpc>
              <a:spcBef>
                <a:spcPts val="400"/>
              </a:spcBef>
              <a:buClr>
                <a:schemeClr val="dk1"/>
              </a:buClr>
              <a:buSzPct val="100000"/>
              <a:buFont typeface="Calibri"/>
              <a:buChar char="○"/>
            </a:pPr>
            <a:r>
              <a:rPr lang="en" sz="1200" b="1">
                <a:solidFill>
                  <a:schemeClr val="dk1"/>
                </a:solidFill>
                <a:latin typeface="Calibri"/>
                <a:ea typeface="Calibri"/>
                <a:cs typeface="Calibri"/>
                <a:sym typeface="Calibri"/>
              </a:rPr>
              <a:t>Internal Operation</a:t>
            </a:r>
          </a:p>
          <a:p>
            <a:pPr marL="1371600" lvl="2" indent="-304800" rtl="0">
              <a:lnSpc>
                <a:spcPct val="115000"/>
              </a:lnSpc>
              <a:spcBef>
                <a:spcPts val="400"/>
              </a:spcBef>
              <a:buClr>
                <a:schemeClr val="dk1"/>
              </a:buClr>
              <a:buSzPct val="100000"/>
              <a:buFont typeface="Calibri"/>
              <a:buChar char="■"/>
            </a:pPr>
            <a:r>
              <a:rPr lang="en" sz="1200" b="1">
                <a:solidFill>
                  <a:schemeClr val="dk1"/>
                </a:solidFill>
                <a:latin typeface="Calibri"/>
                <a:ea typeface="Calibri"/>
                <a:cs typeface="Calibri"/>
                <a:sym typeface="Calibri"/>
              </a:rPr>
              <a:t>VSM: </a:t>
            </a:r>
            <a:r>
              <a:rPr lang="en" sz="1200">
                <a:solidFill>
                  <a:schemeClr val="dk1"/>
                </a:solidFill>
                <a:latin typeface="Calibri"/>
                <a:ea typeface="Calibri"/>
                <a:cs typeface="Calibri"/>
                <a:sym typeface="Calibri"/>
              </a:rPr>
              <a:t>In continuous transformation of the organisation to make sure that it addresses the present needs for learning.</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27325" y="158500"/>
            <a:ext cx="3603900" cy="239699"/>
          </a:xfrm>
          <a:prstGeom prst="rect">
            <a:avLst/>
          </a:prstGeom>
        </p:spPr>
        <p:txBody>
          <a:bodyPr lIns="91425" tIns="91425" rIns="91425" bIns="91425" anchor="b" anchorCtr="0">
            <a:noAutofit/>
          </a:bodyPr>
          <a:lstStyle/>
          <a:p>
            <a:pPr lvl="0" rtl="0">
              <a:spcBef>
                <a:spcPts val="0"/>
              </a:spcBef>
              <a:buNone/>
            </a:pPr>
            <a:r>
              <a:rPr lang="en" sz="2400">
                <a:solidFill>
                  <a:srgbClr val="E69138"/>
                </a:solidFill>
              </a:rPr>
              <a:t>Teachable View</a:t>
            </a:r>
          </a:p>
        </p:txBody>
      </p:sp>
      <p:sp>
        <p:nvSpPr>
          <p:cNvPr id="125" name="Shape 125"/>
          <p:cNvSpPr txBox="1"/>
          <p:nvPr/>
        </p:nvSpPr>
        <p:spPr>
          <a:xfrm>
            <a:off x="127950" y="206900"/>
            <a:ext cx="8888099" cy="4936499"/>
          </a:xfrm>
          <a:prstGeom prst="rect">
            <a:avLst/>
          </a:prstGeom>
          <a:noFill/>
          <a:ln>
            <a:noFill/>
          </a:ln>
        </p:spPr>
        <p:txBody>
          <a:bodyPr lIns="91425" tIns="91425" rIns="91425" bIns="91425" anchor="t" anchorCtr="0">
            <a:noAutofit/>
          </a:bodyPr>
          <a:lstStyle/>
          <a:p>
            <a:pPr marL="457200" lvl="0" indent="-317500" rtl="0">
              <a:lnSpc>
                <a:spcPct val="115000"/>
              </a:lnSpc>
              <a:spcBef>
                <a:spcPts val="200"/>
              </a:spcBef>
              <a:buClr>
                <a:srgbClr val="000000"/>
              </a:buClr>
              <a:buSzPct val="100000"/>
              <a:buFont typeface="Arial"/>
              <a:buChar char="●"/>
            </a:pPr>
            <a:r>
              <a:rPr lang="en" b="1"/>
              <a:t>What is the change from the old quantum idea? What is the transformation that is required?</a:t>
            </a:r>
          </a:p>
          <a:p>
            <a:pPr marL="914400" lvl="1" indent="-317500" rtl="0">
              <a:lnSpc>
                <a:spcPct val="115000"/>
              </a:lnSpc>
              <a:spcBef>
                <a:spcPts val="200"/>
              </a:spcBef>
              <a:buClr>
                <a:srgbClr val="E69138"/>
              </a:buClr>
              <a:buSzPct val="100000"/>
              <a:buFont typeface="Arial"/>
              <a:buChar char="○"/>
            </a:pPr>
            <a:r>
              <a:rPr lang="en" i="1">
                <a:solidFill>
                  <a:srgbClr val="E69138"/>
                </a:solidFill>
              </a:rPr>
              <a:t>A shift from teaching what is already known to teaching how to address the unknowable and unpredictable with resilience. </a:t>
            </a:r>
          </a:p>
        </p:txBody>
      </p:sp>
      <p:graphicFrame>
        <p:nvGraphicFramePr>
          <p:cNvPr id="126" name="Shape 126"/>
          <p:cNvGraphicFramePr/>
          <p:nvPr/>
        </p:nvGraphicFramePr>
        <p:xfrm>
          <a:off x="101025" y="1068200"/>
          <a:ext cx="8941950" cy="4376730"/>
        </p:xfrm>
        <a:graphic>
          <a:graphicData uri="http://schemas.openxmlformats.org/drawingml/2006/table">
            <a:tbl>
              <a:tblPr>
                <a:noFill/>
                <a:tableStyleId>{34195AA7-CA07-4D24-B1D6-84774FF4A850}</a:tableStyleId>
              </a:tblPr>
              <a:tblGrid>
                <a:gridCol w="3570625"/>
                <a:gridCol w="5371325"/>
              </a:tblGrid>
              <a:tr h="315925">
                <a:tc>
                  <a:txBody>
                    <a:bodyPr/>
                    <a:lstStyle/>
                    <a:p>
                      <a:pPr lvl="0" rtl="0">
                        <a:spcBef>
                          <a:spcPts val="0"/>
                        </a:spcBef>
                        <a:buNone/>
                      </a:pPr>
                      <a:r>
                        <a:rPr lang="en" sz="1200" b="1"/>
                        <a:t>Unlike Mainstream Education:</a:t>
                      </a:r>
                    </a:p>
                  </a:txBody>
                  <a:tcPr marL="91425" marR="91425" marT="91425" marB="91425"/>
                </a:tc>
                <a:tc>
                  <a:txBody>
                    <a:bodyPr/>
                    <a:lstStyle/>
                    <a:p>
                      <a:pPr lvl="0" rtl="0">
                        <a:spcBef>
                          <a:spcPts val="0"/>
                        </a:spcBef>
                        <a:buNone/>
                      </a:pPr>
                      <a:r>
                        <a:rPr lang="en" sz="1200" b="1"/>
                        <a:t>h3uni’s Value</a:t>
                      </a:r>
                    </a:p>
                  </a:txBody>
                  <a:tcPr marL="91425" marR="91425" marT="91425" marB="91425">
                    <a:solidFill>
                      <a:srgbClr val="F9CB9C"/>
                    </a:solidFill>
                  </a:tcPr>
                </a:tc>
              </a:tr>
              <a:tr h="906325">
                <a:tc>
                  <a:txBody>
                    <a:bodyPr/>
                    <a:lstStyle/>
                    <a:p>
                      <a:pPr lvl="0" rtl="0">
                        <a:spcBef>
                          <a:spcPts val="0"/>
                        </a:spcBef>
                        <a:buNone/>
                      </a:pPr>
                      <a:r>
                        <a:rPr lang="en" sz="1000" b="1">
                          <a:solidFill>
                            <a:schemeClr val="dk1"/>
                          </a:solidFill>
                        </a:rPr>
                        <a:t>Knowledge</a:t>
                      </a:r>
                      <a:r>
                        <a:rPr lang="en" sz="1000">
                          <a:solidFill>
                            <a:schemeClr val="dk1"/>
                          </a:solidFill>
                        </a:rPr>
                        <a:t> - You either know or you don’t know. There is the right and the wrong way of doing something. Knowledge is divided into subjects, without adequate investigation of the overlap between them.</a:t>
                      </a:r>
                    </a:p>
                  </a:txBody>
                  <a:tcPr marL="91425" marR="91425" marT="91425" marB="91425"/>
                </a:tc>
                <a:tc>
                  <a:txBody>
                    <a:bodyPr/>
                    <a:lstStyle/>
                    <a:p>
                      <a:pPr rtl="0">
                        <a:spcBef>
                          <a:spcPts val="600"/>
                        </a:spcBef>
                        <a:buNone/>
                      </a:pPr>
                      <a:r>
                        <a:rPr lang="en" sz="1000" b="1">
                          <a:solidFill>
                            <a:schemeClr val="dk1"/>
                          </a:solidFill>
                        </a:rPr>
                        <a:t>Process Orientation. Know how</a:t>
                      </a:r>
                      <a:r>
                        <a:rPr lang="en" sz="1000">
                          <a:solidFill>
                            <a:schemeClr val="dk1"/>
                          </a:solidFill>
                        </a:rPr>
                        <a:t> - Experiential. Learn by doing it, allows experimentation and learning by the individual, they develop competence in the following components:</a:t>
                      </a:r>
                    </a:p>
                    <a:p>
                      <a:pPr marL="457200" lvl="0" indent="0" rtl="0">
                        <a:spcBef>
                          <a:spcPts val="0"/>
                        </a:spcBef>
                        <a:buClr>
                          <a:schemeClr val="dk1"/>
                        </a:buClr>
                        <a:buSzPct val="110000"/>
                        <a:buFont typeface="Arial"/>
                        <a:buNone/>
                      </a:pPr>
                      <a:r>
                        <a:rPr lang="en" sz="1000" b="1">
                          <a:solidFill>
                            <a:schemeClr val="dk1"/>
                          </a:solidFill>
                        </a:rPr>
                        <a:t>Requirement Appreciation:</a:t>
                      </a:r>
                      <a:r>
                        <a:rPr lang="en" sz="1000">
                          <a:solidFill>
                            <a:schemeClr val="dk1"/>
                          </a:solidFill>
                        </a:rPr>
                        <a:t> Appreciation of the need - content and context</a:t>
                      </a:r>
                    </a:p>
                    <a:p>
                      <a:pPr marL="457200" lvl="0" indent="0" rtl="0">
                        <a:spcBef>
                          <a:spcPts val="0"/>
                        </a:spcBef>
                        <a:buClr>
                          <a:schemeClr val="dk1"/>
                        </a:buClr>
                        <a:buSzPct val="110000"/>
                        <a:buFont typeface="Arial"/>
                        <a:buNone/>
                      </a:pPr>
                      <a:r>
                        <a:rPr lang="en" sz="1000" b="1">
                          <a:solidFill>
                            <a:schemeClr val="dk1"/>
                          </a:solidFill>
                        </a:rPr>
                        <a:t>Enabling Structure: </a:t>
                      </a:r>
                      <a:r>
                        <a:rPr lang="en" sz="1000">
                          <a:solidFill>
                            <a:schemeClr val="dk1"/>
                          </a:solidFill>
                        </a:rPr>
                        <a:t>Choose appropriate tool/process</a:t>
                      </a:r>
                    </a:p>
                    <a:p>
                      <a:pPr marL="457200" lvl="0" indent="0" rtl="0">
                        <a:spcBef>
                          <a:spcPts val="0"/>
                        </a:spcBef>
                        <a:buClr>
                          <a:schemeClr val="dk1"/>
                        </a:buClr>
                        <a:buSzPct val="110000"/>
                        <a:buFont typeface="Arial"/>
                        <a:buNone/>
                      </a:pPr>
                      <a:r>
                        <a:rPr lang="en" sz="1000" b="1">
                          <a:solidFill>
                            <a:schemeClr val="dk1"/>
                          </a:solidFill>
                        </a:rPr>
                        <a:t>Facilitative Medium: </a:t>
                      </a:r>
                      <a:r>
                        <a:rPr lang="en" sz="1000">
                          <a:solidFill>
                            <a:schemeClr val="dk1"/>
                          </a:solidFill>
                        </a:rPr>
                        <a:t>Set up of physical space, choosing physical props and tools and how to lay them out</a:t>
                      </a:r>
                    </a:p>
                    <a:p>
                      <a:pPr marL="457200" lvl="0" indent="0" rtl="0">
                        <a:spcBef>
                          <a:spcPts val="0"/>
                        </a:spcBef>
                        <a:buClr>
                          <a:schemeClr val="dk1"/>
                        </a:buClr>
                        <a:buSzPct val="110000"/>
                        <a:buFont typeface="Arial"/>
                        <a:buNone/>
                      </a:pPr>
                      <a:r>
                        <a:rPr lang="en" sz="1000" b="1">
                          <a:solidFill>
                            <a:schemeClr val="dk1"/>
                          </a:solidFill>
                        </a:rPr>
                        <a:t>Designed Procedure: </a:t>
                      </a:r>
                      <a:r>
                        <a:rPr lang="en" sz="1000">
                          <a:solidFill>
                            <a:schemeClr val="dk1"/>
                          </a:solidFill>
                        </a:rPr>
                        <a:t>How to set up the game</a:t>
                      </a:r>
                    </a:p>
                    <a:p>
                      <a:pPr marL="457200" lvl="0" indent="0" rtl="0">
                        <a:spcBef>
                          <a:spcPts val="0"/>
                        </a:spcBef>
                        <a:buClr>
                          <a:schemeClr val="dk1"/>
                        </a:buClr>
                        <a:buSzPct val="110000"/>
                        <a:buFont typeface="Arial"/>
                        <a:buNone/>
                      </a:pPr>
                      <a:r>
                        <a:rPr lang="en" sz="1000" b="1">
                          <a:solidFill>
                            <a:schemeClr val="dk1"/>
                          </a:solidFill>
                        </a:rPr>
                        <a:t>Guidance Capacity: </a:t>
                      </a:r>
                      <a:r>
                        <a:rPr lang="en" sz="1000">
                          <a:solidFill>
                            <a:schemeClr val="dk1"/>
                          </a:solidFill>
                        </a:rPr>
                        <a:t>The capacity to hold the space, get people engaged, and making the enabling collective container</a:t>
                      </a:r>
                    </a:p>
                  </a:txBody>
                  <a:tcPr marL="91425" marR="91425" marT="91425" marB="91425"/>
                </a:tc>
              </a:tr>
              <a:tr h="609625">
                <a:tc>
                  <a:txBody>
                    <a:bodyPr/>
                    <a:lstStyle/>
                    <a:p>
                      <a:pPr lvl="0" rtl="0">
                        <a:spcBef>
                          <a:spcPts val="600"/>
                        </a:spcBef>
                        <a:buNone/>
                      </a:pPr>
                      <a:r>
                        <a:rPr lang="en" sz="1000" b="1">
                          <a:solidFill>
                            <a:schemeClr val="dk1"/>
                          </a:solidFill>
                        </a:rPr>
                        <a:t>Explicit knowledge: </a:t>
                      </a:r>
                      <a:r>
                        <a:rPr lang="en" sz="1000">
                          <a:solidFill>
                            <a:schemeClr val="dk1"/>
                          </a:solidFill>
                        </a:rPr>
                        <a:t>Externalized knowledge, stated clearly or in detail leaving no room for doubt.</a:t>
                      </a:r>
                    </a:p>
                  </a:txBody>
                  <a:tcPr marL="91425" marR="91425" marT="91425" marB="91425"/>
                </a:tc>
                <a:tc>
                  <a:txBody>
                    <a:bodyPr/>
                    <a:lstStyle/>
                    <a:p>
                      <a:pPr lvl="0" rtl="0">
                        <a:spcBef>
                          <a:spcPts val="0"/>
                        </a:spcBef>
                        <a:buNone/>
                      </a:pPr>
                      <a:r>
                        <a:rPr lang="en" sz="1000"/>
                        <a:t>Some explicit knowledge, </a:t>
                      </a:r>
                      <a:r>
                        <a:rPr lang="en" sz="1000" i="1"/>
                        <a:t>emphasis on...</a:t>
                      </a:r>
                    </a:p>
                    <a:p>
                      <a:pPr rtl="0">
                        <a:spcBef>
                          <a:spcPts val="0"/>
                        </a:spcBef>
                        <a:buNone/>
                      </a:pPr>
                      <a:r>
                        <a:rPr lang="en" sz="1000" b="1"/>
                        <a:t>T</a:t>
                      </a:r>
                      <a:r>
                        <a:rPr lang="en" sz="1000" b="1">
                          <a:solidFill>
                            <a:schemeClr val="dk1"/>
                          </a:solidFill>
                        </a:rPr>
                        <a:t>acit and Innate Knowledge:</a:t>
                      </a:r>
                      <a:r>
                        <a:rPr lang="en" sz="1000">
                          <a:solidFill>
                            <a:schemeClr val="dk1"/>
                          </a:solidFill>
                        </a:rPr>
                        <a:t> Understood or implied without it being stated.</a:t>
                      </a:r>
                    </a:p>
                    <a:p>
                      <a:pPr rtl="0">
                        <a:spcBef>
                          <a:spcPts val="0"/>
                        </a:spcBef>
                        <a:buNone/>
                      </a:pPr>
                      <a:r>
                        <a:rPr lang="en" sz="1000" b="1">
                          <a:solidFill>
                            <a:schemeClr val="dk1"/>
                          </a:solidFill>
                        </a:rPr>
                        <a:t>Emotional Intelligence: </a:t>
                      </a:r>
                      <a:r>
                        <a:rPr lang="en" sz="1000">
                          <a:solidFill>
                            <a:schemeClr val="dk1"/>
                          </a:solidFill>
                        </a:rPr>
                        <a:t>being in touch with emotions and knowing how to respond intelligently to them.</a:t>
                      </a:r>
                    </a:p>
                    <a:p>
                      <a:pPr lvl="0" rtl="0">
                        <a:spcBef>
                          <a:spcPts val="0"/>
                        </a:spcBef>
                        <a:buNone/>
                      </a:pPr>
                      <a:r>
                        <a:rPr lang="en" sz="1000" b="1">
                          <a:solidFill>
                            <a:schemeClr val="dk1"/>
                          </a:solidFill>
                        </a:rPr>
                        <a:t>Confidence</a:t>
                      </a:r>
                      <a:r>
                        <a:rPr lang="en" sz="1000">
                          <a:solidFill>
                            <a:schemeClr val="dk1"/>
                          </a:solidFill>
                        </a:rPr>
                        <a:t> to tackle ‘impossible’ challenges. </a:t>
                      </a:r>
                    </a:p>
                  </a:txBody>
                  <a:tcPr marL="91425" marR="91425" marT="91425" marB="91425"/>
                </a:tc>
              </a:tr>
              <a:tr h="719250">
                <a:tc>
                  <a:txBody>
                    <a:bodyPr/>
                    <a:lstStyle/>
                    <a:p>
                      <a:pPr lvl="0" rtl="0">
                        <a:spcBef>
                          <a:spcPts val="0"/>
                        </a:spcBef>
                        <a:buNone/>
                      </a:pPr>
                      <a:r>
                        <a:rPr lang="en" sz="1000" b="1"/>
                        <a:t>Learning Focus: </a:t>
                      </a:r>
                      <a:r>
                        <a:rPr lang="en" sz="1000">
                          <a:solidFill>
                            <a:schemeClr val="dk1"/>
                          </a:solidFill>
                        </a:rPr>
                        <a:t>Educational content and approach are not designed to adequately address complexity and uncertainty. </a:t>
                      </a:r>
                    </a:p>
                  </a:txBody>
                  <a:tcPr marL="91425" marR="91425" marT="91425" marB="91425"/>
                </a:tc>
                <a:tc>
                  <a:txBody>
                    <a:bodyPr/>
                    <a:lstStyle/>
                    <a:p>
                      <a:pPr lvl="0" rtl="0">
                        <a:spcBef>
                          <a:spcPts val="0"/>
                        </a:spcBef>
                        <a:buNone/>
                      </a:pPr>
                      <a:r>
                        <a:rPr lang="en" sz="1000" b="1"/>
                        <a:t>Learning Focus: </a:t>
                      </a:r>
                      <a:r>
                        <a:rPr lang="en" sz="1000"/>
                        <a:t> </a:t>
                      </a:r>
                      <a:r>
                        <a:rPr lang="en" sz="1000">
                          <a:solidFill>
                            <a:schemeClr val="dk1"/>
                          </a:solidFill>
                          <a:latin typeface="Calibri"/>
                          <a:ea typeface="Calibri"/>
                          <a:cs typeface="Calibri"/>
                          <a:sym typeface="Calibri"/>
                        </a:rPr>
                        <a:t>A way of learning about how to understand and work with the ever rising complexity and uncertainty to generate an increasingly more positive impact for current and future generations.</a:t>
                      </a:r>
                    </a:p>
                  </a:txBody>
                  <a:tcPr marL="91425" marR="91425" marT="91425" marB="91425"/>
                </a:tc>
              </a:tr>
              <a:tr h="428325">
                <a:tc>
                  <a:txBody>
                    <a:bodyPr/>
                    <a:lstStyle/>
                    <a:p>
                      <a:pPr rtl="0">
                        <a:spcBef>
                          <a:spcPts val="0"/>
                        </a:spcBef>
                        <a:buNone/>
                      </a:pPr>
                      <a:r>
                        <a:rPr lang="en" sz="1000" b="1">
                          <a:solidFill>
                            <a:schemeClr val="dk1"/>
                          </a:solidFill>
                        </a:rPr>
                        <a:t>Competition: </a:t>
                      </a:r>
                      <a:r>
                        <a:rPr lang="en" sz="1000">
                          <a:solidFill>
                            <a:schemeClr val="dk1"/>
                          </a:solidFill>
                        </a:rPr>
                        <a:t>Education institutions are fundamentally in competition with one another for students and resources.</a:t>
                      </a:r>
                    </a:p>
                    <a:p>
                      <a:pPr lvl="0" rtl="0">
                        <a:spcBef>
                          <a:spcPts val="0"/>
                        </a:spcBef>
                        <a:buClr>
                          <a:schemeClr val="dk1"/>
                        </a:buClr>
                        <a:buSzPct val="110000"/>
                        <a:buFont typeface="Arial"/>
                        <a:buNone/>
                      </a:pPr>
                      <a:r>
                        <a:rPr lang="en" sz="1000">
                          <a:solidFill>
                            <a:schemeClr val="dk1"/>
                          </a:solidFill>
                        </a:rPr>
                        <a:t>Educational content and approach spring from the knowledge of the educator/institution. </a:t>
                      </a:r>
                    </a:p>
                  </a:txBody>
                  <a:tcPr marL="91425" marR="91425" marT="91425" marB="91425"/>
                </a:tc>
                <a:tc>
                  <a:txBody>
                    <a:bodyPr/>
                    <a:lstStyle/>
                    <a:p>
                      <a:pPr rtl="0">
                        <a:spcBef>
                          <a:spcPts val="0"/>
                        </a:spcBef>
                        <a:buNone/>
                      </a:pPr>
                      <a:r>
                        <a:rPr lang="en" sz="1000" b="1">
                          <a:solidFill>
                            <a:schemeClr val="dk1"/>
                          </a:solidFill>
                        </a:rPr>
                        <a:t>Collaboration: </a:t>
                      </a:r>
                      <a:r>
                        <a:rPr lang="en" sz="1000">
                          <a:solidFill>
                            <a:schemeClr val="dk1"/>
                          </a:solidFill>
                        </a:rPr>
                        <a:t>h3uni inside - brings h3uni value within existing educational structures.</a:t>
                      </a:r>
                    </a:p>
                    <a:p>
                      <a:pPr rtl="0">
                        <a:spcBef>
                          <a:spcPts val="0"/>
                        </a:spcBef>
                        <a:buNone/>
                      </a:pPr>
                      <a:endParaRPr sz="1000">
                        <a:solidFill>
                          <a:schemeClr val="dk1"/>
                        </a:solidFill>
                      </a:endParaRPr>
                    </a:p>
                    <a:p>
                      <a:pPr lvl="0" rtl="0">
                        <a:spcBef>
                          <a:spcPts val="0"/>
                        </a:spcBef>
                        <a:buClr>
                          <a:schemeClr val="dk1"/>
                        </a:buClr>
                        <a:buSzPct val="110000"/>
                        <a:buFont typeface="Arial"/>
                        <a:buNone/>
                      </a:pPr>
                      <a:r>
                        <a:rPr lang="en" sz="1000">
                          <a:solidFill>
                            <a:schemeClr val="dk1"/>
                          </a:solidFill>
                          <a:latin typeface="Calibri"/>
                          <a:ea typeface="Calibri"/>
                          <a:cs typeface="Calibri"/>
                          <a:sym typeface="Calibri"/>
                        </a:rPr>
                        <a:t>Co-creative learning where the learners give significant input of content and context into everyone’s learning, in collaboration with the teacher and the cohort of learners. </a:t>
                      </a:r>
                    </a:p>
                  </a:txBody>
                  <a:tcPr marL="91425" marR="91425" marT="91425" marB="91425"/>
                </a:tc>
              </a:tr>
            </a:tbl>
          </a:graphicData>
        </a:graphic>
      </p:graphicFrame>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129775"/>
            <a:ext cx="3603900" cy="364800"/>
          </a:xfrm>
          <a:prstGeom prst="rect">
            <a:avLst/>
          </a:prstGeom>
        </p:spPr>
        <p:txBody>
          <a:bodyPr lIns="91425" tIns="91425" rIns="91425" bIns="91425" anchor="b" anchorCtr="0">
            <a:noAutofit/>
          </a:bodyPr>
          <a:lstStyle/>
          <a:p>
            <a:pPr lvl="0" rtl="0">
              <a:spcBef>
                <a:spcPts val="0"/>
              </a:spcBef>
              <a:buNone/>
            </a:pPr>
            <a:r>
              <a:rPr lang="en" sz="2400">
                <a:solidFill>
                  <a:srgbClr val="E69138"/>
                </a:solidFill>
              </a:rPr>
              <a:t>Teachable View</a:t>
            </a:r>
          </a:p>
        </p:txBody>
      </p:sp>
      <p:sp>
        <p:nvSpPr>
          <p:cNvPr id="132" name="Shape 132"/>
          <p:cNvSpPr txBox="1"/>
          <p:nvPr/>
        </p:nvSpPr>
        <p:spPr>
          <a:xfrm>
            <a:off x="127950" y="369600"/>
            <a:ext cx="8888099" cy="4773900"/>
          </a:xfrm>
          <a:prstGeom prst="rect">
            <a:avLst/>
          </a:prstGeom>
          <a:noFill/>
          <a:ln>
            <a:noFill/>
          </a:ln>
        </p:spPr>
        <p:txBody>
          <a:bodyPr lIns="91425" tIns="91425" rIns="91425" bIns="91425" anchor="t" anchorCtr="0">
            <a:noAutofit/>
          </a:bodyPr>
          <a:lstStyle/>
          <a:p>
            <a:pPr marL="457200" lvl="0" indent="-317500" rtl="0">
              <a:lnSpc>
                <a:spcPct val="115000"/>
              </a:lnSpc>
              <a:spcBef>
                <a:spcPts val="200"/>
              </a:spcBef>
              <a:buClr>
                <a:srgbClr val="000000"/>
              </a:buClr>
              <a:buSzPct val="100000"/>
              <a:buFont typeface="Arial"/>
              <a:buChar char="●"/>
            </a:pPr>
            <a:r>
              <a:rPr lang="en" b="1"/>
              <a:t>How are you monitoring the environment constantly to generate new ideas?</a:t>
            </a:r>
          </a:p>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lvl="0" rtl="0">
              <a:lnSpc>
                <a:spcPct val="115000"/>
              </a:lnSpc>
              <a:spcBef>
                <a:spcPts val="200"/>
              </a:spcBef>
              <a:buNone/>
            </a:pPr>
            <a:endParaRPr b="1"/>
          </a:p>
        </p:txBody>
      </p:sp>
      <p:graphicFrame>
        <p:nvGraphicFramePr>
          <p:cNvPr id="133" name="Shape 133"/>
          <p:cNvGraphicFramePr/>
          <p:nvPr/>
        </p:nvGraphicFramePr>
        <p:xfrm>
          <a:off x="952500" y="2381250"/>
          <a:ext cx="7239000" cy="944850"/>
        </p:xfrm>
        <a:graphic>
          <a:graphicData uri="http://schemas.openxmlformats.org/drawingml/2006/table">
            <a:tbl>
              <a:tblPr>
                <a:noFill/>
                <a:tableStyleId>{8D4A1F99-1FDA-4475-A998-175BE48BCF69}</a:tableStyleId>
              </a:tblPr>
              <a:tblGrid>
                <a:gridCol w="3619500"/>
                <a:gridCol w="3619500"/>
              </a:tblGrid>
              <a:tr h="381000">
                <a:tc>
                  <a:txBody>
                    <a:bodyPr/>
                    <a:lstStyle/>
                    <a:p>
                      <a:pPr lvl="0" rtl="0">
                        <a:spcBef>
                          <a:spcPts val="0"/>
                        </a:spcBef>
                        <a:buClr>
                          <a:schemeClr val="dk1"/>
                        </a:buClr>
                        <a:buSzPct val="91666"/>
                        <a:buFont typeface="Arial"/>
                        <a:buNone/>
                      </a:pPr>
                      <a:r>
                        <a:rPr lang="en" sz="1200" b="1">
                          <a:solidFill>
                            <a:schemeClr val="dk1"/>
                          </a:solidFill>
                        </a:rPr>
                        <a:t>Non-Ultrastable Organisations: </a:t>
                      </a:r>
                      <a:r>
                        <a:rPr lang="en" sz="1200">
                          <a:solidFill>
                            <a:schemeClr val="dk1"/>
                          </a:solidFill>
                        </a:rPr>
                        <a:t>Structure was not designed to function within highly complex and uncertain environments</a:t>
                      </a:r>
                    </a:p>
                    <a:p>
                      <a:pPr>
                        <a:spcBef>
                          <a:spcPts val="0"/>
                        </a:spcBef>
                        <a:buNone/>
                      </a:pPr>
                      <a:endParaRPr/>
                    </a:p>
                  </a:txBody>
                  <a:tcPr marL="91425" marR="91425" marT="91425" marB="91425"/>
                </a:tc>
                <a:tc>
                  <a:txBody>
                    <a:bodyPr/>
                    <a:lstStyle/>
                    <a:p>
                      <a:pPr lvl="0">
                        <a:spcBef>
                          <a:spcPts val="0"/>
                        </a:spcBef>
                        <a:buClr>
                          <a:schemeClr val="dk1"/>
                        </a:buClr>
                        <a:buSzPct val="91666"/>
                        <a:buFont typeface="Arial"/>
                        <a:buNone/>
                      </a:pPr>
                      <a:r>
                        <a:rPr lang="en" sz="1200" b="1">
                          <a:solidFill>
                            <a:schemeClr val="dk1"/>
                          </a:solidFill>
                        </a:rPr>
                        <a:t>‘Ultrastable’ Organisation: </a:t>
                      </a:r>
                      <a:r>
                        <a:rPr lang="en" sz="1200">
                          <a:solidFill>
                            <a:schemeClr val="dk1"/>
                          </a:solidFill>
                        </a:rPr>
                        <a:t>h3uni is designed with the capability to continuously adapt itself to the needs of the Third Horizon, as it emerges, over time. (Value prop for ‘partners’ and learners)</a:t>
                      </a:r>
                    </a:p>
                  </a:txBody>
                  <a:tcPr marL="91425" marR="91425" marT="91425" marB="91425">
                    <a:solidFill>
                      <a:srgbClr val="F9CB9C"/>
                    </a:solidFill>
                  </a:tcPr>
                </a:tc>
              </a:tr>
            </a:tbl>
          </a:graphicData>
        </a:graphic>
      </p:graphicFrame>
      <p:cxnSp>
        <p:nvCxnSpPr>
          <p:cNvPr id="134" name="Shape 134"/>
          <p:cNvCxnSpPr/>
          <p:nvPr/>
        </p:nvCxnSpPr>
        <p:spPr>
          <a:xfrm>
            <a:off x="2078475" y="2132100"/>
            <a:ext cx="4894500" cy="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0" y="204000"/>
            <a:ext cx="7462200" cy="4939499"/>
          </a:xfrm>
          <a:prstGeom prst="rect">
            <a:avLst/>
          </a:prstGeom>
        </p:spPr>
        <p:txBody>
          <a:bodyPr lIns="91425" tIns="91425" rIns="91425" bIns="91425" anchor="t" anchorCtr="0">
            <a:noAutofit/>
          </a:bodyPr>
          <a:lstStyle/>
          <a:p>
            <a:pPr marL="457200" lvl="0" indent="-266700" rtl="0">
              <a:spcBef>
                <a:spcPts val="0"/>
              </a:spcBef>
              <a:buClr>
                <a:schemeClr val="dk1"/>
              </a:buClr>
              <a:buSzPct val="100000"/>
              <a:buFont typeface="Arial"/>
              <a:buChar char="●"/>
            </a:pPr>
            <a:r>
              <a:rPr lang="en" sz="600" b="1"/>
              <a:t>Mission (notes &amp; brainstorm - </a:t>
            </a:r>
            <a:r>
              <a:rPr lang="en" sz="600" b="1">
                <a:solidFill>
                  <a:srgbClr val="0000FF"/>
                </a:solidFill>
              </a:rPr>
              <a:t>synthesis on next slide!</a:t>
            </a:r>
            <a:r>
              <a:rPr lang="en" sz="600" b="1"/>
              <a:t>):</a:t>
            </a:r>
            <a:r>
              <a:rPr lang="en" sz="600"/>
              <a:t> </a:t>
            </a:r>
          </a:p>
          <a:p>
            <a:pPr marL="914400" lvl="1" indent="-266700" rtl="0">
              <a:spcBef>
                <a:spcPts val="0"/>
              </a:spcBef>
              <a:buClr>
                <a:schemeClr val="dk1"/>
              </a:buClr>
              <a:buSzPct val="100000"/>
              <a:buFont typeface="Courier New"/>
              <a:buChar char="o"/>
            </a:pPr>
            <a:r>
              <a:rPr lang="en" sz="600" i="1"/>
              <a:t>to awaken people’s innate creative know how to bring about a better future together</a:t>
            </a:r>
          </a:p>
          <a:p>
            <a:pPr marL="914400" lvl="1" indent="-266700" rtl="0">
              <a:spcBef>
                <a:spcPts val="0"/>
              </a:spcBef>
              <a:buClr>
                <a:schemeClr val="dk1"/>
              </a:buClr>
              <a:buSzPct val="100000"/>
              <a:buFont typeface="Courier New"/>
              <a:buChar char="o"/>
            </a:pPr>
            <a:r>
              <a:rPr lang="en" sz="600" i="1"/>
              <a:t>to unleash and coordinate the creative potential and courage in people to deal with intractable problems</a:t>
            </a:r>
          </a:p>
          <a:p>
            <a:pPr marL="914400" lvl="1" indent="-266700" rtl="0">
              <a:spcBef>
                <a:spcPts val="0"/>
              </a:spcBef>
              <a:buClr>
                <a:schemeClr val="dk1"/>
              </a:buClr>
              <a:buSzPct val="100000"/>
              <a:buFont typeface="Courier New"/>
              <a:buChar char="o"/>
            </a:pPr>
            <a:r>
              <a:rPr lang="en" sz="600" i="1"/>
              <a:t>to play a responsible part in shaping a beneficial legacy for future generations</a:t>
            </a:r>
          </a:p>
          <a:p>
            <a:pPr marL="914400" lvl="1" indent="-266700" rtl="0">
              <a:spcBef>
                <a:spcPts val="0"/>
              </a:spcBef>
              <a:buClr>
                <a:schemeClr val="dk1"/>
              </a:buClr>
              <a:buSzPct val="100000"/>
              <a:buFont typeface="Courier New"/>
              <a:buChar char="o"/>
            </a:pPr>
            <a:r>
              <a:rPr lang="en" sz="600" i="1"/>
              <a:t>to contribute everything possible towards a viable future for humanity</a:t>
            </a:r>
          </a:p>
          <a:p>
            <a:pPr marL="914400" lvl="1" indent="-266700" rtl="0">
              <a:spcBef>
                <a:spcPts val="0"/>
              </a:spcBef>
              <a:buClr>
                <a:schemeClr val="dk1"/>
              </a:buClr>
              <a:buSzPct val="100000"/>
              <a:buFont typeface="Courier New"/>
              <a:buChar char="o"/>
            </a:pPr>
            <a:r>
              <a:rPr lang="en" sz="600" i="1"/>
              <a:t>bring the third horizon to life</a:t>
            </a:r>
          </a:p>
          <a:p>
            <a:pPr marL="914400" lvl="1" indent="-266700" rtl="0">
              <a:spcBef>
                <a:spcPts val="0"/>
              </a:spcBef>
              <a:buClr>
                <a:schemeClr val="dk1"/>
              </a:buClr>
              <a:buSzPct val="100000"/>
              <a:buFont typeface="Courier New"/>
              <a:buChar char="o"/>
            </a:pPr>
            <a:r>
              <a:rPr lang="en" sz="600" i="1"/>
              <a:t>to create the third horizon</a:t>
            </a:r>
          </a:p>
          <a:p>
            <a:pPr marL="914400" lvl="1" indent="-266700" rtl="0">
              <a:spcBef>
                <a:spcPts val="0"/>
              </a:spcBef>
              <a:buClr>
                <a:schemeClr val="dk1"/>
              </a:buClr>
              <a:buSzPct val="100000"/>
              <a:buFont typeface="Courier New"/>
              <a:buChar char="o"/>
            </a:pPr>
            <a:r>
              <a:rPr lang="en" sz="600" i="1"/>
              <a:t>spread the know-how needed for people to generate transformative change in the face of increasingly complex and unpredictable challenges.</a:t>
            </a:r>
          </a:p>
          <a:p>
            <a:pPr marL="457200" indent="0" rtl="0">
              <a:spcBef>
                <a:spcPts val="0"/>
              </a:spcBef>
              <a:buNone/>
            </a:pPr>
            <a:r>
              <a:rPr lang="en" sz="1400" i="1"/>
              <a:t>“ability to energize but not frighten - capacity to open issues that need to be surfaced and to deal with them honestly but not brutally so that people are engaged to respond and deal with them. “</a:t>
            </a:r>
          </a:p>
          <a:p>
            <a:pPr marL="457200" lvl="0" indent="0" rtl="0">
              <a:spcBef>
                <a:spcPts val="0"/>
              </a:spcBef>
              <a:buNone/>
            </a:pPr>
            <a:r>
              <a:rPr lang="en" sz="1400"/>
              <a:t>How do I have hope in the face of doom? </a:t>
            </a:r>
          </a:p>
          <a:p>
            <a:pPr lvl="0" rtl="0">
              <a:spcBef>
                <a:spcPts val="0"/>
              </a:spcBef>
              <a:buNone/>
            </a:pPr>
            <a:endParaRPr sz="600"/>
          </a:p>
          <a:p>
            <a:pPr lvl="0" rtl="0">
              <a:spcBef>
                <a:spcPts val="0"/>
              </a:spcBef>
              <a:buNone/>
            </a:pPr>
            <a:r>
              <a:rPr lang="en" sz="1800" b="1"/>
              <a:t>h3uni’s edge: </a:t>
            </a:r>
          </a:p>
          <a:p>
            <a:pPr marL="457200" lvl="0" indent="-317500" rtl="0">
              <a:spcBef>
                <a:spcPts val="0"/>
              </a:spcBef>
              <a:buClr>
                <a:schemeClr val="dk1"/>
              </a:buClr>
              <a:buSzPct val="77777"/>
              <a:buFont typeface="Arial"/>
              <a:buChar char="●"/>
            </a:pPr>
            <a:r>
              <a:rPr lang="en" sz="1800" b="1"/>
              <a:t>We pattern hope.</a:t>
            </a:r>
            <a:r>
              <a:rPr lang="en" sz="1400"/>
              <a:t> h3uni - opens up thinking for the future with grounded hope. </a:t>
            </a:r>
          </a:p>
          <a:p>
            <a:pPr marL="914400" lvl="1" indent="-317500" rtl="0">
              <a:spcBef>
                <a:spcPts val="0"/>
              </a:spcBef>
              <a:buClr>
                <a:schemeClr val="dk1"/>
              </a:buClr>
              <a:buSzPct val="100000"/>
              <a:buFont typeface="Courier New"/>
              <a:buChar char="o"/>
            </a:pPr>
            <a:r>
              <a:rPr lang="en" sz="1400" b="1"/>
              <a:t>Reperception &amp; visioning a beautiful future: </a:t>
            </a:r>
            <a:r>
              <a:rPr lang="en" sz="1400"/>
              <a:t>Learning to see what was, what is, and what could be with new eyes.</a:t>
            </a:r>
          </a:p>
          <a:p>
            <a:pPr marL="914400" lvl="1" indent="-317500" rtl="0">
              <a:spcBef>
                <a:spcPts val="0"/>
              </a:spcBef>
              <a:buClr>
                <a:schemeClr val="dk1"/>
              </a:buClr>
              <a:buSzPct val="100000"/>
              <a:buFont typeface="Courier New"/>
              <a:buChar char="o"/>
            </a:pPr>
            <a:r>
              <a:rPr lang="en" sz="1400"/>
              <a:t>Learning to see possibility within the reality of the present moment. </a:t>
            </a:r>
          </a:p>
          <a:p>
            <a:pPr marL="914400" lvl="1" indent="-317500" rtl="0">
              <a:spcBef>
                <a:spcPts val="0"/>
              </a:spcBef>
              <a:buClr>
                <a:schemeClr val="dk1"/>
              </a:buClr>
              <a:buSzPct val="100000"/>
              <a:buFont typeface="Courier New"/>
              <a:buChar char="o"/>
            </a:pPr>
            <a:r>
              <a:rPr lang="en" sz="1400"/>
              <a:t>We face the future in its fullness of complexity and uncertainty.</a:t>
            </a:r>
          </a:p>
          <a:p>
            <a:pPr marL="914400" lvl="1" indent="-317500" rtl="0">
              <a:spcBef>
                <a:spcPts val="0"/>
              </a:spcBef>
              <a:buClr>
                <a:schemeClr val="dk1"/>
              </a:buClr>
              <a:buSzPct val="100000"/>
              <a:buFont typeface="Courier New"/>
              <a:buChar char="o"/>
            </a:pPr>
            <a:r>
              <a:rPr lang="en" sz="1400"/>
              <a:t>Boldness - people, tools carry the fitness for purpose</a:t>
            </a:r>
          </a:p>
          <a:p>
            <a:pPr marL="914400" lvl="1" indent="-317500" rtl="0">
              <a:spcBef>
                <a:spcPts val="0"/>
              </a:spcBef>
              <a:buClr>
                <a:schemeClr val="dk1"/>
              </a:buClr>
              <a:buSzPct val="100000"/>
              <a:buFont typeface="Courier New"/>
              <a:buChar char="o"/>
            </a:pPr>
            <a:r>
              <a:rPr lang="en" sz="1400" b="1"/>
              <a:t>Moving beyond fear, beyond limiting beliefs, beyond the impossible to find the pattern of hope. </a:t>
            </a:r>
          </a:p>
          <a:p>
            <a:pPr marL="914400" lvl="1" indent="-317500" rtl="0">
              <a:spcBef>
                <a:spcPts val="0"/>
              </a:spcBef>
              <a:buClr>
                <a:schemeClr val="dk1"/>
              </a:buClr>
              <a:buSzPct val="100000"/>
              <a:buFont typeface="Courier New"/>
              <a:buChar char="o"/>
            </a:pPr>
            <a:r>
              <a:rPr lang="en" sz="1400"/>
              <a:t>Looking at reality in its fullness of complexity and uncertainty. </a:t>
            </a:r>
          </a:p>
          <a:p>
            <a:pPr marL="914400" lvl="1" indent="-317500">
              <a:spcBef>
                <a:spcPts val="0"/>
              </a:spcBef>
              <a:buClr>
                <a:schemeClr val="dk1"/>
              </a:buClr>
              <a:buSzPct val="100000"/>
              <a:buFont typeface="Courier New"/>
              <a:buChar char="o"/>
            </a:pPr>
            <a:r>
              <a:rPr lang="en" sz="1400"/>
              <a:t>Engendering collaboration and creativity. </a:t>
            </a:r>
          </a:p>
        </p:txBody>
      </p:sp>
      <p:sp>
        <p:nvSpPr>
          <p:cNvPr id="140" name="Shape 140"/>
          <p:cNvSpPr txBox="1">
            <a:spLocks noGrp="1"/>
          </p:cNvSpPr>
          <p:nvPr>
            <p:ph type="title"/>
          </p:nvPr>
        </p:nvSpPr>
        <p:spPr>
          <a:xfrm>
            <a:off x="457200" y="233450"/>
            <a:ext cx="8229600" cy="201899"/>
          </a:xfrm>
          <a:prstGeom prst="rect">
            <a:avLst/>
          </a:prstGeom>
        </p:spPr>
        <p:txBody>
          <a:bodyPr lIns="91425" tIns="91425" rIns="91425" bIns="91425" anchor="b" anchorCtr="0">
            <a:noAutofit/>
          </a:bodyPr>
          <a:lstStyle/>
          <a:p>
            <a:pPr>
              <a:spcBef>
                <a:spcPts val="0"/>
              </a:spcBef>
              <a:buNone/>
            </a:pPr>
            <a:r>
              <a:rPr lang="en" sz="2400">
                <a:solidFill>
                  <a:srgbClr val="38761D"/>
                </a:solidFill>
              </a:rPr>
              <a:t>E2 - Emotional Energy &amp; Edge</a:t>
            </a:r>
          </a:p>
        </p:txBody>
      </p:sp>
      <p:sp>
        <p:nvSpPr>
          <p:cNvPr id="141" name="Shape 141"/>
          <p:cNvSpPr/>
          <p:nvPr/>
        </p:nvSpPr>
        <p:spPr>
          <a:xfrm>
            <a:off x="7462225" y="81050"/>
            <a:ext cx="3178199" cy="3177000"/>
          </a:xfrm>
          <a:prstGeom prst="roundRect">
            <a:avLst>
              <a:gd name="adj" fmla="val 16667"/>
            </a:avLst>
          </a:prstGeom>
          <a:solidFill>
            <a:srgbClr val="FFF2CC"/>
          </a:solidFill>
          <a:ln w="19050" cap="flat"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2" name="Shape 142"/>
          <p:cNvSpPr txBox="1"/>
          <p:nvPr/>
        </p:nvSpPr>
        <p:spPr>
          <a:xfrm>
            <a:off x="7629850" y="205975"/>
            <a:ext cx="3010499" cy="3052200"/>
          </a:xfrm>
          <a:prstGeom prst="rect">
            <a:avLst/>
          </a:prstGeom>
          <a:noFill/>
          <a:ln>
            <a:noFill/>
          </a:ln>
        </p:spPr>
        <p:txBody>
          <a:bodyPr lIns="91425" tIns="91425" rIns="91425" bIns="91425" anchor="t" anchorCtr="0">
            <a:noAutofit/>
          </a:bodyPr>
          <a:lstStyle/>
          <a:p>
            <a:pPr lvl="0" rtl="0">
              <a:lnSpc>
                <a:spcPct val="115000"/>
              </a:lnSpc>
              <a:spcBef>
                <a:spcPts val="300"/>
              </a:spcBef>
              <a:buNone/>
            </a:pPr>
            <a:r>
              <a:rPr lang="en" sz="1300" b="1">
                <a:solidFill>
                  <a:srgbClr val="3333CC"/>
                </a:solidFill>
              </a:rPr>
              <a:t>Emotional Energy</a:t>
            </a:r>
          </a:p>
          <a:p>
            <a:pPr lvl="0" rtl="0">
              <a:lnSpc>
                <a:spcPct val="115000"/>
              </a:lnSpc>
              <a:spcBef>
                <a:spcPts val="200"/>
              </a:spcBef>
              <a:buNone/>
            </a:pPr>
            <a:r>
              <a:rPr lang="en" sz="1000" b="1">
                <a:solidFill>
                  <a:srgbClr val="3333CC"/>
                </a:solidFill>
              </a:rPr>
              <a:t>Energizing People Through Transitions</a:t>
            </a:r>
          </a:p>
          <a:p>
            <a:pPr marL="457200" lvl="0" indent="-279400" rtl="0">
              <a:lnSpc>
                <a:spcPct val="115000"/>
              </a:lnSpc>
              <a:spcBef>
                <a:spcPts val="200"/>
              </a:spcBef>
              <a:buClr>
                <a:srgbClr val="000000"/>
              </a:buClr>
              <a:buSzPct val="100000"/>
              <a:buFont typeface="Arial"/>
              <a:buChar char="●"/>
            </a:pPr>
            <a:r>
              <a:rPr lang="en" sz="800"/>
              <a:t>Create a sense of urgency</a:t>
            </a:r>
          </a:p>
          <a:p>
            <a:pPr marL="457200" lvl="0" indent="-279400" rtl="0">
              <a:lnSpc>
                <a:spcPct val="115000"/>
              </a:lnSpc>
              <a:spcBef>
                <a:spcPts val="200"/>
              </a:spcBef>
              <a:buClr>
                <a:srgbClr val="000000"/>
              </a:buClr>
              <a:buSzPct val="100000"/>
              <a:buFont typeface="Arial"/>
              <a:buChar char="●"/>
            </a:pPr>
            <a:r>
              <a:rPr lang="en" sz="800"/>
              <a:t>Define a mission that is inspiring and worth achieving</a:t>
            </a:r>
          </a:p>
          <a:p>
            <a:pPr marL="457200" lvl="0" indent="-279400" rtl="0">
              <a:lnSpc>
                <a:spcPct val="115000"/>
              </a:lnSpc>
              <a:spcBef>
                <a:spcPts val="200"/>
              </a:spcBef>
              <a:buClr>
                <a:srgbClr val="000000"/>
              </a:buClr>
              <a:buSzPct val="100000"/>
              <a:buFont typeface="Arial"/>
              <a:buChar char="●"/>
            </a:pPr>
            <a:r>
              <a:rPr lang="en" sz="800"/>
              <a:t>Set goals that stretch people’s abilities</a:t>
            </a:r>
          </a:p>
          <a:p>
            <a:pPr marL="457200" lvl="0" indent="-279400" rtl="0">
              <a:lnSpc>
                <a:spcPct val="115000"/>
              </a:lnSpc>
              <a:spcBef>
                <a:spcPts val="200"/>
              </a:spcBef>
              <a:buClr>
                <a:srgbClr val="000000"/>
              </a:buClr>
              <a:buSzPct val="100000"/>
              <a:buFont typeface="Arial"/>
              <a:buChar char="●"/>
            </a:pPr>
            <a:r>
              <a:rPr lang="en" sz="800"/>
              <a:t>Build a spirit of teamwork</a:t>
            </a:r>
          </a:p>
          <a:p>
            <a:pPr marL="457200" lvl="0" indent="-279400" rtl="0">
              <a:lnSpc>
                <a:spcPct val="115000"/>
              </a:lnSpc>
              <a:spcBef>
                <a:spcPts val="200"/>
              </a:spcBef>
              <a:buClr>
                <a:srgbClr val="000000"/>
              </a:buClr>
              <a:buSzPct val="100000"/>
              <a:buFont typeface="Arial"/>
              <a:buChar char="●"/>
            </a:pPr>
            <a:r>
              <a:rPr lang="en" sz="800"/>
              <a:t>Create the expectation that goals can be met</a:t>
            </a:r>
          </a:p>
          <a:p>
            <a:pPr lvl="0" rtl="0">
              <a:lnSpc>
                <a:spcPct val="115000"/>
              </a:lnSpc>
              <a:spcBef>
                <a:spcPts val="200"/>
              </a:spcBef>
              <a:buNone/>
            </a:pPr>
            <a:r>
              <a:rPr lang="en" sz="1000" b="1">
                <a:solidFill>
                  <a:srgbClr val="3333CC"/>
                </a:solidFill>
              </a:rPr>
              <a:t>Edge</a:t>
            </a:r>
          </a:p>
          <a:p>
            <a:pPr marL="457200" lvl="0" indent="-279400" rtl="0">
              <a:lnSpc>
                <a:spcPct val="115000"/>
              </a:lnSpc>
              <a:spcBef>
                <a:spcPts val="200"/>
              </a:spcBef>
              <a:buClr>
                <a:srgbClr val="000000"/>
              </a:buClr>
              <a:buSzPct val="100000"/>
              <a:buFont typeface="Arial"/>
              <a:buChar char="●"/>
            </a:pPr>
            <a:r>
              <a:rPr lang="en" sz="800"/>
              <a:t>Having the qualities needed to lead and guide the formulation and mobilisation of the strategy</a:t>
            </a:r>
          </a:p>
          <a:p>
            <a:pPr marL="457200" lvl="0" indent="-279400" rtl="0">
              <a:lnSpc>
                <a:spcPct val="115000"/>
              </a:lnSpc>
              <a:spcBef>
                <a:spcPts val="200"/>
              </a:spcBef>
              <a:buClr>
                <a:srgbClr val="000000"/>
              </a:buClr>
              <a:buSzPct val="100000"/>
              <a:buFont typeface="Arial"/>
              <a:buChar char="●"/>
            </a:pPr>
            <a:r>
              <a:rPr lang="en" sz="800"/>
              <a:t>The ability to see the issues and face up to them</a:t>
            </a:r>
          </a:p>
          <a:p>
            <a:pPr marL="457200" lvl="0" indent="-279400" rtl="0">
              <a:lnSpc>
                <a:spcPct val="115000"/>
              </a:lnSpc>
              <a:spcBef>
                <a:spcPts val="200"/>
              </a:spcBef>
              <a:buClr>
                <a:srgbClr val="000000"/>
              </a:buClr>
              <a:buSzPct val="100000"/>
              <a:buFont typeface="Arial"/>
              <a:buChar char="●"/>
            </a:pPr>
            <a:r>
              <a:rPr lang="en" sz="800"/>
              <a:t>The ability to put ideas into action</a:t>
            </a:r>
          </a:p>
          <a:p>
            <a:pPr marL="457200" lvl="0" indent="-279400" rtl="0">
              <a:lnSpc>
                <a:spcPct val="115000"/>
              </a:lnSpc>
              <a:spcBef>
                <a:spcPts val="200"/>
              </a:spcBef>
              <a:buClr>
                <a:srgbClr val="000000"/>
              </a:buClr>
              <a:buSzPct val="100000"/>
              <a:buFont typeface="Arial"/>
              <a:buChar char="●"/>
            </a:pPr>
            <a:r>
              <a:rPr lang="en" sz="800"/>
              <a:t>The ability to make the tough decisions in the tough times</a:t>
            </a:r>
          </a:p>
          <a:p>
            <a:pPr marL="457200" lvl="0" indent="-279400" rtl="0">
              <a:lnSpc>
                <a:spcPct val="115000"/>
              </a:lnSpc>
              <a:spcBef>
                <a:spcPts val="200"/>
              </a:spcBef>
              <a:buClr>
                <a:srgbClr val="000000"/>
              </a:buClr>
              <a:buSzPct val="100000"/>
              <a:buFont typeface="Arial"/>
              <a:buChar char="●"/>
            </a:pPr>
            <a:r>
              <a:rPr lang="en" sz="800"/>
              <a:t>Honest but not brutal (naming the difficult issues, and figuring out how to get past it)</a:t>
            </a:r>
          </a:p>
          <a:p>
            <a:pPr lvl="0" rtl="0">
              <a:spcBef>
                <a:spcPts val="0"/>
              </a:spcBef>
              <a:buNone/>
            </a:pP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p:nvPr/>
        </p:nvSpPr>
        <p:spPr>
          <a:xfrm>
            <a:off x="584275" y="168575"/>
            <a:ext cx="8428800" cy="47795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8" name="Shape 148"/>
          <p:cNvSpPr/>
          <p:nvPr/>
        </p:nvSpPr>
        <p:spPr>
          <a:xfrm>
            <a:off x="1168550" y="599600"/>
            <a:ext cx="4272000" cy="3467399"/>
          </a:xfrm>
          <a:prstGeom prst="ellipse">
            <a:avLst/>
          </a:prstGeom>
          <a:solidFill>
            <a:srgbClr val="D9EAD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9" name="Shape 149"/>
          <p:cNvSpPr/>
          <p:nvPr/>
        </p:nvSpPr>
        <p:spPr>
          <a:xfrm>
            <a:off x="1599550" y="2017525"/>
            <a:ext cx="3371700" cy="2049600"/>
          </a:xfrm>
          <a:prstGeom prst="ellipse">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0" name="Shape 150"/>
          <p:cNvSpPr txBox="1"/>
          <p:nvPr/>
        </p:nvSpPr>
        <p:spPr>
          <a:xfrm>
            <a:off x="1809750" y="878050"/>
            <a:ext cx="3256800" cy="1072499"/>
          </a:xfrm>
          <a:prstGeom prst="rect">
            <a:avLst/>
          </a:prstGeom>
          <a:noFill/>
          <a:ln>
            <a:noFill/>
          </a:ln>
        </p:spPr>
        <p:txBody>
          <a:bodyPr lIns="91425" tIns="91425" rIns="91425" bIns="91425" anchor="t" anchorCtr="0">
            <a:noAutofit/>
          </a:bodyPr>
          <a:lstStyle/>
          <a:p>
            <a:pPr rtl="0">
              <a:spcBef>
                <a:spcPts val="480"/>
              </a:spcBef>
              <a:buNone/>
            </a:pPr>
            <a:r>
              <a:rPr lang="en" b="1" i="1">
                <a:solidFill>
                  <a:schemeClr val="dk1"/>
                </a:solidFill>
              </a:rPr>
              <a:t>Eco-Versities Mission:</a:t>
            </a:r>
          </a:p>
          <a:p>
            <a:pPr lvl="0" rtl="0">
              <a:spcBef>
                <a:spcPts val="480"/>
              </a:spcBef>
              <a:buNone/>
            </a:pPr>
            <a:r>
              <a:rPr lang="en" i="1">
                <a:solidFill>
                  <a:schemeClr val="dk1"/>
                </a:solidFill>
              </a:rPr>
              <a:t>to awaken people’s innate creative power to bring about a better future together</a:t>
            </a:r>
          </a:p>
        </p:txBody>
      </p:sp>
      <p:sp>
        <p:nvSpPr>
          <p:cNvPr id="151" name="Shape 151"/>
          <p:cNvSpPr txBox="1"/>
          <p:nvPr/>
        </p:nvSpPr>
        <p:spPr>
          <a:xfrm>
            <a:off x="1960900" y="2199500"/>
            <a:ext cx="3010199" cy="1379400"/>
          </a:xfrm>
          <a:prstGeom prst="rect">
            <a:avLst/>
          </a:prstGeom>
          <a:noFill/>
          <a:ln>
            <a:noFill/>
          </a:ln>
        </p:spPr>
        <p:txBody>
          <a:bodyPr lIns="91425" tIns="91425" rIns="91425" bIns="91425" anchor="t" anchorCtr="0">
            <a:noAutofit/>
          </a:bodyPr>
          <a:lstStyle/>
          <a:p>
            <a:pPr rtl="0">
              <a:spcBef>
                <a:spcPts val="480"/>
              </a:spcBef>
              <a:buNone/>
            </a:pPr>
            <a:r>
              <a:rPr lang="en" b="1" i="1">
                <a:solidFill>
                  <a:schemeClr val="dk1"/>
                </a:solidFill>
              </a:rPr>
              <a:t>H3Uni’s Mission:</a:t>
            </a:r>
          </a:p>
          <a:p>
            <a:pPr lvl="0" rtl="0">
              <a:spcBef>
                <a:spcPts val="480"/>
              </a:spcBef>
              <a:buNone/>
            </a:pPr>
            <a:r>
              <a:rPr lang="en" i="1">
                <a:solidFill>
                  <a:schemeClr val="dk1"/>
                </a:solidFill>
              </a:rPr>
              <a:t>to unleash and coordinate the creative potential for re-perception of situations and learning of know how to confidently deal with intractable problems together</a:t>
            </a:r>
          </a:p>
        </p:txBody>
      </p:sp>
      <p:sp>
        <p:nvSpPr>
          <p:cNvPr id="152" name="Shape 152"/>
          <p:cNvSpPr txBox="1"/>
          <p:nvPr/>
        </p:nvSpPr>
        <p:spPr>
          <a:xfrm>
            <a:off x="5938475" y="1480800"/>
            <a:ext cx="2748899" cy="1436699"/>
          </a:xfrm>
          <a:prstGeom prst="rect">
            <a:avLst/>
          </a:prstGeom>
          <a:noFill/>
          <a:ln>
            <a:noFill/>
          </a:ln>
        </p:spPr>
        <p:txBody>
          <a:bodyPr lIns="91425" tIns="91425" rIns="91425" bIns="91425" anchor="t" anchorCtr="0">
            <a:noAutofit/>
          </a:bodyPr>
          <a:lstStyle/>
          <a:p>
            <a:pPr rtl="0">
              <a:spcBef>
                <a:spcPts val="0"/>
              </a:spcBef>
              <a:buNone/>
            </a:pPr>
            <a:r>
              <a:rPr lang="en" b="1"/>
              <a:t>Broader Social Change Movement Mission:</a:t>
            </a:r>
          </a:p>
          <a:p>
            <a:pPr>
              <a:spcBef>
                <a:spcPts val="0"/>
              </a:spcBef>
              <a:buNone/>
            </a:pPr>
            <a:r>
              <a:rPr lang="en" i="1"/>
              <a:t>To create a viable future for coming generations of life on Earth.</a:t>
            </a:r>
          </a:p>
        </p:txBody>
      </p:sp>
      <p:sp>
        <p:nvSpPr>
          <p:cNvPr id="153" name="Shape 153"/>
          <p:cNvSpPr txBox="1"/>
          <p:nvPr/>
        </p:nvSpPr>
        <p:spPr>
          <a:xfrm>
            <a:off x="201150" y="314175"/>
            <a:ext cx="1608599" cy="467399"/>
          </a:xfrm>
          <a:prstGeom prst="rect">
            <a:avLst/>
          </a:prstGeom>
          <a:noFill/>
          <a:ln>
            <a:noFill/>
          </a:ln>
        </p:spPr>
        <p:txBody>
          <a:bodyPr lIns="91425" tIns="91425" rIns="91425" bIns="91425" anchor="t" anchorCtr="0">
            <a:noAutofit/>
          </a:bodyPr>
          <a:lstStyle/>
          <a:p>
            <a:pPr>
              <a:spcBef>
                <a:spcPts val="0"/>
              </a:spcBef>
              <a:buNone/>
            </a:pPr>
            <a:r>
              <a:rPr lang="en" sz="1600" b="1">
                <a:solidFill>
                  <a:srgbClr val="38761D"/>
                </a:solidFill>
              </a:rPr>
              <a:t>Nested Missions</a:t>
            </a:r>
          </a:p>
        </p:txBody>
      </p:sp>
      <p:sp>
        <p:nvSpPr>
          <p:cNvPr id="154" name="Shape 154"/>
          <p:cNvSpPr/>
          <p:nvPr/>
        </p:nvSpPr>
        <p:spPr>
          <a:xfrm flipH="1">
            <a:off x="6342700" y="3921264"/>
            <a:ext cx="332099" cy="309899"/>
          </a:xfrm>
          <a:prstGeom prst="ellipse">
            <a:avLst/>
          </a:prstGeom>
          <a:solidFill>
            <a:srgbClr val="D9EAD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5" name="Shape 155"/>
          <p:cNvSpPr/>
          <p:nvPr/>
        </p:nvSpPr>
        <p:spPr>
          <a:xfrm flipH="1">
            <a:off x="6821150" y="4000025"/>
            <a:ext cx="332099" cy="309600"/>
          </a:xfrm>
          <a:prstGeom prst="ellipse">
            <a:avLst/>
          </a:prstGeom>
          <a:solidFill>
            <a:srgbClr val="D9EAD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6" name="Shape 156"/>
          <p:cNvSpPr/>
          <p:nvPr/>
        </p:nvSpPr>
        <p:spPr>
          <a:xfrm flipH="1">
            <a:off x="6412850" y="4369714"/>
            <a:ext cx="332099" cy="309899"/>
          </a:xfrm>
          <a:prstGeom prst="ellipse">
            <a:avLst/>
          </a:prstGeom>
          <a:solidFill>
            <a:srgbClr val="D9EAD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7" name="Shape 157"/>
          <p:cNvSpPr/>
          <p:nvPr/>
        </p:nvSpPr>
        <p:spPr>
          <a:xfrm flipH="1">
            <a:off x="7288200" y="3613912"/>
            <a:ext cx="332099" cy="309899"/>
          </a:xfrm>
          <a:prstGeom prst="ellipse">
            <a:avLst/>
          </a:prstGeom>
          <a:solidFill>
            <a:srgbClr val="D9EAD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8" name="Shape 158"/>
          <p:cNvSpPr txBox="1"/>
          <p:nvPr/>
        </p:nvSpPr>
        <p:spPr>
          <a:xfrm>
            <a:off x="5716900" y="3169500"/>
            <a:ext cx="1465499" cy="467399"/>
          </a:xfrm>
          <a:prstGeom prst="rect">
            <a:avLst/>
          </a:prstGeom>
          <a:noFill/>
          <a:ln>
            <a:noFill/>
          </a:ln>
        </p:spPr>
        <p:txBody>
          <a:bodyPr lIns="91425" tIns="91425" rIns="91425" bIns="91425" anchor="t" anchorCtr="0">
            <a:noAutofit/>
          </a:bodyPr>
          <a:lstStyle/>
          <a:p>
            <a:pPr>
              <a:spcBef>
                <a:spcPts val="0"/>
              </a:spcBef>
              <a:buNone/>
            </a:pPr>
            <a:r>
              <a:rPr lang="en" b="1"/>
              <a:t>Other Clusters for Social Change</a:t>
            </a:r>
          </a:p>
        </p:txBody>
      </p:sp>
      <p:sp>
        <p:nvSpPr>
          <p:cNvPr id="159" name="Shape 159"/>
          <p:cNvSpPr/>
          <p:nvPr/>
        </p:nvSpPr>
        <p:spPr>
          <a:xfrm flipH="1">
            <a:off x="6760995" y="3502710"/>
            <a:ext cx="332099" cy="309899"/>
          </a:xfrm>
          <a:prstGeom prst="ellipse">
            <a:avLst/>
          </a:prstGeom>
          <a:solidFill>
            <a:srgbClr val="D9EAD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p:nvPr/>
        </p:nvSpPr>
        <p:spPr>
          <a:xfrm>
            <a:off x="6769350" y="0"/>
            <a:ext cx="2829900" cy="4432799"/>
          </a:xfrm>
          <a:prstGeom prst="roundRect">
            <a:avLst>
              <a:gd name="adj" fmla="val 16667"/>
            </a:avLst>
          </a:prstGeom>
          <a:solidFill>
            <a:srgbClr val="FFF2CC"/>
          </a:solidFill>
          <a:ln w="19050" cap="flat"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5" name="Shape 165"/>
          <p:cNvSpPr txBox="1">
            <a:spLocks noGrp="1"/>
          </p:cNvSpPr>
          <p:nvPr>
            <p:ph type="title"/>
          </p:nvPr>
        </p:nvSpPr>
        <p:spPr>
          <a:xfrm>
            <a:off x="457200" y="205975"/>
            <a:ext cx="8229600" cy="201899"/>
          </a:xfrm>
          <a:prstGeom prst="rect">
            <a:avLst/>
          </a:prstGeom>
        </p:spPr>
        <p:txBody>
          <a:bodyPr lIns="91425" tIns="91425" rIns="91425" bIns="91425" anchor="b" anchorCtr="0">
            <a:noAutofit/>
          </a:bodyPr>
          <a:lstStyle/>
          <a:p>
            <a:pPr lvl="0" rtl="0">
              <a:spcBef>
                <a:spcPts val="0"/>
              </a:spcBef>
              <a:buNone/>
            </a:pPr>
            <a:r>
              <a:rPr lang="en" sz="2400">
                <a:solidFill>
                  <a:srgbClr val="6FA8DC"/>
                </a:solidFill>
              </a:rPr>
              <a:t>Values</a:t>
            </a:r>
          </a:p>
        </p:txBody>
      </p:sp>
      <p:sp>
        <p:nvSpPr>
          <p:cNvPr id="166" name="Shape 166"/>
          <p:cNvSpPr txBox="1"/>
          <p:nvPr/>
        </p:nvSpPr>
        <p:spPr>
          <a:xfrm>
            <a:off x="6817350" y="-49775"/>
            <a:ext cx="2733900" cy="865799"/>
          </a:xfrm>
          <a:prstGeom prst="rect">
            <a:avLst/>
          </a:prstGeom>
          <a:noFill/>
          <a:ln>
            <a:noFill/>
          </a:ln>
        </p:spPr>
        <p:txBody>
          <a:bodyPr lIns="91425" tIns="91425" rIns="91425" bIns="91425" anchor="t" anchorCtr="0">
            <a:noAutofit/>
          </a:bodyPr>
          <a:lstStyle/>
          <a:p>
            <a:pPr lvl="0" algn="ctr" rtl="0">
              <a:lnSpc>
                <a:spcPct val="115000"/>
              </a:lnSpc>
              <a:spcBef>
                <a:spcPts val="400"/>
              </a:spcBef>
              <a:buNone/>
            </a:pPr>
            <a:r>
              <a:rPr lang="en" sz="1800" b="1">
                <a:solidFill>
                  <a:srgbClr val="3333CC"/>
                </a:solidFill>
              </a:rPr>
              <a:t>Values</a:t>
            </a:r>
          </a:p>
          <a:p>
            <a:pPr lvl="0" rtl="0">
              <a:lnSpc>
                <a:spcPct val="115000"/>
              </a:lnSpc>
              <a:spcBef>
                <a:spcPts val="200"/>
              </a:spcBef>
              <a:buNone/>
            </a:pPr>
            <a:r>
              <a:rPr lang="en" sz="800"/>
              <a:t>Values must reinforce, enable &amp; support the business ideas</a:t>
            </a:r>
          </a:p>
          <a:p>
            <a:pPr lvl="0" rtl="0">
              <a:lnSpc>
                <a:spcPct val="115000"/>
              </a:lnSpc>
              <a:spcBef>
                <a:spcPts val="200"/>
              </a:spcBef>
              <a:buNone/>
            </a:pPr>
            <a:r>
              <a:rPr lang="en" sz="800"/>
              <a:t>Your messages should articulate the values needed to win</a:t>
            </a:r>
          </a:p>
          <a:p>
            <a:pPr lvl="0" rtl="0">
              <a:lnSpc>
                <a:spcPct val="115000"/>
              </a:lnSpc>
              <a:spcBef>
                <a:spcPts val="200"/>
              </a:spcBef>
              <a:buNone/>
            </a:pPr>
            <a:r>
              <a:rPr lang="en" sz="800"/>
              <a:t>You must embody those values, ALL the time</a:t>
            </a:r>
          </a:p>
          <a:p>
            <a:pPr lvl="0" rtl="0">
              <a:lnSpc>
                <a:spcPct val="115000"/>
              </a:lnSpc>
              <a:spcBef>
                <a:spcPts val="200"/>
              </a:spcBef>
              <a:buNone/>
            </a:pPr>
            <a:r>
              <a:rPr lang="en" sz="800"/>
              <a:t>It is your values that steer your actions, people take notice of actions and “see” your values</a:t>
            </a:r>
          </a:p>
          <a:p>
            <a:pPr lvl="0" rtl="0">
              <a:spcBef>
                <a:spcPts val="0"/>
              </a:spcBef>
              <a:buNone/>
            </a:pPr>
            <a:endParaRPr/>
          </a:p>
        </p:txBody>
      </p:sp>
      <p:sp>
        <p:nvSpPr>
          <p:cNvPr id="167" name="Shape 167"/>
          <p:cNvSpPr txBox="1"/>
          <p:nvPr/>
        </p:nvSpPr>
        <p:spPr>
          <a:xfrm>
            <a:off x="7475725" y="1609450"/>
            <a:ext cx="1601999" cy="4365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300" b="1">
                <a:solidFill>
                  <a:srgbClr val="3333CC"/>
                </a:solidFill>
              </a:rPr>
              <a:t>The GE example</a:t>
            </a:r>
          </a:p>
        </p:txBody>
      </p:sp>
      <p:sp>
        <p:nvSpPr>
          <p:cNvPr id="168" name="Shape 168"/>
          <p:cNvSpPr txBox="1"/>
          <p:nvPr/>
        </p:nvSpPr>
        <p:spPr>
          <a:xfrm>
            <a:off x="6721575" y="1949008"/>
            <a:ext cx="1359899" cy="812999"/>
          </a:xfrm>
          <a:prstGeom prst="rect">
            <a:avLst/>
          </a:prstGeom>
          <a:noFill/>
          <a:ln>
            <a:noFill/>
          </a:ln>
        </p:spPr>
        <p:txBody>
          <a:bodyPr lIns="91425" tIns="91425" rIns="91425" bIns="91425" anchor="t" anchorCtr="0">
            <a:noAutofit/>
          </a:bodyPr>
          <a:lstStyle/>
          <a:p>
            <a:pPr lvl="0" algn="ctr" rtl="0">
              <a:lnSpc>
                <a:spcPct val="115000"/>
              </a:lnSpc>
              <a:spcBef>
                <a:spcPts val="0"/>
              </a:spcBef>
              <a:buNone/>
            </a:pPr>
            <a:r>
              <a:rPr lang="en" sz="1300" b="1">
                <a:solidFill>
                  <a:srgbClr val="3333CC"/>
                </a:solidFill>
              </a:rPr>
              <a:t>ideas</a:t>
            </a:r>
          </a:p>
          <a:p>
            <a:pPr marL="457200" lvl="0" indent="-292100" rtl="0">
              <a:lnSpc>
                <a:spcPct val="115000"/>
              </a:lnSpc>
              <a:spcBef>
                <a:spcPts val="0"/>
              </a:spcBef>
              <a:buClr>
                <a:srgbClr val="3333CC"/>
              </a:buClr>
              <a:buSzPct val="100000"/>
              <a:buFont typeface="Arial"/>
              <a:buChar char="●"/>
            </a:pPr>
            <a:r>
              <a:rPr lang="en" sz="1000">
                <a:solidFill>
                  <a:srgbClr val="3333CC"/>
                </a:solidFill>
              </a:rPr>
              <a:t>No. 1 or 2</a:t>
            </a:r>
          </a:p>
          <a:p>
            <a:pPr marL="457200" lvl="0" indent="-292100" rtl="0">
              <a:lnSpc>
                <a:spcPct val="115000"/>
              </a:lnSpc>
              <a:spcBef>
                <a:spcPts val="0"/>
              </a:spcBef>
              <a:buClr>
                <a:srgbClr val="3333CC"/>
              </a:buClr>
              <a:buSzPct val="100000"/>
              <a:buFont typeface="Arial"/>
              <a:buChar char="●"/>
            </a:pPr>
            <a:r>
              <a:rPr lang="en" sz="1000">
                <a:solidFill>
                  <a:srgbClr val="3333CC"/>
                </a:solidFill>
              </a:rPr>
              <a:t>Fix, close or sell</a:t>
            </a:r>
          </a:p>
          <a:p>
            <a:pPr marL="457200" lvl="0" indent="-292100" rtl="0">
              <a:lnSpc>
                <a:spcPct val="115000"/>
              </a:lnSpc>
              <a:spcBef>
                <a:spcPts val="0"/>
              </a:spcBef>
              <a:buClr>
                <a:srgbClr val="3333CC"/>
              </a:buClr>
              <a:buSzPct val="100000"/>
              <a:buFont typeface="Arial"/>
              <a:buChar char="●"/>
            </a:pPr>
            <a:r>
              <a:rPr lang="en" sz="1000">
                <a:solidFill>
                  <a:srgbClr val="3333CC"/>
                </a:solidFill>
              </a:rPr>
              <a:t>Share power between units &amp; centre</a:t>
            </a:r>
          </a:p>
          <a:p>
            <a:pPr marL="457200" lvl="0" indent="-292100" rtl="0">
              <a:lnSpc>
                <a:spcPct val="115000"/>
              </a:lnSpc>
              <a:spcBef>
                <a:spcPts val="0"/>
              </a:spcBef>
              <a:buClr>
                <a:srgbClr val="3333CC"/>
              </a:buClr>
              <a:buSzPct val="100000"/>
              <a:buFont typeface="Arial"/>
              <a:buChar char="●"/>
            </a:pPr>
            <a:r>
              <a:rPr lang="en" sz="1000">
                <a:solidFill>
                  <a:srgbClr val="3333CC"/>
                </a:solidFill>
              </a:rPr>
              <a:t>Allow each business to determine its strategy</a:t>
            </a:r>
          </a:p>
          <a:p>
            <a:pPr lvl="0" rtl="0">
              <a:lnSpc>
                <a:spcPct val="115000"/>
              </a:lnSpc>
              <a:spcBef>
                <a:spcPts val="0"/>
              </a:spcBef>
              <a:buNone/>
            </a:pPr>
            <a:endParaRPr sz="1300" b="1">
              <a:solidFill>
                <a:srgbClr val="3333CC"/>
              </a:solidFill>
            </a:endParaRPr>
          </a:p>
          <a:p>
            <a:pPr lvl="0" rtl="0">
              <a:spcBef>
                <a:spcPts val="0"/>
              </a:spcBef>
              <a:buNone/>
            </a:pPr>
            <a:endParaRPr/>
          </a:p>
        </p:txBody>
      </p:sp>
      <p:sp>
        <p:nvSpPr>
          <p:cNvPr id="169" name="Shape 169"/>
          <p:cNvSpPr txBox="1"/>
          <p:nvPr/>
        </p:nvSpPr>
        <p:spPr>
          <a:xfrm>
            <a:off x="8081485" y="2006861"/>
            <a:ext cx="1505700" cy="2175900"/>
          </a:xfrm>
          <a:prstGeom prst="rect">
            <a:avLst/>
          </a:prstGeom>
          <a:noFill/>
          <a:ln>
            <a:noFill/>
          </a:ln>
        </p:spPr>
        <p:txBody>
          <a:bodyPr lIns="91425" tIns="91425" rIns="91425" bIns="91425" anchor="ctr" anchorCtr="0">
            <a:noAutofit/>
          </a:bodyPr>
          <a:lstStyle/>
          <a:p>
            <a:pPr lvl="0" algn="ctr" rtl="0">
              <a:lnSpc>
                <a:spcPct val="115000"/>
              </a:lnSpc>
              <a:spcBef>
                <a:spcPts val="0"/>
              </a:spcBef>
              <a:buNone/>
            </a:pPr>
            <a:r>
              <a:rPr lang="en" sz="1300" b="1">
                <a:solidFill>
                  <a:srgbClr val="3333CC"/>
                </a:solidFill>
              </a:rPr>
              <a:t>values</a:t>
            </a:r>
          </a:p>
          <a:p>
            <a:pPr marL="457200" lvl="0" indent="-292100" rtl="0">
              <a:lnSpc>
                <a:spcPct val="115000"/>
              </a:lnSpc>
              <a:spcBef>
                <a:spcPts val="0"/>
              </a:spcBef>
              <a:buClr>
                <a:srgbClr val="3333CC"/>
              </a:buClr>
              <a:buSzPct val="100000"/>
              <a:buFont typeface="Arial"/>
              <a:buChar char="●"/>
            </a:pPr>
            <a:r>
              <a:rPr lang="en" sz="1000">
                <a:solidFill>
                  <a:srgbClr val="3333CC"/>
                </a:solidFill>
              </a:rPr>
              <a:t>Speed</a:t>
            </a:r>
          </a:p>
          <a:p>
            <a:pPr marL="457200" lvl="0" indent="-292100" rtl="0">
              <a:lnSpc>
                <a:spcPct val="115000"/>
              </a:lnSpc>
              <a:spcBef>
                <a:spcPts val="0"/>
              </a:spcBef>
              <a:buClr>
                <a:srgbClr val="3333CC"/>
              </a:buClr>
              <a:buSzPct val="100000"/>
              <a:buFont typeface="Arial"/>
              <a:buChar char="●"/>
            </a:pPr>
            <a:r>
              <a:rPr lang="en" sz="1000">
                <a:solidFill>
                  <a:srgbClr val="3333CC"/>
                </a:solidFill>
              </a:rPr>
              <a:t>Simplicity: look for the right answer, not the complicated one</a:t>
            </a:r>
          </a:p>
          <a:p>
            <a:pPr marL="457200" lvl="0" indent="-292100" rtl="0">
              <a:lnSpc>
                <a:spcPct val="115000"/>
              </a:lnSpc>
              <a:spcBef>
                <a:spcPts val="0"/>
              </a:spcBef>
              <a:buClr>
                <a:srgbClr val="3333CC"/>
              </a:buClr>
              <a:buSzPct val="100000"/>
              <a:buFont typeface="Arial"/>
              <a:buChar char="●"/>
            </a:pPr>
            <a:r>
              <a:rPr lang="en" sz="1000">
                <a:solidFill>
                  <a:srgbClr val="3333CC"/>
                </a:solidFill>
              </a:rPr>
              <a:t>Self confidence</a:t>
            </a:r>
          </a:p>
          <a:p>
            <a:pPr marL="457200" lvl="0" indent="-292100" rtl="0">
              <a:lnSpc>
                <a:spcPct val="115000"/>
              </a:lnSpc>
              <a:spcBef>
                <a:spcPts val="0"/>
              </a:spcBef>
              <a:buClr>
                <a:srgbClr val="3333CC"/>
              </a:buClr>
              <a:buSzPct val="100000"/>
              <a:buFont typeface="Arial"/>
              <a:buChar char="●"/>
            </a:pPr>
            <a:r>
              <a:rPr lang="en" sz="1000">
                <a:solidFill>
                  <a:srgbClr val="3333CC"/>
                </a:solidFill>
              </a:rPr>
              <a:t>Stretch</a:t>
            </a:r>
          </a:p>
          <a:p>
            <a:pPr marL="457200" lvl="0" indent="-292100" rtl="0">
              <a:lnSpc>
                <a:spcPct val="115000"/>
              </a:lnSpc>
              <a:spcBef>
                <a:spcPts val="0"/>
              </a:spcBef>
              <a:buClr>
                <a:srgbClr val="3333CC"/>
              </a:buClr>
              <a:buSzPct val="100000"/>
              <a:buFont typeface="Arial"/>
              <a:buChar char="●"/>
            </a:pPr>
            <a:r>
              <a:rPr lang="en" sz="1000">
                <a:solidFill>
                  <a:srgbClr val="3333CC"/>
                </a:solidFill>
              </a:rPr>
              <a:t>Boundarylessness</a:t>
            </a:r>
          </a:p>
        </p:txBody>
      </p:sp>
      <p:graphicFrame>
        <p:nvGraphicFramePr>
          <p:cNvPr id="170" name="Shape 170"/>
          <p:cNvGraphicFramePr/>
          <p:nvPr/>
        </p:nvGraphicFramePr>
        <p:xfrm>
          <a:off x="0" y="245750"/>
          <a:ext cx="3000000" cy="3000000"/>
        </p:xfrm>
        <a:graphic>
          <a:graphicData uri="http://schemas.openxmlformats.org/drawingml/2006/table">
            <a:tbl>
              <a:tblPr>
                <a:noFill/>
                <a:tableStyleId>{2D159230-849B-4EDD-9558-A0372CBCFEB7}</a:tableStyleId>
              </a:tblPr>
              <a:tblGrid>
                <a:gridCol w="4677275"/>
                <a:gridCol w="1933475"/>
              </a:tblGrid>
              <a:tr h="714825">
                <a:tc>
                  <a:txBody>
                    <a:bodyPr/>
                    <a:lstStyle/>
                    <a:p>
                      <a:pPr>
                        <a:spcBef>
                          <a:spcPts val="0"/>
                        </a:spcBef>
                        <a:buNone/>
                      </a:pPr>
                      <a:r>
                        <a:rPr lang="en" sz="1100" b="1"/>
                        <a:t>Idea (from Quantum Ideas)</a:t>
                      </a:r>
                    </a:p>
                  </a:txBody>
                  <a:tcPr marL="91425" marR="91425" marT="91425" marB="91425"/>
                </a:tc>
                <a:tc>
                  <a:txBody>
                    <a:bodyPr/>
                    <a:lstStyle/>
                    <a:p>
                      <a:pPr>
                        <a:spcBef>
                          <a:spcPts val="0"/>
                        </a:spcBef>
                        <a:buNone/>
                      </a:pPr>
                      <a:r>
                        <a:rPr lang="en" sz="1100" b="1"/>
                        <a:t>Values (compare to previously stated values on slide 18)</a:t>
                      </a:r>
                    </a:p>
                  </a:txBody>
                  <a:tcPr marL="91425" marR="91425" marT="91425" marB="91425">
                    <a:solidFill>
                      <a:srgbClr val="CFE2F3"/>
                    </a:solidFill>
                  </a:tcPr>
                </a:tc>
              </a:tr>
              <a:tr h="772875">
                <a:tc>
                  <a:txBody>
                    <a:bodyPr/>
                    <a:lstStyle/>
                    <a:p>
                      <a:pPr lvl="0" rtl="0">
                        <a:spcBef>
                          <a:spcPts val="600"/>
                        </a:spcBef>
                        <a:buClr>
                          <a:schemeClr val="dk1"/>
                        </a:buClr>
                        <a:buSzPct val="110000"/>
                        <a:buFont typeface="Arial"/>
                        <a:buNone/>
                      </a:pPr>
                      <a:r>
                        <a:rPr lang="en" sz="1000" i="1">
                          <a:solidFill>
                            <a:schemeClr val="dk1"/>
                          </a:solidFill>
                        </a:rPr>
                        <a:t>provides the know-how needed for people to generate transformative change in the face of increasingly complex and unpredictable challenges.</a:t>
                      </a:r>
                    </a:p>
                  </a:txBody>
                  <a:tcPr marL="91425" marR="91425" marT="91425" marB="91425"/>
                </a:tc>
                <a:tc>
                  <a:txBody>
                    <a:bodyPr/>
                    <a:lstStyle/>
                    <a:p>
                      <a:pPr>
                        <a:spcBef>
                          <a:spcPts val="0"/>
                        </a:spcBef>
                        <a:buNone/>
                      </a:pPr>
                      <a:r>
                        <a:rPr lang="en" sz="1000">
                          <a:solidFill>
                            <a:srgbClr val="0B5394"/>
                          </a:solidFill>
                        </a:rPr>
                        <a:t>learning</a:t>
                      </a:r>
                      <a:r>
                        <a:rPr lang="en" sz="1000"/>
                        <a:t>, </a:t>
                      </a:r>
                      <a:r>
                        <a:rPr lang="en" sz="1000">
                          <a:solidFill>
                            <a:srgbClr val="3D85C6"/>
                          </a:solidFill>
                        </a:rPr>
                        <a:t>know how</a:t>
                      </a:r>
                      <a:r>
                        <a:rPr lang="en" sz="1000"/>
                        <a:t>, </a:t>
                      </a:r>
                      <a:r>
                        <a:rPr lang="en" sz="1000">
                          <a:solidFill>
                            <a:srgbClr val="3D85C6"/>
                          </a:solidFill>
                        </a:rPr>
                        <a:t>transformative change</a:t>
                      </a:r>
                      <a:r>
                        <a:rPr lang="en" sz="1000"/>
                        <a:t>, simplicity, competency, slowing down, understanding</a:t>
                      </a:r>
                    </a:p>
                  </a:txBody>
                  <a:tcPr marL="91425" marR="91425" marT="91425" marB="91425"/>
                </a:tc>
              </a:tr>
              <a:tr h="499975">
                <a:tc>
                  <a:txBody>
                    <a:bodyPr/>
                    <a:lstStyle/>
                    <a:p>
                      <a:pPr marL="0" lvl="0" indent="0" rtl="0">
                        <a:spcBef>
                          <a:spcPts val="600"/>
                        </a:spcBef>
                        <a:buNone/>
                      </a:pPr>
                      <a:r>
                        <a:rPr lang="en" sz="1000">
                          <a:solidFill>
                            <a:schemeClr val="dk1"/>
                          </a:solidFill>
                        </a:rPr>
                        <a:t>a creative way of working with complexity and uncertainty</a:t>
                      </a:r>
                    </a:p>
                  </a:txBody>
                  <a:tcPr marL="91425" marR="91425" marT="91425" marB="91425"/>
                </a:tc>
                <a:tc>
                  <a:txBody>
                    <a:bodyPr/>
                    <a:lstStyle/>
                    <a:p>
                      <a:pPr>
                        <a:spcBef>
                          <a:spcPts val="0"/>
                        </a:spcBef>
                        <a:buNone/>
                      </a:pPr>
                      <a:r>
                        <a:rPr lang="en" sz="1000">
                          <a:solidFill>
                            <a:srgbClr val="3D85C6"/>
                          </a:solidFill>
                        </a:rPr>
                        <a:t>Creativity, Collaboration, Co-creation</a:t>
                      </a:r>
                    </a:p>
                  </a:txBody>
                  <a:tcPr marL="91425" marR="91425" marT="91425" marB="91425"/>
                </a:tc>
              </a:tr>
              <a:tr h="499975">
                <a:tc>
                  <a:txBody>
                    <a:bodyPr/>
                    <a:lstStyle/>
                    <a:p>
                      <a:pPr marL="0" lvl="0" indent="0" rtl="0">
                        <a:spcBef>
                          <a:spcPts val="600"/>
                        </a:spcBef>
                        <a:buNone/>
                      </a:pPr>
                      <a:r>
                        <a:rPr lang="en" sz="1000">
                          <a:solidFill>
                            <a:schemeClr val="dk1"/>
                          </a:solidFill>
                        </a:rPr>
                        <a:t>an engaging way that transcends established group boundaries and barriers</a:t>
                      </a:r>
                    </a:p>
                  </a:txBody>
                  <a:tcPr marL="91425" marR="91425" marT="91425" marB="91425"/>
                </a:tc>
                <a:tc>
                  <a:txBody>
                    <a:bodyPr/>
                    <a:lstStyle/>
                    <a:p>
                      <a:pPr>
                        <a:spcBef>
                          <a:spcPts val="0"/>
                        </a:spcBef>
                        <a:buNone/>
                      </a:pPr>
                      <a:r>
                        <a:rPr lang="en" sz="1000">
                          <a:solidFill>
                            <a:srgbClr val="3D85C6"/>
                          </a:solidFill>
                        </a:rPr>
                        <a:t>Common purpose</a:t>
                      </a:r>
                      <a:r>
                        <a:rPr lang="en" sz="1000"/>
                        <a:t>, build upon ideas</a:t>
                      </a:r>
                    </a:p>
                  </a:txBody>
                  <a:tcPr marL="91425" marR="91425" marT="91425" marB="91425"/>
                </a:tc>
              </a:tr>
              <a:tr h="578100">
                <a:tc>
                  <a:txBody>
                    <a:bodyPr/>
                    <a:lstStyle/>
                    <a:p>
                      <a:pPr marL="0" lvl="0" indent="0" rtl="0">
                        <a:spcBef>
                          <a:spcPts val="600"/>
                        </a:spcBef>
                        <a:buNone/>
                      </a:pPr>
                      <a:r>
                        <a:rPr lang="en" sz="1000">
                          <a:solidFill>
                            <a:schemeClr val="dk1"/>
                          </a:solidFill>
                        </a:rPr>
                        <a:t>a vision that is flexible and evokes hope; identifies how to address potential significant disturbances to the system through creating strategic opportunities </a:t>
                      </a:r>
                    </a:p>
                  </a:txBody>
                  <a:tcPr marL="91425" marR="91425" marT="91425" marB="91425"/>
                </a:tc>
                <a:tc>
                  <a:txBody>
                    <a:bodyPr/>
                    <a:lstStyle/>
                    <a:p>
                      <a:pPr>
                        <a:spcBef>
                          <a:spcPts val="0"/>
                        </a:spcBef>
                        <a:buNone/>
                      </a:pPr>
                      <a:r>
                        <a:rPr lang="en" sz="1000">
                          <a:solidFill>
                            <a:srgbClr val="3D85C6"/>
                          </a:solidFill>
                        </a:rPr>
                        <a:t>adaptability</a:t>
                      </a:r>
                      <a:r>
                        <a:rPr lang="en" sz="1000"/>
                        <a:t>, </a:t>
                      </a:r>
                      <a:r>
                        <a:rPr lang="en" sz="1000">
                          <a:solidFill>
                            <a:srgbClr val="3D85C6"/>
                          </a:solidFill>
                        </a:rPr>
                        <a:t>hope</a:t>
                      </a:r>
                      <a:r>
                        <a:rPr lang="en" sz="1000"/>
                        <a:t>, right direction, strategy, </a:t>
                      </a:r>
                    </a:p>
                  </a:txBody>
                  <a:tcPr marL="91425" marR="91425" marT="91425" marB="91425"/>
                </a:tc>
              </a:tr>
              <a:tr h="656225">
                <a:tc>
                  <a:txBody>
                    <a:bodyPr/>
                    <a:lstStyle/>
                    <a:p>
                      <a:pPr marL="0" lvl="0" indent="0" rtl="0">
                        <a:spcBef>
                          <a:spcPts val="600"/>
                        </a:spcBef>
                        <a:buNone/>
                      </a:pPr>
                      <a:r>
                        <a:rPr lang="en" sz="1000">
                          <a:solidFill>
                            <a:schemeClr val="dk1"/>
                          </a:solidFill>
                        </a:rPr>
                        <a:t>ways to work when there is high stakes, high complexity, and unpredictability to make difficult choices and to decide upon priorities and resource allocation </a:t>
                      </a:r>
                    </a:p>
                  </a:txBody>
                  <a:tcPr marL="91425" marR="91425" marT="91425" marB="91425"/>
                </a:tc>
                <a:tc>
                  <a:txBody>
                    <a:bodyPr/>
                    <a:lstStyle/>
                    <a:p>
                      <a:pPr rtl="0">
                        <a:spcBef>
                          <a:spcPts val="0"/>
                        </a:spcBef>
                        <a:buNone/>
                      </a:pPr>
                      <a:r>
                        <a:rPr lang="en" sz="1000"/>
                        <a:t>Calm, </a:t>
                      </a:r>
                      <a:r>
                        <a:rPr lang="en" sz="1000">
                          <a:solidFill>
                            <a:srgbClr val="3D85C6"/>
                          </a:solidFill>
                        </a:rPr>
                        <a:t>foresight, systems thinking</a:t>
                      </a:r>
                      <a:r>
                        <a:rPr lang="en" sz="1000"/>
                        <a:t>, informed decision making, strategy</a:t>
                      </a:r>
                    </a:p>
                  </a:txBody>
                  <a:tcPr marL="91425" marR="91425" marT="91425" marB="91425"/>
                </a:tc>
              </a:tr>
              <a:tr h="656225">
                <a:tc>
                  <a:txBody>
                    <a:bodyPr/>
                    <a:lstStyle/>
                    <a:p>
                      <a:pPr marL="0" lvl="0" indent="0" rtl="0">
                        <a:spcBef>
                          <a:spcPts val="600"/>
                        </a:spcBef>
                        <a:buNone/>
                      </a:pPr>
                      <a:r>
                        <a:rPr lang="en" sz="1000">
                          <a:solidFill>
                            <a:schemeClr val="dk1"/>
                          </a:solidFill>
                        </a:rPr>
                        <a:t>safe spaces that enable people to build emotional capacity, resilience and balance to engage fully and responsibly with the challenges of the times</a:t>
                      </a:r>
                    </a:p>
                  </a:txBody>
                  <a:tcPr marL="91425" marR="91425" marT="91425" marB="91425"/>
                </a:tc>
                <a:tc>
                  <a:txBody>
                    <a:bodyPr/>
                    <a:lstStyle/>
                    <a:p>
                      <a:pPr rtl="0">
                        <a:spcBef>
                          <a:spcPts val="0"/>
                        </a:spcBef>
                        <a:buNone/>
                      </a:pPr>
                      <a:r>
                        <a:rPr lang="en" sz="1000">
                          <a:solidFill>
                            <a:srgbClr val="3D85C6"/>
                          </a:solidFill>
                        </a:rPr>
                        <a:t>Safe to fail and learn</a:t>
                      </a:r>
                      <a:r>
                        <a:rPr lang="en" sz="1000"/>
                        <a:t>, emotional capacity, </a:t>
                      </a:r>
                      <a:r>
                        <a:rPr lang="en" sz="1000">
                          <a:solidFill>
                            <a:srgbClr val="3D85C6"/>
                          </a:solidFill>
                        </a:rPr>
                        <a:t>resilience, respect for life</a:t>
                      </a:r>
                    </a:p>
                  </a:txBody>
                  <a:tcPr marL="91425" marR="91425" marT="91425" marB="91425"/>
                </a:tc>
              </a:tr>
              <a:tr h="499975">
                <a:tc>
                  <a:txBody>
                    <a:bodyPr/>
                    <a:lstStyle/>
                    <a:p>
                      <a:pPr marL="0" indent="0" rtl="0">
                        <a:spcBef>
                          <a:spcPts val="600"/>
                        </a:spcBef>
                        <a:buNone/>
                      </a:pPr>
                      <a:endParaRPr sz="1000">
                        <a:solidFill>
                          <a:schemeClr val="dk1"/>
                        </a:solidFill>
                      </a:endParaRPr>
                    </a:p>
                  </a:txBody>
                  <a:tcPr marL="91425" marR="91425" marT="91425" marB="91425"/>
                </a:tc>
                <a:tc>
                  <a:txBody>
                    <a:bodyPr/>
                    <a:lstStyle/>
                    <a:p>
                      <a:pPr rtl="0">
                        <a:spcBef>
                          <a:spcPts val="0"/>
                        </a:spcBef>
                        <a:buNone/>
                      </a:pPr>
                      <a:r>
                        <a:rPr lang="en" sz="1000">
                          <a:solidFill>
                            <a:srgbClr val="3D85C6"/>
                          </a:solidFill>
                        </a:rPr>
                        <a:t>Respect, Responsibility, Reciprocity, integrity, impulse, reflection, action, skilled </a:t>
                      </a:r>
                      <a:r>
                        <a:rPr lang="en">
                          <a:solidFill>
                            <a:schemeClr val="dk1"/>
                          </a:solidFill>
                        </a:rPr>
                        <a:t>Boldness</a:t>
                      </a:r>
                    </a:p>
                  </a:txBody>
                  <a:tcPr marL="91425" marR="91425" marT="91425" marB="91425"/>
                </a:tc>
              </a:tr>
            </a:tbl>
          </a:graphicData>
        </a:graphic>
      </p:graphicFrame>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86200" y="205975"/>
            <a:ext cx="9057899" cy="50084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b="1"/>
              <a:t>Audience</a:t>
            </a:r>
          </a:p>
          <a:p>
            <a:pPr lvl="0" indent="-228600" rtl="0">
              <a:lnSpc>
                <a:spcPct val="115000"/>
              </a:lnSpc>
              <a:spcBef>
                <a:spcPts val="0"/>
              </a:spcBef>
              <a:buClr>
                <a:schemeClr val="dk1"/>
              </a:buClr>
              <a:buSzPct val="100000"/>
              <a:buFont typeface="Arial"/>
              <a:buNone/>
            </a:pPr>
            <a:r>
              <a:rPr lang="en" sz="1100"/>
              <a:t>·</a:t>
            </a:r>
            <a:r>
              <a:rPr lang="en" sz="1100">
                <a:latin typeface="Times New Roman"/>
                <a:ea typeface="Times New Roman"/>
                <a:cs typeface="Times New Roman"/>
                <a:sym typeface="Times New Roman"/>
              </a:rPr>
              <a:t>      </a:t>
            </a:r>
            <a:r>
              <a:rPr lang="en" sz="1100">
                <a:latin typeface="Calibri"/>
                <a:ea typeface="Calibri"/>
                <a:cs typeface="Calibri"/>
                <a:sym typeface="Calibri"/>
              </a:rPr>
              <a:t>People who are open to new ways of generating a more tenable future by building on the best of the current world</a:t>
            </a:r>
          </a:p>
          <a:p>
            <a:pPr lvl="0" indent="-228600" rtl="0">
              <a:lnSpc>
                <a:spcPct val="115000"/>
              </a:lnSpc>
              <a:spcBef>
                <a:spcPts val="0"/>
              </a:spcBef>
              <a:buClr>
                <a:schemeClr val="dk1"/>
              </a:buClr>
              <a:buSzPct val="100000"/>
              <a:buFont typeface="Arial"/>
              <a:buNone/>
            </a:pPr>
            <a:r>
              <a:rPr lang="en" sz="1100"/>
              <a:t>·</a:t>
            </a:r>
            <a:r>
              <a:rPr lang="en" sz="1100">
                <a:latin typeface="Times New Roman"/>
                <a:ea typeface="Times New Roman"/>
                <a:cs typeface="Times New Roman"/>
                <a:sym typeface="Times New Roman"/>
              </a:rPr>
              <a:t>     </a:t>
            </a:r>
            <a:r>
              <a:rPr lang="en" sz="1200">
                <a:latin typeface="Times New Roman"/>
                <a:ea typeface="Times New Roman"/>
                <a:cs typeface="Times New Roman"/>
                <a:sym typeface="Times New Roman"/>
              </a:rPr>
              <a:t> </a:t>
            </a:r>
            <a:r>
              <a:rPr lang="en" sz="1200" b="1"/>
              <a:t>Clients &amp; Collaborators:</a:t>
            </a:r>
            <a:r>
              <a:rPr lang="en" sz="1100"/>
              <a:t> </a:t>
            </a:r>
            <a:r>
              <a:rPr lang="en" sz="1000"/>
              <a:t>Varying levels of experience working with ‘progressive’ organisations. Likely not extremely conservative.</a:t>
            </a:r>
          </a:p>
          <a:p>
            <a:pPr marL="914400" lvl="0" indent="-228600" rtl="0">
              <a:lnSpc>
                <a:spcPct val="115000"/>
              </a:lnSpc>
              <a:spcBef>
                <a:spcPts val="0"/>
              </a:spcBef>
              <a:buClr>
                <a:schemeClr val="dk1"/>
              </a:buClr>
              <a:buSzPct val="110000"/>
              <a:buFont typeface="Arial"/>
              <a:buNone/>
            </a:pPr>
            <a:r>
              <a:rPr lang="en" sz="1000">
                <a:latin typeface="Courier New"/>
                <a:ea typeface="Courier New"/>
                <a:cs typeface="Courier New"/>
                <a:sym typeface="Courier New"/>
              </a:rPr>
              <a:t>o</a:t>
            </a:r>
            <a:r>
              <a:rPr lang="en" sz="1000">
                <a:latin typeface="Times New Roman"/>
                <a:ea typeface="Times New Roman"/>
                <a:cs typeface="Times New Roman"/>
                <a:sym typeface="Times New Roman"/>
              </a:rPr>
              <a:t>   </a:t>
            </a:r>
            <a:r>
              <a:rPr lang="en" sz="1000"/>
              <a:t>Businesses, NGOs, Governments (Municipal, Regional, National)</a:t>
            </a:r>
          </a:p>
          <a:p>
            <a:pPr marL="914400" lvl="0" indent="-228600" rtl="0">
              <a:lnSpc>
                <a:spcPct val="115000"/>
              </a:lnSpc>
              <a:spcBef>
                <a:spcPts val="0"/>
              </a:spcBef>
              <a:buClr>
                <a:schemeClr val="dk1"/>
              </a:buClr>
              <a:buSzPct val="110000"/>
              <a:buFont typeface="Arial"/>
              <a:buNone/>
            </a:pPr>
            <a:r>
              <a:rPr lang="en" sz="1000">
                <a:latin typeface="Courier New"/>
                <a:ea typeface="Courier New"/>
                <a:cs typeface="Courier New"/>
                <a:sym typeface="Courier New"/>
              </a:rPr>
              <a:t>o</a:t>
            </a:r>
            <a:r>
              <a:rPr lang="en" sz="1000">
                <a:latin typeface="Times New Roman"/>
                <a:ea typeface="Times New Roman"/>
                <a:cs typeface="Times New Roman"/>
                <a:sym typeface="Times New Roman"/>
              </a:rPr>
              <a:t>   </a:t>
            </a:r>
            <a:r>
              <a:rPr lang="en" sz="1000"/>
              <a:t>Traditional and alternative educational organizations;</a:t>
            </a:r>
            <a:r>
              <a:rPr lang="en" sz="1000">
                <a:latin typeface="Times New Roman"/>
                <a:ea typeface="Times New Roman"/>
                <a:cs typeface="Times New Roman"/>
                <a:sym typeface="Times New Roman"/>
              </a:rPr>
              <a:t>  </a:t>
            </a:r>
            <a:r>
              <a:rPr lang="en" sz="1000"/>
              <a:t>International bodies and networks</a:t>
            </a:r>
          </a:p>
          <a:p>
            <a:pPr marL="914400" lvl="0" indent="-228600" rtl="0">
              <a:lnSpc>
                <a:spcPct val="115000"/>
              </a:lnSpc>
              <a:spcBef>
                <a:spcPts val="0"/>
              </a:spcBef>
              <a:buClr>
                <a:schemeClr val="dk1"/>
              </a:buClr>
              <a:buSzPct val="100000"/>
              <a:buFont typeface="Arial"/>
              <a:buNone/>
            </a:pPr>
            <a:r>
              <a:rPr lang="en" sz="1100">
                <a:latin typeface="Courier New"/>
                <a:ea typeface="Courier New"/>
                <a:cs typeface="Courier New"/>
                <a:sym typeface="Courier New"/>
              </a:rPr>
              <a:t>o</a:t>
            </a:r>
            <a:r>
              <a:rPr lang="en" sz="1100">
                <a:latin typeface="Times New Roman"/>
                <a:ea typeface="Times New Roman"/>
                <a:cs typeface="Times New Roman"/>
                <a:sym typeface="Times New Roman"/>
              </a:rPr>
              <a:t>   </a:t>
            </a:r>
            <a:r>
              <a:rPr lang="en" sz="1200" b="1"/>
              <a:t>Their values</a:t>
            </a:r>
          </a:p>
          <a:p>
            <a:pPr marL="1371600" lvl="0" indent="-228600" rtl="0">
              <a:lnSpc>
                <a:spcPct val="115000"/>
              </a:lnSpc>
              <a:spcBef>
                <a:spcPts val="0"/>
              </a:spcBef>
              <a:buClr>
                <a:schemeClr val="dk1"/>
              </a:buClr>
              <a:buSzPct val="100000"/>
              <a:buFont typeface="Arial"/>
              <a:buNone/>
            </a:pPr>
            <a:r>
              <a:rPr lang="en" sz="1100" b="1">
                <a:latin typeface="Times New Roman"/>
                <a:ea typeface="Times New Roman"/>
                <a:cs typeface="Times New Roman"/>
                <a:sym typeface="Times New Roman"/>
              </a:rPr>
              <a:t> </a:t>
            </a:r>
            <a:r>
              <a:rPr lang="en" sz="1100" b="1"/>
              <a:t>Collaboration</a:t>
            </a:r>
            <a:r>
              <a:rPr lang="en" sz="1100"/>
              <a:t> (has various meanings depending on their perspective)</a:t>
            </a:r>
          </a:p>
          <a:p>
            <a:pPr marL="1371600" lvl="0" indent="-228600" rtl="0">
              <a:lnSpc>
                <a:spcPct val="115000"/>
              </a:lnSpc>
              <a:spcBef>
                <a:spcPts val="0"/>
              </a:spcBef>
              <a:buClr>
                <a:schemeClr val="dk1"/>
              </a:buClr>
              <a:buSzPct val="100000"/>
              <a:buFont typeface="Arial"/>
              <a:buNone/>
            </a:pPr>
            <a:r>
              <a:rPr lang="en" sz="1100" b="1">
                <a:latin typeface="Times New Roman"/>
                <a:ea typeface="Times New Roman"/>
                <a:cs typeface="Times New Roman"/>
                <a:sym typeface="Times New Roman"/>
              </a:rPr>
              <a:t>  </a:t>
            </a:r>
            <a:r>
              <a:rPr lang="en" sz="1100" b="1"/>
              <a:t>Innovation</a:t>
            </a:r>
            <a:r>
              <a:rPr lang="en" sz="1100"/>
              <a:t> (might not have same definition as H3Uni)</a:t>
            </a:r>
          </a:p>
          <a:p>
            <a:pPr marL="1371600" lvl="0" indent="-228600" rtl="0">
              <a:lnSpc>
                <a:spcPct val="115000"/>
              </a:lnSpc>
              <a:spcBef>
                <a:spcPts val="0"/>
              </a:spcBef>
              <a:buClr>
                <a:schemeClr val="dk1"/>
              </a:buClr>
              <a:buSzPct val="100000"/>
              <a:buFont typeface="Arial"/>
              <a:buNone/>
            </a:pPr>
            <a:r>
              <a:rPr lang="en" sz="1100" b="1">
                <a:latin typeface="Times New Roman"/>
                <a:ea typeface="Times New Roman"/>
                <a:cs typeface="Times New Roman"/>
                <a:sym typeface="Times New Roman"/>
              </a:rPr>
              <a:t>  </a:t>
            </a:r>
            <a:r>
              <a:rPr lang="en" sz="1100" b="1"/>
              <a:t>Systems change</a:t>
            </a:r>
            <a:r>
              <a:rPr lang="en" sz="1100"/>
              <a:t> (degree of change and which system they want to change can vary, at core acknowledge that the present system they operate within no longer achieves the results it was designed to achieve)</a:t>
            </a:r>
          </a:p>
          <a:p>
            <a:pPr marL="1371600" lvl="0" indent="-228600" rtl="0">
              <a:lnSpc>
                <a:spcPct val="115000"/>
              </a:lnSpc>
              <a:spcBef>
                <a:spcPts val="0"/>
              </a:spcBef>
              <a:buClr>
                <a:schemeClr val="dk1"/>
              </a:buClr>
              <a:buSzPct val="100000"/>
              <a:buFont typeface="Arial"/>
              <a:buNone/>
            </a:pPr>
            <a:r>
              <a:rPr lang="en" sz="1100" b="1">
                <a:latin typeface="Times New Roman"/>
                <a:ea typeface="Times New Roman"/>
                <a:cs typeface="Times New Roman"/>
                <a:sym typeface="Times New Roman"/>
              </a:rPr>
              <a:t>  </a:t>
            </a:r>
            <a:r>
              <a:rPr lang="en" sz="1100" b="1"/>
              <a:t>Hope</a:t>
            </a:r>
            <a:r>
              <a:rPr lang="en" sz="1100"/>
              <a:t>/belief in future</a:t>
            </a:r>
          </a:p>
          <a:p>
            <a:pPr lvl="0" indent="-228600" rtl="0">
              <a:lnSpc>
                <a:spcPct val="115000"/>
              </a:lnSpc>
              <a:spcBef>
                <a:spcPts val="0"/>
              </a:spcBef>
              <a:buClr>
                <a:schemeClr val="dk1"/>
              </a:buClr>
              <a:buSzPct val="100000"/>
              <a:buFont typeface="Arial"/>
              <a:buNone/>
            </a:pPr>
            <a:r>
              <a:rPr lang="en" sz="1100"/>
              <a:t>·</a:t>
            </a:r>
            <a:r>
              <a:rPr lang="en" sz="1100">
                <a:latin typeface="Times New Roman"/>
                <a:ea typeface="Times New Roman"/>
                <a:cs typeface="Times New Roman"/>
                <a:sym typeface="Times New Roman"/>
              </a:rPr>
              <a:t>    </a:t>
            </a:r>
            <a:r>
              <a:rPr lang="en" sz="1200">
                <a:latin typeface="Times New Roman"/>
                <a:ea typeface="Times New Roman"/>
                <a:cs typeface="Times New Roman"/>
                <a:sym typeface="Times New Roman"/>
              </a:rPr>
              <a:t>  </a:t>
            </a:r>
            <a:r>
              <a:rPr lang="en" sz="1200" b="1"/>
              <a:t>Learners/Students:</a:t>
            </a:r>
          </a:p>
          <a:p>
            <a:pPr marL="914400" lvl="0" indent="-228600" rtl="0">
              <a:lnSpc>
                <a:spcPct val="115000"/>
              </a:lnSpc>
              <a:spcBef>
                <a:spcPts val="0"/>
              </a:spcBef>
              <a:buClr>
                <a:schemeClr val="dk1"/>
              </a:buClr>
              <a:buSzPct val="110000"/>
              <a:buFont typeface="Arial"/>
              <a:buNone/>
            </a:pPr>
            <a:r>
              <a:rPr lang="en" sz="1000">
                <a:latin typeface="Courier New"/>
                <a:ea typeface="Courier New"/>
                <a:cs typeface="Courier New"/>
                <a:sym typeface="Courier New"/>
              </a:rPr>
              <a:t>o</a:t>
            </a:r>
            <a:r>
              <a:rPr lang="en" sz="1000">
                <a:latin typeface="Times New Roman"/>
                <a:ea typeface="Times New Roman"/>
                <a:cs typeface="Times New Roman"/>
                <a:sym typeface="Times New Roman"/>
              </a:rPr>
              <a:t>   </a:t>
            </a:r>
            <a:r>
              <a:rPr lang="en" sz="1000"/>
              <a:t>People who might work in any sector, at any level within an organization, with the common thread that they are looking for new ways to operate.</a:t>
            </a:r>
          </a:p>
          <a:p>
            <a:pPr marL="914400" lvl="0" indent="-228600" rtl="0">
              <a:lnSpc>
                <a:spcPct val="115000"/>
              </a:lnSpc>
              <a:spcBef>
                <a:spcPts val="0"/>
              </a:spcBef>
              <a:buClr>
                <a:schemeClr val="dk1"/>
              </a:buClr>
              <a:buSzPct val="110000"/>
              <a:buFont typeface="Arial"/>
              <a:buNone/>
            </a:pPr>
            <a:r>
              <a:rPr lang="en" sz="1000">
                <a:latin typeface="Courier New"/>
                <a:ea typeface="Courier New"/>
                <a:cs typeface="Courier New"/>
                <a:sym typeface="Courier New"/>
              </a:rPr>
              <a:t>o</a:t>
            </a:r>
            <a:r>
              <a:rPr lang="en" sz="1000">
                <a:latin typeface="Times New Roman"/>
                <a:ea typeface="Times New Roman"/>
                <a:cs typeface="Times New Roman"/>
                <a:sym typeface="Times New Roman"/>
              </a:rPr>
              <a:t>   </a:t>
            </a:r>
            <a:r>
              <a:rPr lang="en" sz="1000"/>
              <a:t>Some might be looking to incorporate H3Uni into their existing jobs/positions</a:t>
            </a:r>
          </a:p>
          <a:p>
            <a:pPr marL="914400" lvl="0" indent="-228600" rtl="0">
              <a:lnSpc>
                <a:spcPct val="115000"/>
              </a:lnSpc>
              <a:spcBef>
                <a:spcPts val="0"/>
              </a:spcBef>
              <a:buClr>
                <a:schemeClr val="dk1"/>
              </a:buClr>
              <a:buSzPct val="110000"/>
              <a:buFont typeface="Arial"/>
              <a:buNone/>
            </a:pPr>
            <a:r>
              <a:rPr lang="en" sz="1000">
                <a:latin typeface="Courier New"/>
                <a:ea typeface="Courier New"/>
                <a:cs typeface="Courier New"/>
                <a:sym typeface="Courier New"/>
              </a:rPr>
              <a:t>o</a:t>
            </a:r>
            <a:r>
              <a:rPr lang="en" sz="1000">
                <a:latin typeface="Times New Roman"/>
                <a:ea typeface="Times New Roman"/>
                <a:cs typeface="Times New Roman"/>
                <a:sym typeface="Times New Roman"/>
              </a:rPr>
              <a:t>   </a:t>
            </a:r>
            <a:r>
              <a:rPr lang="en" sz="1000"/>
              <a:t>Some might be looking for a career change</a:t>
            </a:r>
          </a:p>
          <a:p>
            <a:pPr marL="914400" lvl="0" indent="-228600" rtl="0">
              <a:lnSpc>
                <a:spcPct val="115000"/>
              </a:lnSpc>
              <a:spcBef>
                <a:spcPts val="0"/>
              </a:spcBef>
              <a:buClr>
                <a:schemeClr val="dk1"/>
              </a:buClr>
              <a:buSzPct val="100000"/>
              <a:buFont typeface="Arial"/>
              <a:buNone/>
            </a:pPr>
            <a:r>
              <a:rPr lang="en" sz="1100">
                <a:latin typeface="Courier New"/>
                <a:ea typeface="Courier New"/>
                <a:cs typeface="Courier New"/>
                <a:sym typeface="Courier New"/>
              </a:rPr>
              <a:t>o</a:t>
            </a:r>
            <a:r>
              <a:rPr lang="en" sz="1100">
                <a:latin typeface="Times New Roman"/>
                <a:ea typeface="Times New Roman"/>
                <a:cs typeface="Times New Roman"/>
                <a:sym typeface="Times New Roman"/>
              </a:rPr>
              <a:t>  </a:t>
            </a:r>
            <a:r>
              <a:rPr lang="en" sz="1200">
                <a:latin typeface="Times New Roman"/>
                <a:ea typeface="Times New Roman"/>
                <a:cs typeface="Times New Roman"/>
                <a:sym typeface="Times New Roman"/>
              </a:rPr>
              <a:t> </a:t>
            </a:r>
            <a:r>
              <a:rPr lang="en" sz="1200" b="1"/>
              <a:t>Their values</a:t>
            </a:r>
          </a:p>
          <a:p>
            <a:pPr marL="1371600" lvl="0" indent="-228600" rtl="0">
              <a:lnSpc>
                <a:spcPct val="115000"/>
              </a:lnSpc>
              <a:spcBef>
                <a:spcPts val="0"/>
              </a:spcBef>
              <a:buClr>
                <a:schemeClr val="dk1"/>
              </a:buClr>
              <a:buSzPct val="91666"/>
              <a:buFont typeface="Arial"/>
              <a:buNone/>
            </a:pPr>
            <a:r>
              <a:rPr lang="en" sz="1200" b="1"/>
              <a:t>Collaboration, Innovation</a:t>
            </a:r>
            <a:r>
              <a:rPr lang="en" sz="1200" b="1">
                <a:latin typeface="Times New Roman"/>
                <a:ea typeface="Times New Roman"/>
                <a:cs typeface="Times New Roman"/>
                <a:sym typeface="Times New Roman"/>
              </a:rPr>
              <a:t>, </a:t>
            </a:r>
            <a:r>
              <a:rPr lang="en" sz="1200" b="1"/>
              <a:t>Systems change</a:t>
            </a:r>
            <a:r>
              <a:rPr lang="en" sz="1200" b="1">
                <a:latin typeface="Times New Roman"/>
                <a:ea typeface="Times New Roman"/>
                <a:cs typeface="Times New Roman"/>
                <a:sym typeface="Times New Roman"/>
              </a:rPr>
              <a:t>, </a:t>
            </a:r>
            <a:r>
              <a:rPr lang="en" sz="1200" b="1"/>
              <a:t>Hope/belief in future</a:t>
            </a:r>
          </a:p>
          <a:p>
            <a:pPr lvl="0" rtl="0">
              <a:lnSpc>
                <a:spcPct val="115000"/>
              </a:lnSpc>
              <a:spcBef>
                <a:spcPts val="0"/>
              </a:spcBef>
              <a:buNone/>
            </a:pPr>
            <a:r>
              <a:rPr lang="en" sz="600" b="1"/>
              <a:t>  </a:t>
            </a:r>
          </a:p>
          <a:p>
            <a:pPr lvl="0" rtl="0">
              <a:lnSpc>
                <a:spcPct val="115000"/>
              </a:lnSpc>
              <a:spcBef>
                <a:spcPts val="0"/>
              </a:spcBef>
              <a:buClr>
                <a:schemeClr val="dk1"/>
              </a:buClr>
              <a:buSzPct val="68750"/>
              <a:buFont typeface="Arial"/>
              <a:buNone/>
            </a:pPr>
            <a:r>
              <a:rPr lang="en" sz="1600" b="1">
                <a:solidFill>
                  <a:srgbClr val="3D85C6"/>
                </a:solidFill>
              </a:rPr>
              <a:t>H3Uni Core Values</a:t>
            </a:r>
          </a:p>
          <a:p>
            <a:pPr marL="457200" lvl="0" indent="-298450" rtl="0">
              <a:lnSpc>
                <a:spcPct val="115000"/>
              </a:lnSpc>
              <a:spcBef>
                <a:spcPts val="0"/>
              </a:spcBef>
              <a:buClr>
                <a:schemeClr val="dk1"/>
              </a:buClr>
              <a:buSzPct val="100000"/>
              <a:buFont typeface="Arial"/>
              <a:buChar char="●"/>
            </a:pPr>
            <a:r>
              <a:rPr lang="en" sz="1100"/>
              <a:t>Sacred Earth, sacred life, sacred human</a:t>
            </a:r>
          </a:p>
          <a:p>
            <a:pPr marL="457200" lvl="0" indent="-298450" rtl="0">
              <a:lnSpc>
                <a:spcPct val="115000"/>
              </a:lnSpc>
              <a:spcBef>
                <a:spcPts val="0"/>
              </a:spcBef>
              <a:buClr>
                <a:schemeClr val="dk1"/>
              </a:buClr>
              <a:buSzPct val="100000"/>
              <a:buFont typeface="Arial"/>
              <a:buChar char="●"/>
            </a:pPr>
            <a:r>
              <a:rPr lang="en" sz="1100"/>
              <a:t>Beauty, truth, love inspiring future consciousness leadership and practice</a:t>
            </a:r>
          </a:p>
          <a:p>
            <a:pPr marL="457200" lvl="0" indent="-298450" rtl="0">
              <a:lnSpc>
                <a:spcPct val="115000"/>
              </a:lnSpc>
              <a:spcBef>
                <a:spcPts val="0"/>
              </a:spcBef>
              <a:buClr>
                <a:schemeClr val="dk1"/>
              </a:buClr>
              <a:buSzPct val="100000"/>
              <a:buFont typeface="Arial"/>
              <a:buChar char="●"/>
            </a:pPr>
            <a:r>
              <a:rPr lang="en" sz="1100"/>
              <a:t>Collective hope, collective dialogue, collective wisdom, collective will</a:t>
            </a:r>
          </a:p>
          <a:p>
            <a:pPr marL="457200" lvl="0" indent="-298450" rtl="0">
              <a:lnSpc>
                <a:spcPct val="115000"/>
              </a:lnSpc>
              <a:spcBef>
                <a:spcPts val="0"/>
              </a:spcBef>
              <a:buClr>
                <a:schemeClr val="dk1"/>
              </a:buClr>
              <a:buSzPct val="100000"/>
              <a:buFont typeface="Arial"/>
              <a:buChar char="●"/>
            </a:pPr>
            <a:r>
              <a:rPr lang="en" sz="1100"/>
              <a:t>Transformative change towards tenable futures</a:t>
            </a:r>
          </a:p>
          <a:p>
            <a:pPr marL="457200" lvl="0" indent="-298450" rtl="0">
              <a:lnSpc>
                <a:spcPct val="115000"/>
              </a:lnSpc>
              <a:spcBef>
                <a:spcPts val="0"/>
              </a:spcBef>
              <a:buClr>
                <a:schemeClr val="dk1"/>
              </a:buClr>
              <a:buSzPct val="100000"/>
              <a:buFont typeface="Arial"/>
              <a:buChar char="●"/>
            </a:pPr>
            <a:r>
              <a:rPr lang="en" sz="1100"/>
              <a:t>Use of foresight, systems thinking and strategy</a:t>
            </a:r>
          </a:p>
        </p:txBody>
      </p:sp>
      <p:sp>
        <p:nvSpPr>
          <p:cNvPr id="176" name="Shape 176"/>
          <p:cNvSpPr txBox="1">
            <a:spLocks noGrp="1"/>
          </p:cNvSpPr>
          <p:nvPr>
            <p:ph type="title"/>
          </p:nvPr>
        </p:nvSpPr>
        <p:spPr>
          <a:xfrm>
            <a:off x="229875" y="205975"/>
            <a:ext cx="8457000" cy="201899"/>
          </a:xfrm>
          <a:prstGeom prst="rect">
            <a:avLst/>
          </a:prstGeom>
        </p:spPr>
        <p:txBody>
          <a:bodyPr lIns="91425" tIns="91425" rIns="91425" bIns="91425" anchor="b" anchorCtr="0">
            <a:noAutofit/>
          </a:bodyPr>
          <a:lstStyle/>
          <a:p>
            <a:pPr lvl="0" rtl="0">
              <a:spcBef>
                <a:spcPts val="0"/>
              </a:spcBef>
              <a:buNone/>
            </a:pPr>
            <a:r>
              <a:rPr lang="en" sz="2400">
                <a:solidFill>
                  <a:srgbClr val="6FA8DC"/>
                </a:solidFill>
              </a:rPr>
              <a:t>Values - from H3Uni as VSM (T &amp; D, Mar. 30 + 2 values)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p:nvPr/>
        </p:nvSpPr>
        <p:spPr>
          <a:xfrm>
            <a:off x="5565725" y="1732275"/>
            <a:ext cx="2931599" cy="2995499"/>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sz="1000" b="1"/>
              <a:t>Just imagine…….</a:t>
            </a:r>
          </a:p>
          <a:p>
            <a:pPr lvl="0" algn="just" rtl="0">
              <a:lnSpc>
                <a:spcPct val="115000"/>
              </a:lnSpc>
              <a:spcBef>
                <a:spcPts val="0"/>
              </a:spcBef>
              <a:buNone/>
            </a:pPr>
            <a:r>
              <a:rPr lang="en" sz="900"/>
              <a:t>  BBC’s Jeremy Paxman is doing a documentary on the leaders who are building the leading companies in your market area.</a:t>
            </a:r>
          </a:p>
          <a:p>
            <a:pPr lvl="0" algn="just" rtl="0">
              <a:lnSpc>
                <a:spcPct val="115000"/>
              </a:lnSpc>
              <a:spcBef>
                <a:spcPts val="0"/>
              </a:spcBef>
              <a:buNone/>
            </a:pPr>
            <a:r>
              <a:rPr lang="en" sz="900"/>
              <a:t>  He wants to document you as a leader and get your teachable point of view on tape.</a:t>
            </a:r>
          </a:p>
          <a:p>
            <a:pPr lvl="0" algn="just" rtl="0">
              <a:lnSpc>
                <a:spcPct val="115000"/>
              </a:lnSpc>
              <a:spcBef>
                <a:spcPts val="0"/>
              </a:spcBef>
              <a:buNone/>
            </a:pPr>
            <a:r>
              <a:rPr lang="en" sz="900"/>
              <a:t>  In sixty seconds, the camera is going to come on. At that point, the interviewer will ask you: “Please tell me your teachable point of view on leadership in your market…. </a:t>
            </a:r>
          </a:p>
          <a:p>
            <a:pPr marL="457200" lvl="0" indent="-285750" algn="just" rtl="0">
              <a:lnSpc>
                <a:spcPct val="115000"/>
              </a:lnSpc>
              <a:spcBef>
                <a:spcPts val="0"/>
              </a:spcBef>
              <a:buClr>
                <a:srgbClr val="000000"/>
              </a:buClr>
              <a:buSzPct val="100000"/>
              <a:buFont typeface="Arial"/>
              <a:buChar char="●"/>
            </a:pPr>
            <a:r>
              <a:rPr lang="en" sz="900"/>
              <a:t>what ideas you have for your business?</a:t>
            </a:r>
          </a:p>
          <a:p>
            <a:pPr marL="457200" lvl="0" indent="-285750" algn="just" rtl="0">
              <a:lnSpc>
                <a:spcPct val="115000"/>
              </a:lnSpc>
              <a:spcBef>
                <a:spcPts val="0"/>
              </a:spcBef>
              <a:buClr>
                <a:srgbClr val="000000"/>
              </a:buClr>
              <a:buSzPct val="100000"/>
              <a:buFont typeface="Arial"/>
              <a:buChar char="●"/>
            </a:pPr>
            <a:r>
              <a:rPr lang="en" sz="900"/>
              <a:t>how do you get those ideas?</a:t>
            </a:r>
          </a:p>
          <a:p>
            <a:pPr marL="457200" lvl="0" indent="-285750" algn="just" rtl="0">
              <a:lnSpc>
                <a:spcPct val="115000"/>
              </a:lnSpc>
              <a:spcBef>
                <a:spcPts val="0"/>
              </a:spcBef>
              <a:buClr>
                <a:srgbClr val="000000"/>
              </a:buClr>
              <a:buSzPct val="100000"/>
              <a:buFont typeface="Arial"/>
              <a:buChar char="●"/>
            </a:pPr>
            <a:r>
              <a:rPr lang="en" sz="900"/>
              <a:t>what values will make those ideas work?</a:t>
            </a:r>
          </a:p>
          <a:p>
            <a:pPr marL="457200" lvl="0" indent="-285750" algn="just" rtl="0">
              <a:lnSpc>
                <a:spcPct val="115000"/>
              </a:lnSpc>
              <a:spcBef>
                <a:spcPts val="0"/>
              </a:spcBef>
              <a:buClr>
                <a:srgbClr val="000000"/>
              </a:buClr>
              <a:buSzPct val="100000"/>
              <a:buFont typeface="Arial"/>
              <a:buChar char="●"/>
            </a:pPr>
            <a:r>
              <a:rPr lang="en" sz="900"/>
              <a:t>how do you energize people around your ideas?</a:t>
            </a:r>
          </a:p>
          <a:p>
            <a:pPr marL="457200" lvl="0" indent="-285750" algn="just" rtl="0">
              <a:lnSpc>
                <a:spcPct val="115000"/>
              </a:lnSpc>
              <a:spcBef>
                <a:spcPts val="0"/>
              </a:spcBef>
              <a:buClr>
                <a:srgbClr val="000000"/>
              </a:buClr>
              <a:buSzPct val="100000"/>
              <a:buFont typeface="Arial"/>
              <a:buChar char="●"/>
            </a:pPr>
            <a:r>
              <a:rPr lang="en" sz="900"/>
              <a:t>how do you exhibit edge to make the tough calls to enable your ideas to happen?”</a:t>
            </a:r>
          </a:p>
          <a:p>
            <a:pPr lvl="0" rtl="0">
              <a:spcBef>
                <a:spcPts val="0"/>
              </a:spcBef>
              <a:buNone/>
            </a:pPr>
            <a:endParaRPr/>
          </a:p>
        </p:txBody>
      </p:sp>
      <p:sp>
        <p:nvSpPr>
          <p:cNvPr id="36" name="Shape 36"/>
          <p:cNvSpPr txBox="1"/>
          <p:nvPr/>
        </p:nvSpPr>
        <p:spPr>
          <a:xfrm>
            <a:off x="1586400" y="91875"/>
            <a:ext cx="6096000" cy="7113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rgbClr val="44C9CB"/>
                </a:solidFill>
              </a:rPr>
              <a:t>Teachable view: key elements</a:t>
            </a:r>
          </a:p>
        </p:txBody>
      </p:sp>
      <p:sp>
        <p:nvSpPr>
          <p:cNvPr id="37" name="Shape 37"/>
          <p:cNvSpPr txBox="1"/>
          <p:nvPr/>
        </p:nvSpPr>
        <p:spPr>
          <a:xfrm>
            <a:off x="1808650" y="462525"/>
            <a:ext cx="6096000" cy="711300"/>
          </a:xfrm>
          <a:prstGeom prst="rect">
            <a:avLst/>
          </a:prstGeom>
          <a:noFill/>
          <a:ln>
            <a:noFill/>
          </a:ln>
        </p:spPr>
        <p:txBody>
          <a:bodyPr lIns="91425" tIns="91425" rIns="91425" bIns="91425" anchor="t" anchorCtr="0">
            <a:noAutofit/>
          </a:bodyPr>
          <a:lstStyle/>
          <a:p>
            <a:pPr lvl="0" algn="ctr" rtl="0">
              <a:lnSpc>
                <a:spcPct val="115000"/>
              </a:lnSpc>
              <a:spcBef>
                <a:spcPts val="0"/>
              </a:spcBef>
              <a:buNone/>
            </a:pPr>
            <a:r>
              <a:rPr lang="en" sz="1200">
                <a:solidFill>
                  <a:srgbClr val="993300"/>
                </a:solidFill>
              </a:rPr>
              <a:t>”The most important assets any organisation has are its stories”</a:t>
            </a:r>
          </a:p>
          <a:p>
            <a:pPr lvl="0" algn="ctr" rtl="0">
              <a:lnSpc>
                <a:spcPct val="115000"/>
              </a:lnSpc>
              <a:spcBef>
                <a:spcPts val="0"/>
              </a:spcBef>
              <a:buNone/>
            </a:pPr>
            <a:r>
              <a:rPr lang="en" sz="1200">
                <a:solidFill>
                  <a:srgbClr val="44C9CB"/>
                </a:solidFill>
              </a:rPr>
              <a:t>(Goran Carstedt: CEO Volvo &amp; Ikea)</a:t>
            </a:r>
          </a:p>
          <a:p>
            <a:pPr lvl="0" rtl="0">
              <a:spcBef>
                <a:spcPts val="0"/>
              </a:spcBef>
              <a:buNone/>
            </a:pPr>
            <a:endParaRPr/>
          </a:p>
        </p:txBody>
      </p:sp>
      <p:sp>
        <p:nvSpPr>
          <p:cNvPr id="38" name="Shape 38"/>
          <p:cNvSpPr txBox="1"/>
          <p:nvPr/>
        </p:nvSpPr>
        <p:spPr>
          <a:xfrm>
            <a:off x="846600" y="1020975"/>
            <a:ext cx="6317100" cy="711300"/>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sz="1200">
                <a:solidFill>
                  <a:schemeClr val="dk1"/>
                </a:solidFill>
              </a:rPr>
              <a:t>A teachable view is a credible and compelling leadership story that combines 3 equally important and essential elements:</a:t>
            </a:r>
          </a:p>
          <a:p>
            <a:pPr lvl="0" rtl="0">
              <a:spcBef>
                <a:spcPts val="0"/>
              </a:spcBef>
              <a:buNone/>
            </a:pPr>
            <a:endParaRPr/>
          </a:p>
        </p:txBody>
      </p:sp>
      <p:pic>
        <p:nvPicPr>
          <p:cNvPr id="39" name="Shape 39"/>
          <p:cNvPicPr preferRelativeResize="0"/>
          <p:nvPr/>
        </p:nvPicPr>
        <p:blipFill>
          <a:blip r:embed="rId3">
            <a:alphaModFix/>
          </a:blip>
          <a:stretch>
            <a:fillRect/>
          </a:stretch>
        </p:blipFill>
        <p:spPr>
          <a:xfrm>
            <a:off x="1237161" y="1597561"/>
            <a:ext cx="3758725" cy="3399038"/>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p:nvPr/>
        </p:nvSpPr>
        <p:spPr>
          <a:xfrm>
            <a:off x="1872150" y="420200"/>
            <a:ext cx="6096000" cy="711300"/>
          </a:xfrm>
          <a:prstGeom prst="rect">
            <a:avLst/>
          </a:prstGeom>
          <a:noFill/>
          <a:ln>
            <a:noFill/>
          </a:ln>
        </p:spPr>
        <p:txBody>
          <a:bodyPr lIns="91425" tIns="91425" rIns="91425" bIns="91425" anchor="t" anchorCtr="0">
            <a:noAutofit/>
          </a:bodyPr>
          <a:lstStyle/>
          <a:p>
            <a:pPr lvl="0" rtl="0">
              <a:lnSpc>
                <a:spcPct val="115000"/>
              </a:lnSpc>
              <a:spcBef>
                <a:spcPts val="400"/>
              </a:spcBef>
              <a:buNone/>
            </a:pPr>
            <a:r>
              <a:rPr lang="en" sz="1500" b="1">
                <a:solidFill>
                  <a:srgbClr val="44C9CB"/>
                </a:solidFill>
              </a:rPr>
              <a:t>Organisations need 2 kinds of ideas: </a:t>
            </a:r>
            <a:r>
              <a:rPr lang="en" sz="1500">
                <a:solidFill>
                  <a:srgbClr val="44C9CB"/>
                </a:solidFill>
              </a:rPr>
              <a:t>Quantum and Incremental</a:t>
            </a:r>
          </a:p>
          <a:p>
            <a:pPr lvl="0" rtl="0">
              <a:spcBef>
                <a:spcPts val="0"/>
              </a:spcBef>
              <a:buNone/>
            </a:pPr>
            <a:endParaRPr/>
          </a:p>
        </p:txBody>
      </p:sp>
      <p:sp>
        <p:nvSpPr>
          <p:cNvPr id="45" name="Shape 45"/>
          <p:cNvSpPr txBox="1"/>
          <p:nvPr/>
        </p:nvSpPr>
        <p:spPr>
          <a:xfrm>
            <a:off x="3480825" y="51900"/>
            <a:ext cx="6096000" cy="711300"/>
          </a:xfrm>
          <a:prstGeom prst="rect">
            <a:avLst/>
          </a:prstGeom>
          <a:noFill/>
          <a:ln>
            <a:noFill/>
          </a:ln>
        </p:spPr>
        <p:txBody>
          <a:bodyPr lIns="91425" tIns="91425" rIns="91425" bIns="91425" anchor="t" anchorCtr="0">
            <a:noAutofit/>
          </a:bodyPr>
          <a:lstStyle/>
          <a:p>
            <a:pPr lvl="0" rtl="0">
              <a:spcBef>
                <a:spcPts val="0"/>
              </a:spcBef>
              <a:buNone/>
            </a:pPr>
            <a:r>
              <a:rPr lang="en" sz="3000" b="1">
                <a:solidFill>
                  <a:srgbClr val="44C9CB"/>
                </a:solidFill>
              </a:rPr>
              <a:t>ideas</a:t>
            </a:r>
          </a:p>
        </p:txBody>
      </p:sp>
      <p:sp>
        <p:nvSpPr>
          <p:cNvPr id="46" name="Shape 46"/>
          <p:cNvSpPr txBox="1"/>
          <p:nvPr/>
        </p:nvSpPr>
        <p:spPr>
          <a:xfrm>
            <a:off x="221150" y="847225"/>
            <a:ext cx="4286099" cy="4602599"/>
          </a:xfrm>
          <a:prstGeom prst="rect">
            <a:avLst/>
          </a:prstGeom>
          <a:noFill/>
          <a:ln>
            <a:noFill/>
          </a:ln>
        </p:spPr>
        <p:txBody>
          <a:bodyPr lIns="91425" tIns="91425" rIns="91425" bIns="91425" anchor="t" anchorCtr="0">
            <a:noAutofit/>
          </a:bodyPr>
          <a:lstStyle/>
          <a:p>
            <a:pPr lvl="0" algn="ctr" rtl="0">
              <a:lnSpc>
                <a:spcPct val="80000"/>
              </a:lnSpc>
              <a:spcBef>
                <a:spcPts val="200"/>
              </a:spcBef>
              <a:buNone/>
            </a:pPr>
            <a:r>
              <a:rPr lang="en" sz="1600" b="1">
                <a:solidFill>
                  <a:srgbClr val="3333CC"/>
                </a:solidFill>
              </a:rPr>
              <a:t>Quantum Ideas</a:t>
            </a:r>
          </a:p>
          <a:p>
            <a:pPr marL="457200" lvl="0" indent="-311150" rtl="0">
              <a:lnSpc>
                <a:spcPct val="80000"/>
              </a:lnSpc>
              <a:spcBef>
                <a:spcPts val="200"/>
              </a:spcBef>
              <a:buClr>
                <a:srgbClr val="000000"/>
              </a:buClr>
              <a:buSzPct val="100000"/>
              <a:buFont typeface="Arial"/>
              <a:buChar char="●"/>
            </a:pPr>
            <a:r>
              <a:rPr lang="en" sz="1300"/>
              <a:t>A quantum idea is at the core of an organisation’s story and represents a response to an inflection point in the environment</a:t>
            </a:r>
          </a:p>
          <a:p>
            <a:pPr marL="914400" lvl="1" indent="-311150" rtl="0">
              <a:lnSpc>
                <a:spcPct val="80000"/>
              </a:lnSpc>
              <a:spcBef>
                <a:spcPts val="200"/>
              </a:spcBef>
              <a:buClr>
                <a:srgbClr val="000000"/>
              </a:buClr>
              <a:buSzPct val="100000"/>
              <a:buFont typeface="Arial"/>
              <a:buChar char="○"/>
            </a:pPr>
            <a:r>
              <a:rPr lang="en" sz="1300"/>
              <a:t>Ford: mass production</a:t>
            </a:r>
          </a:p>
          <a:p>
            <a:pPr marL="914400" lvl="1" indent="-311150" rtl="0">
              <a:lnSpc>
                <a:spcPct val="80000"/>
              </a:lnSpc>
              <a:spcBef>
                <a:spcPts val="200"/>
              </a:spcBef>
              <a:buClr>
                <a:srgbClr val="000000"/>
              </a:buClr>
              <a:buSzPct val="100000"/>
              <a:buFont typeface="Arial"/>
              <a:buChar char="○"/>
            </a:pPr>
            <a:r>
              <a:rPr lang="en" sz="1300"/>
              <a:t>Microsoft: operating system domination</a:t>
            </a:r>
          </a:p>
          <a:p>
            <a:pPr marL="457200" lvl="0" indent="-311150" rtl="0">
              <a:lnSpc>
                <a:spcPct val="80000"/>
              </a:lnSpc>
              <a:spcBef>
                <a:spcPts val="200"/>
              </a:spcBef>
              <a:buClr>
                <a:srgbClr val="000000"/>
              </a:buClr>
              <a:buSzPct val="100000"/>
              <a:buFont typeface="Arial"/>
              <a:buChar char="●"/>
            </a:pPr>
            <a:r>
              <a:rPr lang="en" sz="1300"/>
              <a:t>A quantum idea is your distinctive quality and ethos</a:t>
            </a:r>
          </a:p>
          <a:p>
            <a:pPr marL="457200" lvl="0" indent="-311150" rtl="0">
              <a:lnSpc>
                <a:spcPct val="80000"/>
              </a:lnSpc>
              <a:spcBef>
                <a:spcPts val="200"/>
              </a:spcBef>
              <a:buClr>
                <a:srgbClr val="000000"/>
              </a:buClr>
              <a:buSzPct val="100000"/>
              <a:buFont typeface="Arial"/>
              <a:buChar char="●"/>
            </a:pPr>
            <a:r>
              <a:rPr lang="en" sz="1300"/>
              <a:t>They age and need to change in line with discontinuities in the environment</a:t>
            </a:r>
          </a:p>
          <a:p>
            <a:pPr marL="457200" lvl="0" indent="-311150" rtl="0">
              <a:lnSpc>
                <a:spcPct val="80000"/>
              </a:lnSpc>
              <a:spcBef>
                <a:spcPts val="200"/>
              </a:spcBef>
              <a:buClr>
                <a:srgbClr val="000000"/>
              </a:buClr>
              <a:buSzPct val="100000"/>
              <a:buFont typeface="Arial"/>
              <a:buChar char="●"/>
            </a:pPr>
            <a:r>
              <a:rPr lang="en" sz="1300"/>
              <a:t>Must address key changes in the environment:</a:t>
            </a:r>
          </a:p>
          <a:p>
            <a:pPr marL="914400" lvl="1" indent="-311150" rtl="0">
              <a:lnSpc>
                <a:spcPct val="80000"/>
              </a:lnSpc>
              <a:spcBef>
                <a:spcPts val="200"/>
              </a:spcBef>
              <a:buClr>
                <a:srgbClr val="000000"/>
              </a:buClr>
              <a:buSzPct val="100000"/>
              <a:buFont typeface="Arial"/>
              <a:buChar char="○"/>
            </a:pPr>
            <a:r>
              <a:rPr lang="en" sz="1300"/>
              <a:t>Customer needs</a:t>
            </a:r>
          </a:p>
          <a:p>
            <a:pPr marL="914400" lvl="1" indent="-311150" rtl="0">
              <a:lnSpc>
                <a:spcPct val="80000"/>
              </a:lnSpc>
              <a:spcBef>
                <a:spcPts val="200"/>
              </a:spcBef>
              <a:buClr>
                <a:srgbClr val="000000"/>
              </a:buClr>
              <a:buSzPct val="100000"/>
              <a:buFont typeface="Arial"/>
              <a:buChar char="○"/>
            </a:pPr>
            <a:r>
              <a:rPr lang="en" sz="1300"/>
              <a:t>Technology</a:t>
            </a:r>
          </a:p>
          <a:p>
            <a:pPr marL="914400" lvl="1" indent="-311150" rtl="0">
              <a:lnSpc>
                <a:spcPct val="80000"/>
              </a:lnSpc>
              <a:spcBef>
                <a:spcPts val="200"/>
              </a:spcBef>
              <a:buClr>
                <a:srgbClr val="000000"/>
              </a:buClr>
              <a:buSzPct val="100000"/>
              <a:buFont typeface="Arial"/>
              <a:buChar char="○"/>
            </a:pPr>
            <a:r>
              <a:rPr lang="en" sz="1300"/>
              <a:t>Government/regulation</a:t>
            </a:r>
          </a:p>
          <a:p>
            <a:pPr marL="914400" lvl="1" indent="-311150" rtl="0">
              <a:lnSpc>
                <a:spcPct val="80000"/>
              </a:lnSpc>
              <a:spcBef>
                <a:spcPts val="200"/>
              </a:spcBef>
              <a:buClr>
                <a:srgbClr val="000000"/>
              </a:buClr>
              <a:buSzPct val="100000"/>
              <a:buFont typeface="Arial"/>
              <a:buChar char="○"/>
            </a:pPr>
            <a:r>
              <a:rPr lang="en" sz="1300"/>
              <a:t>Competitors</a:t>
            </a:r>
          </a:p>
          <a:p>
            <a:pPr marL="914400" lvl="1" indent="-311150" rtl="0">
              <a:lnSpc>
                <a:spcPct val="80000"/>
              </a:lnSpc>
              <a:spcBef>
                <a:spcPts val="200"/>
              </a:spcBef>
              <a:buClr>
                <a:srgbClr val="000000"/>
              </a:buClr>
              <a:buSzPct val="100000"/>
              <a:buFont typeface="Arial"/>
              <a:buChar char="○"/>
            </a:pPr>
            <a:r>
              <a:rPr lang="en" sz="1300"/>
              <a:t>Other</a:t>
            </a:r>
          </a:p>
          <a:p>
            <a:pPr marL="457200" lvl="0" indent="-311150" rtl="0">
              <a:lnSpc>
                <a:spcPct val="80000"/>
              </a:lnSpc>
              <a:spcBef>
                <a:spcPts val="200"/>
              </a:spcBef>
              <a:buClr>
                <a:srgbClr val="000000"/>
              </a:buClr>
              <a:buSzPct val="100000"/>
              <a:buFont typeface="Arial"/>
              <a:buChar char="●"/>
            </a:pPr>
            <a:r>
              <a:rPr lang="en" sz="1300"/>
              <a:t>Revolutionary change</a:t>
            </a:r>
          </a:p>
          <a:p>
            <a:pPr marL="457200" lvl="0" indent="-311150" rtl="0">
              <a:lnSpc>
                <a:spcPct val="80000"/>
              </a:lnSpc>
              <a:spcBef>
                <a:spcPts val="200"/>
              </a:spcBef>
              <a:buClr>
                <a:srgbClr val="000000"/>
              </a:buClr>
              <a:buSzPct val="100000"/>
              <a:buFont typeface="Arial"/>
              <a:buChar char="●"/>
            </a:pPr>
            <a:r>
              <a:rPr lang="en" sz="1300"/>
              <a:t>May need major realignment of the organisation to implement quantum ideas</a:t>
            </a:r>
          </a:p>
          <a:p>
            <a:pPr lvl="0" rtl="0">
              <a:spcBef>
                <a:spcPts val="0"/>
              </a:spcBef>
              <a:buNone/>
            </a:pPr>
            <a:endParaRPr sz="1200"/>
          </a:p>
        </p:txBody>
      </p:sp>
      <p:sp>
        <p:nvSpPr>
          <p:cNvPr id="47" name="Shape 47"/>
          <p:cNvSpPr txBox="1"/>
          <p:nvPr/>
        </p:nvSpPr>
        <p:spPr>
          <a:xfrm>
            <a:off x="4793150" y="847225"/>
            <a:ext cx="3704099" cy="3639000"/>
          </a:xfrm>
          <a:prstGeom prst="rect">
            <a:avLst/>
          </a:prstGeom>
          <a:noFill/>
          <a:ln>
            <a:noFill/>
          </a:ln>
        </p:spPr>
        <p:txBody>
          <a:bodyPr lIns="91425" tIns="91425" rIns="91425" bIns="91425" anchor="t" anchorCtr="0">
            <a:noAutofit/>
          </a:bodyPr>
          <a:lstStyle/>
          <a:p>
            <a:pPr lvl="0" algn="ctr" rtl="0">
              <a:lnSpc>
                <a:spcPct val="80000"/>
              </a:lnSpc>
              <a:spcBef>
                <a:spcPts val="200"/>
              </a:spcBef>
              <a:buNone/>
            </a:pPr>
            <a:r>
              <a:rPr lang="en" sz="1600" b="1">
                <a:solidFill>
                  <a:srgbClr val="3333CC"/>
                </a:solidFill>
              </a:rPr>
              <a:t>Incremental ideas</a:t>
            </a:r>
          </a:p>
          <a:p>
            <a:pPr marL="457200" lvl="0" indent="-311150" rtl="0">
              <a:lnSpc>
                <a:spcPct val="80000"/>
              </a:lnSpc>
              <a:spcBef>
                <a:spcPts val="200"/>
              </a:spcBef>
              <a:buClr>
                <a:srgbClr val="000000"/>
              </a:buClr>
              <a:buSzPct val="100000"/>
              <a:buFont typeface="Arial"/>
              <a:buChar char="●"/>
            </a:pPr>
            <a:r>
              <a:rPr lang="en" sz="1300"/>
              <a:t>Incremental ideas embody the way that the organisation will implement its quantum idea(s)</a:t>
            </a:r>
          </a:p>
          <a:p>
            <a:pPr marL="457200" lvl="0" indent="-311150" rtl="0">
              <a:lnSpc>
                <a:spcPct val="80000"/>
              </a:lnSpc>
              <a:spcBef>
                <a:spcPts val="200"/>
              </a:spcBef>
              <a:buClr>
                <a:srgbClr val="000000"/>
              </a:buClr>
              <a:buSzPct val="100000"/>
              <a:buFont typeface="Arial"/>
              <a:buChar char="●"/>
            </a:pPr>
            <a:r>
              <a:rPr lang="en" sz="1300"/>
              <a:t>Incremental ideas will form some of the organisation’s key processes</a:t>
            </a:r>
          </a:p>
          <a:p>
            <a:pPr marL="457200" lvl="0" indent="-311150" rtl="0">
              <a:lnSpc>
                <a:spcPct val="80000"/>
              </a:lnSpc>
              <a:spcBef>
                <a:spcPts val="200"/>
              </a:spcBef>
              <a:buClr>
                <a:srgbClr val="000000"/>
              </a:buClr>
              <a:buSzPct val="100000"/>
              <a:buFont typeface="Arial"/>
              <a:buChar char="●"/>
            </a:pPr>
            <a:r>
              <a:rPr lang="en" sz="1300"/>
              <a:t>The strategy of the business is an incremental idea, not quantum.....</a:t>
            </a:r>
          </a:p>
          <a:p>
            <a:pPr marL="457200" lvl="0" indent="-311150" rtl="0">
              <a:lnSpc>
                <a:spcPct val="80000"/>
              </a:lnSpc>
              <a:spcBef>
                <a:spcPts val="200"/>
              </a:spcBef>
              <a:buClr>
                <a:srgbClr val="000000"/>
              </a:buClr>
              <a:buSzPct val="100000"/>
              <a:buFont typeface="Arial"/>
              <a:buChar char="●"/>
            </a:pPr>
            <a:r>
              <a:rPr lang="en" sz="1300"/>
              <a:t>Incremental ideas are sources of continuous improvement within the organisation</a:t>
            </a:r>
          </a:p>
          <a:p>
            <a:pPr marL="457200" lvl="0" indent="-311150" rtl="0">
              <a:lnSpc>
                <a:spcPct val="80000"/>
              </a:lnSpc>
              <a:spcBef>
                <a:spcPts val="200"/>
              </a:spcBef>
              <a:buClr>
                <a:srgbClr val="000000"/>
              </a:buClr>
              <a:buSzPct val="100000"/>
              <a:buFont typeface="Arial"/>
              <a:buChar char="●"/>
            </a:pPr>
            <a:r>
              <a:rPr lang="en" sz="1300"/>
              <a:t>Evolutionary change</a:t>
            </a:r>
          </a:p>
          <a:p>
            <a:pPr marL="457200" lvl="0" indent="-311150" rtl="0">
              <a:lnSpc>
                <a:spcPct val="80000"/>
              </a:lnSpc>
              <a:spcBef>
                <a:spcPts val="200"/>
              </a:spcBef>
              <a:buClr>
                <a:srgbClr val="000000"/>
              </a:buClr>
              <a:buSzPct val="100000"/>
              <a:buFont typeface="Arial"/>
              <a:buChar char="●"/>
            </a:pPr>
            <a:r>
              <a:rPr lang="en" sz="1300"/>
              <a:t>Do not need major realignment of the orgaisation to implement incremental ideas</a:t>
            </a:r>
          </a:p>
          <a:p>
            <a:pPr lvl="0" rtl="0">
              <a:spcBef>
                <a:spcPts val="0"/>
              </a:spcBef>
              <a:buNone/>
            </a:pP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Shape 52"/>
          <p:cNvPicPr preferRelativeResize="0"/>
          <p:nvPr/>
        </p:nvPicPr>
        <p:blipFill>
          <a:blip r:embed="rId3">
            <a:alphaModFix/>
          </a:blip>
          <a:stretch>
            <a:fillRect/>
          </a:stretch>
        </p:blipFill>
        <p:spPr>
          <a:xfrm>
            <a:off x="3957025" y="57700"/>
            <a:ext cx="5143525" cy="3486875"/>
          </a:xfrm>
          <a:prstGeom prst="rect">
            <a:avLst/>
          </a:prstGeom>
          <a:noFill/>
          <a:ln>
            <a:noFill/>
          </a:ln>
        </p:spPr>
      </p:pic>
      <p:sp>
        <p:nvSpPr>
          <p:cNvPr id="53" name="Shape 53"/>
          <p:cNvSpPr txBox="1"/>
          <p:nvPr/>
        </p:nvSpPr>
        <p:spPr>
          <a:xfrm>
            <a:off x="110125" y="1217100"/>
            <a:ext cx="3846899" cy="3926399"/>
          </a:xfrm>
          <a:prstGeom prst="rect">
            <a:avLst/>
          </a:prstGeom>
          <a:noFill/>
          <a:ln>
            <a:noFill/>
          </a:ln>
        </p:spPr>
        <p:txBody>
          <a:bodyPr lIns="91425" tIns="91425" rIns="91425" bIns="91425" anchor="ctr" anchorCtr="0">
            <a:noAutofit/>
          </a:bodyPr>
          <a:lstStyle/>
          <a:p>
            <a:pPr lvl="0" rtl="0">
              <a:lnSpc>
                <a:spcPct val="115000"/>
              </a:lnSpc>
              <a:spcBef>
                <a:spcPts val="200"/>
              </a:spcBef>
              <a:buNone/>
            </a:pPr>
            <a:r>
              <a:rPr lang="en" sz="1600">
                <a:solidFill>
                  <a:srgbClr val="3333CC"/>
                </a:solidFill>
              </a:rPr>
              <a:t>Key questions to help you get a structure for the core of your teachable view</a:t>
            </a:r>
          </a:p>
          <a:p>
            <a:pPr marL="457200" lvl="0" indent="-317500" rtl="0">
              <a:lnSpc>
                <a:spcPct val="115000"/>
              </a:lnSpc>
              <a:spcBef>
                <a:spcPts val="200"/>
              </a:spcBef>
              <a:buClr>
                <a:srgbClr val="000000"/>
              </a:buClr>
              <a:buSzPct val="100000"/>
              <a:buFont typeface="Arial"/>
              <a:buChar char="●"/>
            </a:pPr>
            <a:r>
              <a:rPr lang="en"/>
              <a:t>What are the key changes in your external environment?</a:t>
            </a:r>
          </a:p>
          <a:p>
            <a:pPr marL="457200" lvl="0" indent="-317500" rtl="0">
              <a:lnSpc>
                <a:spcPct val="115000"/>
              </a:lnSpc>
              <a:spcBef>
                <a:spcPts val="200"/>
              </a:spcBef>
              <a:buClr>
                <a:srgbClr val="000000"/>
              </a:buClr>
              <a:buSzPct val="100000"/>
              <a:buFont typeface="Arial"/>
              <a:buChar char="●"/>
            </a:pPr>
            <a:r>
              <a:rPr lang="en"/>
              <a:t>How do your key business processes match up to this changing environment?</a:t>
            </a:r>
          </a:p>
          <a:p>
            <a:pPr marL="457200" lvl="0" indent="-317500" rtl="0">
              <a:lnSpc>
                <a:spcPct val="115000"/>
              </a:lnSpc>
              <a:spcBef>
                <a:spcPts val="200"/>
              </a:spcBef>
              <a:buClr>
                <a:srgbClr val="000000"/>
              </a:buClr>
              <a:buSzPct val="100000"/>
              <a:buFont typeface="Arial"/>
              <a:buChar char="●"/>
            </a:pPr>
            <a:r>
              <a:rPr lang="en"/>
              <a:t>What is the change from the old quantum idea? What is the transformation that is required?</a:t>
            </a:r>
          </a:p>
          <a:p>
            <a:pPr marL="457200" lvl="0" indent="-317500" rtl="0">
              <a:lnSpc>
                <a:spcPct val="115000"/>
              </a:lnSpc>
              <a:spcBef>
                <a:spcPts val="200"/>
              </a:spcBef>
              <a:buClr>
                <a:srgbClr val="000000"/>
              </a:buClr>
              <a:buSzPct val="100000"/>
              <a:buFont typeface="Arial"/>
              <a:buChar char="●"/>
            </a:pPr>
            <a:r>
              <a:rPr lang="en"/>
              <a:t>How are you monitoring the environment constantly to generate new ideas?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p:nvPr/>
        </p:nvSpPr>
        <p:spPr>
          <a:xfrm>
            <a:off x="2687075" y="178900"/>
            <a:ext cx="2508299" cy="711300"/>
          </a:xfrm>
          <a:prstGeom prst="rect">
            <a:avLst/>
          </a:prstGeom>
          <a:noFill/>
          <a:ln>
            <a:noFill/>
          </a:ln>
        </p:spPr>
        <p:txBody>
          <a:bodyPr lIns="91425" tIns="91425" rIns="91425" bIns="91425" anchor="t" anchorCtr="0">
            <a:noAutofit/>
          </a:bodyPr>
          <a:lstStyle/>
          <a:p>
            <a:pPr lvl="0" rtl="0">
              <a:spcBef>
                <a:spcPts val="0"/>
              </a:spcBef>
              <a:buNone/>
            </a:pPr>
            <a:r>
              <a:rPr lang="en" sz="2000" b="1">
                <a:solidFill>
                  <a:srgbClr val="44C9CB"/>
                </a:solidFill>
              </a:rPr>
              <a:t>Values and E</a:t>
            </a:r>
            <a:r>
              <a:rPr lang="en" sz="3300" b="1" baseline="30000">
                <a:solidFill>
                  <a:srgbClr val="44C9CB"/>
                </a:solidFill>
              </a:rPr>
              <a:t>2</a:t>
            </a:r>
          </a:p>
        </p:txBody>
      </p:sp>
      <p:sp>
        <p:nvSpPr>
          <p:cNvPr id="59" name="Shape 59"/>
          <p:cNvSpPr/>
          <p:nvPr/>
        </p:nvSpPr>
        <p:spPr>
          <a:xfrm>
            <a:off x="538650" y="909150"/>
            <a:ext cx="3947699" cy="4032299"/>
          </a:xfrm>
          <a:prstGeom prst="roundRect">
            <a:avLst>
              <a:gd name="adj" fmla="val 16667"/>
            </a:avLst>
          </a:prstGeom>
          <a:solidFill>
            <a:srgbClr val="FFF2CC"/>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0" name="Shape 60"/>
          <p:cNvSpPr/>
          <p:nvPr/>
        </p:nvSpPr>
        <p:spPr>
          <a:xfrm>
            <a:off x="4882050" y="909150"/>
            <a:ext cx="3947699" cy="4032299"/>
          </a:xfrm>
          <a:prstGeom prst="roundRect">
            <a:avLst>
              <a:gd name="adj" fmla="val 16667"/>
            </a:avLst>
          </a:prstGeom>
          <a:solidFill>
            <a:srgbClr val="FFF2CC"/>
          </a:solidFill>
          <a:ln w="19050" cap="flat"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1" name="Shape 61"/>
          <p:cNvSpPr txBox="1"/>
          <p:nvPr/>
        </p:nvSpPr>
        <p:spPr>
          <a:xfrm>
            <a:off x="877325" y="845650"/>
            <a:ext cx="3174900" cy="997199"/>
          </a:xfrm>
          <a:prstGeom prst="rect">
            <a:avLst/>
          </a:prstGeom>
          <a:noFill/>
          <a:ln>
            <a:noFill/>
          </a:ln>
        </p:spPr>
        <p:txBody>
          <a:bodyPr lIns="91425" tIns="91425" rIns="91425" bIns="91425" anchor="t" anchorCtr="0">
            <a:noAutofit/>
          </a:bodyPr>
          <a:lstStyle/>
          <a:p>
            <a:pPr lvl="0" algn="ctr" rtl="0">
              <a:lnSpc>
                <a:spcPct val="115000"/>
              </a:lnSpc>
              <a:spcBef>
                <a:spcPts val="400"/>
              </a:spcBef>
              <a:buNone/>
            </a:pPr>
            <a:r>
              <a:rPr lang="en" sz="1800" b="1">
                <a:solidFill>
                  <a:srgbClr val="3333CC"/>
                </a:solidFill>
              </a:rPr>
              <a:t>Values</a:t>
            </a:r>
          </a:p>
          <a:p>
            <a:pPr lvl="0" rtl="0">
              <a:lnSpc>
                <a:spcPct val="115000"/>
              </a:lnSpc>
              <a:spcBef>
                <a:spcPts val="200"/>
              </a:spcBef>
              <a:buNone/>
            </a:pPr>
            <a:r>
              <a:rPr lang="en" sz="800"/>
              <a:t>Values must reinforce, enable &amp; support the business ideas</a:t>
            </a:r>
          </a:p>
          <a:p>
            <a:pPr lvl="0" rtl="0">
              <a:lnSpc>
                <a:spcPct val="115000"/>
              </a:lnSpc>
              <a:spcBef>
                <a:spcPts val="200"/>
              </a:spcBef>
              <a:buNone/>
            </a:pPr>
            <a:r>
              <a:rPr lang="en" sz="800"/>
              <a:t>Your messages should articulate the values needed to win</a:t>
            </a:r>
          </a:p>
          <a:p>
            <a:pPr lvl="0" rtl="0">
              <a:lnSpc>
                <a:spcPct val="115000"/>
              </a:lnSpc>
              <a:spcBef>
                <a:spcPts val="200"/>
              </a:spcBef>
              <a:buNone/>
            </a:pPr>
            <a:r>
              <a:rPr lang="en" sz="800"/>
              <a:t>You must embody those values, ALL the time</a:t>
            </a:r>
          </a:p>
          <a:p>
            <a:pPr lvl="0" rtl="0">
              <a:lnSpc>
                <a:spcPct val="115000"/>
              </a:lnSpc>
              <a:spcBef>
                <a:spcPts val="200"/>
              </a:spcBef>
              <a:buNone/>
            </a:pPr>
            <a:r>
              <a:rPr lang="en" sz="800"/>
              <a:t>It is your values that steer your actions, people take notice of actions and “see” your values</a:t>
            </a:r>
          </a:p>
          <a:p>
            <a:pPr lvl="0" rtl="0">
              <a:spcBef>
                <a:spcPts val="0"/>
              </a:spcBef>
              <a:buNone/>
            </a:pPr>
            <a:endParaRPr/>
          </a:p>
        </p:txBody>
      </p:sp>
      <p:sp>
        <p:nvSpPr>
          <p:cNvPr id="62" name="Shape 62"/>
          <p:cNvSpPr txBox="1"/>
          <p:nvPr/>
        </p:nvSpPr>
        <p:spPr>
          <a:xfrm>
            <a:off x="1607575" y="2263800"/>
            <a:ext cx="1566299" cy="7113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300" b="1">
                <a:solidFill>
                  <a:srgbClr val="3333CC"/>
                </a:solidFill>
              </a:rPr>
              <a:t>The GE example</a:t>
            </a:r>
          </a:p>
          <a:p>
            <a:pPr lvl="0" rtl="0">
              <a:spcBef>
                <a:spcPts val="0"/>
              </a:spcBef>
              <a:buNone/>
            </a:pPr>
            <a:endParaRPr/>
          </a:p>
        </p:txBody>
      </p:sp>
      <p:sp>
        <p:nvSpPr>
          <p:cNvPr id="63" name="Shape 63"/>
          <p:cNvSpPr txBox="1"/>
          <p:nvPr/>
        </p:nvSpPr>
        <p:spPr>
          <a:xfrm>
            <a:off x="5327625" y="866475"/>
            <a:ext cx="3010499" cy="997199"/>
          </a:xfrm>
          <a:prstGeom prst="rect">
            <a:avLst/>
          </a:prstGeom>
          <a:noFill/>
          <a:ln>
            <a:noFill/>
          </a:ln>
        </p:spPr>
        <p:txBody>
          <a:bodyPr lIns="91425" tIns="91425" rIns="91425" bIns="91425" anchor="t" anchorCtr="0">
            <a:noAutofit/>
          </a:bodyPr>
          <a:lstStyle/>
          <a:p>
            <a:pPr lvl="0" algn="ctr" rtl="0">
              <a:lnSpc>
                <a:spcPct val="115000"/>
              </a:lnSpc>
              <a:spcBef>
                <a:spcPts val="400"/>
              </a:spcBef>
              <a:buNone/>
            </a:pPr>
            <a:r>
              <a:rPr lang="en" sz="1800" b="1">
                <a:solidFill>
                  <a:srgbClr val="3333CC"/>
                </a:solidFill>
              </a:rPr>
              <a:t>E</a:t>
            </a:r>
            <a:r>
              <a:rPr lang="en" sz="3000" b="1" baseline="30000">
                <a:solidFill>
                  <a:srgbClr val="3333CC"/>
                </a:solidFill>
              </a:rPr>
              <a:t>2</a:t>
            </a:r>
            <a:r>
              <a:rPr lang="en" sz="1800" b="1">
                <a:solidFill>
                  <a:srgbClr val="3333CC"/>
                </a:solidFill>
              </a:rPr>
              <a:t> – emotional energy &amp; Edge</a:t>
            </a:r>
          </a:p>
          <a:p>
            <a:pPr lvl="0" rtl="0">
              <a:lnSpc>
                <a:spcPct val="115000"/>
              </a:lnSpc>
              <a:spcBef>
                <a:spcPts val="300"/>
              </a:spcBef>
              <a:buNone/>
            </a:pPr>
            <a:r>
              <a:rPr lang="en" sz="1300" b="1">
                <a:solidFill>
                  <a:srgbClr val="3333CC"/>
                </a:solidFill>
              </a:rPr>
              <a:t>Emotional Energy</a:t>
            </a:r>
          </a:p>
          <a:p>
            <a:pPr lvl="0" rtl="0">
              <a:lnSpc>
                <a:spcPct val="115000"/>
              </a:lnSpc>
              <a:spcBef>
                <a:spcPts val="200"/>
              </a:spcBef>
              <a:buNone/>
            </a:pPr>
            <a:r>
              <a:rPr lang="en" sz="1000" b="1">
                <a:solidFill>
                  <a:srgbClr val="3333CC"/>
                </a:solidFill>
              </a:rPr>
              <a:t>Energizing People Through Transitions</a:t>
            </a:r>
          </a:p>
          <a:p>
            <a:pPr marL="457200" lvl="0" indent="-279400" rtl="0">
              <a:lnSpc>
                <a:spcPct val="115000"/>
              </a:lnSpc>
              <a:spcBef>
                <a:spcPts val="200"/>
              </a:spcBef>
              <a:buClr>
                <a:srgbClr val="000000"/>
              </a:buClr>
              <a:buSzPct val="100000"/>
              <a:buFont typeface="Arial"/>
              <a:buChar char="●"/>
            </a:pPr>
            <a:r>
              <a:rPr lang="en" sz="800"/>
              <a:t>Create a sense of urgency</a:t>
            </a:r>
          </a:p>
          <a:p>
            <a:pPr marL="457200" lvl="0" indent="-279400" rtl="0">
              <a:lnSpc>
                <a:spcPct val="115000"/>
              </a:lnSpc>
              <a:spcBef>
                <a:spcPts val="200"/>
              </a:spcBef>
              <a:buClr>
                <a:srgbClr val="000000"/>
              </a:buClr>
              <a:buSzPct val="100000"/>
              <a:buFont typeface="Arial"/>
              <a:buChar char="●"/>
            </a:pPr>
            <a:r>
              <a:rPr lang="en" sz="800"/>
              <a:t>Define a mission that is inspiring and worth achieving</a:t>
            </a:r>
          </a:p>
          <a:p>
            <a:pPr marL="457200" lvl="0" indent="-279400" rtl="0">
              <a:lnSpc>
                <a:spcPct val="115000"/>
              </a:lnSpc>
              <a:spcBef>
                <a:spcPts val="200"/>
              </a:spcBef>
              <a:buClr>
                <a:srgbClr val="000000"/>
              </a:buClr>
              <a:buSzPct val="100000"/>
              <a:buFont typeface="Arial"/>
              <a:buChar char="●"/>
            </a:pPr>
            <a:r>
              <a:rPr lang="en" sz="800"/>
              <a:t>Set goals that stretch people’s abilities</a:t>
            </a:r>
          </a:p>
          <a:p>
            <a:pPr marL="457200" lvl="0" indent="-279400" rtl="0">
              <a:lnSpc>
                <a:spcPct val="115000"/>
              </a:lnSpc>
              <a:spcBef>
                <a:spcPts val="200"/>
              </a:spcBef>
              <a:buClr>
                <a:srgbClr val="000000"/>
              </a:buClr>
              <a:buSzPct val="100000"/>
              <a:buFont typeface="Arial"/>
              <a:buChar char="●"/>
            </a:pPr>
            <a:r>
              <a:rPr lang="en" sz="800"/>
              <a:t>Build a spirit of teamwork</a:t>
            </a:r>
          </a:p>
          <a:p>
            <a:pPr marL="457200" lvl="0" indent="-279400" rtl="0">
              <a:lnSpc>
                <a:spcPct val="115000"/>
              </a:lnSpc>
              <a:spcBef>
                <a:spcPts val="200"/>
              </a:spcBef>
              <a:buClr>
                <a:srgbClr val="000000"/>
              </a:buClr>
              <a:buSzPct val="100000"/>
              <a:buFont typeface="Arial"/>
              <a:buChar char="●"/>
            </a:pPr>
            <a:r>
              <a:rPr lang="en" sz="800"/>
              <a:t>Create the expectation that goals can be met</a:t>
            </a:r>
          </a:p>
          <a:p>
            <a:pPr lvl="0" rtl="0">
              <a:lnSpc>
                <a:spcPct val="115000"/>
              </a:lnSpc>
              <a:spcBef>
                <a:spcPts val="200"/>
              </a:spcBef>
              <a:buNone/>
            </a:pPr>
            <a:r>
              <a:rPr lang="en" sz="1000" b="1">
                <a:solidFill>
                  <a:srgbClr val="3333CC"/>
                </a:solidFill>
              </a:rPr>
              <a:t>Edge</a:t>
            </a:r>
          </a:p>
          <a:p>
            <a:pPr marL="457200" lvl="0" indent="-279400" rtl="0">
              <a:lnSpc>
                <a:spcPct val="115000"/>
              </a:lnSpc>
              <a:spcBef>
                <a:spcPts val="200"/>
              </a:spcBef>
              <a:buClr>
                <a:srgbClr val="000000"/>
              </a:buClr>
              <a:buSzPct val="100000"/>
              <a:buFont typeface="Arial"/>
              <a:buChar char="●"/>
            </a:pPr>
            <a:r>
              <a:rPr lang="en" sz="800"/>
              <a:t>Having the qualities needed to lead and guide the formulation and mobilisation of the strategy</a:t>
            </a:r>
          </a:p>
          <a:p>
            <a:pPr marL="457200" lvl="0" indent="-279400" rtl="0">
              <a:lnSpc>
                <a:spcPct val="115000"/>
              </a:lnSpc>
              <a:spcBef>
                <a:spcPts val="200"/>
              </a:spcBef>
              <a:buClr>
                <a:srgbClr val="000000"/>
              </a:buClr>
              <a:buSzPct val="100000"/>
              <a:buFont typeface="Arial"/>
              <a:buChar char="●"/>
            </a:pPr>
            <a:r>
              <a:rPr lang="en" sz="800"/>
              <a:t>The ability to see the issues and face up to them</a:t>
            </a:r>
          </a:p>
          <a:p>
            <a:pPr marL="457200" lvl="0" indent="-279400" rtl="0">
              <a:lnSpc>
                <a:spcPct val="115000"/>
              </a:lnSpc>
              <a:spcBef>
                <a:spcPts val="200"/>
              </a:spcBef>
              <a:buClr>
                <a:srgbClr val="000000"/>
              </a:buClr>
              <a:buSzPct val="100000"/>
              <a:buFont typeface="Arial"/>
              <a:buChar char="●"/>
            </a:pPr>
            <a:r>
              <a:rPr lang="en" sz="800"/>
              <a:t>The ability to put ideas into action</a:t>
            </a:r>
          </a:p>
          <a:p>
            <a:pPr marL="457200" lvl="0" indent="-279400" rtl="0">
              <a:lnSpc>
                <a:spcPct val="115000"/>
              </a:lnSpc>
              <a:spcBef>
                <a:spcPts val="200"/>
              </a:spcBef>
              <a:buClr>
                <a:srgbClr val="000000"/>
              </a:buClr>
              <a:buSzPct val="100000"/>
              <a:buFont typeface="Arial"/>
              <a:buChar char="●"/>
            </a:pPr>
            <a:r>
              <a:rPr lang="en" sz="800"/>
              <a:t>The ability to make the tough decisions in the tough times</a:t>
            </a:r>
          </a:p>
          <a:p>
            <a:pPr marL="457200" lvl="0" indent="-279400" rtl="0">
              <a:lnSpc>
                <a:spcPct val="115000"/>
              </a:lnSpc>
              <a:spcBef>
                <a:spcPts val="200"/>
              </a:spcBef>
              <a:buClr>
                <a:srgbClr val="000000"/>
              </a:buClr>
              <a:buSzPct val="100000"/>
              <a:buFont typeface="Arial"/>
              <a:buChar char="●"/>
            </a:pPr>
            <a:r>
              <a:rPr lang="en" sz="800"/>
              <a:t>Honest but not brutal (naming the difficult issues, and figuring out how to get past it)</a:t>
            </a:r>
          </a:p>
          <a:p>
            <a:pPr lvl="0" rtl="0">
              <a:spcBef>
                <a:spcPts val="0"/>
              </a:spcBef>
              <a:buNone/>
            </a:pPr>
            <a:endParaRPr/>
          </a:p>
        </p:txBody>
      </p:sp>
      <p:sp>
        <p:nvSpPr>
          <p:cNvPr id="64" name="Shape 64"/>
          <p:cNvSpPr/>
          <p:nvPr/>
        </p:nvSpPr>
        <p:spPr>
          <a:xfrm>
            <a:off x="744175" y="2765125"/>
            <a:ext cx="1396800" cy="1970399"/>
          </a:xfrm>
          <a:prstGeom prst="ellipse">
            <a:avLst/>
          </a:prstGeom>
          <a:solidFill>
            <a:srgbClr val="CFE2F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5" name="Shape 65"/>
          <p:cNvSpPr/>
          <p:nvPr/>
        </p:nvSpPr>
        <p:spPr>
          <a:xfrm>
            <a:off x="2839475" y="2765125"/>
            <a:ext cx="1396800" cy="1970399"/>
          </a:xfrm>
          <a:prstGeom prst="ellipse">
            <a:avLst/>
          </a:prstGeom>
          <a:solidFill>
            <a:srgbClr val="CFE2F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66" name="Shape 66"/>
          <p:cNvCxnSpPr>
            <a:stCxn id="64" idx="6"/>
            <a:endCxn id="65" idx="2"/>
          </p:cNvCxnSpPr>
          <p:nvPr/>
        </p:nvCxnSpPr>
        <p:spPr>
          <a:xfrm>
            <a:off x="2140975" y="3750324"/>
            <a:ext cx="698400" cy="0"/>
          </a:xfrm>
          <a:prstGeom prst="straightConnector1">
            <a:avLst/>
          </a:prstGeom>
          <a:noFill/>
          <a:ln w="19050" cap="flat" cmpd="sng">
            <a:solidFill>
              <a:schemeClr val="dk2"/>
            </a:solidFill>
            <a:prstDash val="solid"/>
            <a:round/>
            <a:headEnd type="none" w="lg" len="lg"/>
            <a:tailEnd type="triangle" w="lg" len="lg"/>
          </a:ln>
        </p:spPr>
      </p:cxnSp>
      <p:sp>
        <p:nvSpPr>
          <p:cNvPr id="67" name="Shape 67"/>
          <p:cNvSpPr txBox="1"/>
          <p:nvPr/>
        </p:nvSpPr>
        <p:spPr>
          <a:xfrm>
            <a:off x="504950" y="2765125"/>
            <a:ext cx="1566299" cy="936299"/>
          </a:xfrm>
          <a:prstGeom prst="rect">
            <a:avLst/>
          </a:prstGeom>
          <a:noFill/>
          <a:ln>
            <a:noFill/>
          </a:ln>
        </p:spPr>
        <p:txBody>
          <a:bodyPr lIns="91425" tIns="91425" rIns="91425" bIns="91425" anchor="t" anchorCtr="0">
            <a:noAutofit/>
          </a:bodyPr>
          <a:lstStyle/>
          <a:p>
            <a:pPr lvl="0" algn="ctr" rtl="0">
              <a:lnSpc>
                <a:spcPct val="115000"/>
              </a:lnSpc>
              <a:spcBef>
                <a:spcPts val="0"/>
              </a:spcBef>
              <a:buNone/>
            </a:pPr>
            <a:r>
              <a:rPr lang="en" sz="1300" b="1">
                <a:solidFill>
                  <a:srgbClr val="3333CC"/>
                </a:solidFill>
              </a:rPr>
              <a:t>ideas</a:t>
            </a:r>
          </a:p>
          <a:p>
            <a:pPr marL="457200" lvl="0" indent="-292100" rtl="0">
              <a:lnSpc>
                <a:spcPct val="115000"/>
              </a:lnSpc>
              <a:spcBef>
                <a:spcPts val="0"/>
              </a:spcBef>
              <a:buClr>
                <a:srgbClr val="3333CC"/>
              </a:buClr>
              <a:buSzPct val="100000"/>
              <a:buFont typeface="Arial"/>
              <a:buChar char="●"/>
            </a:pPr>
            <a:r>
              <a:rPr lang="en" sz="1000">
                <a:solidFill>
                  <a:srgbClr val="3333CC"/>
                </a:solidFill>
              </a:rPr>
              <a:t>No. 1 or 2</a:t>
            </a:r>
          </a:p>
          <a:p>
            <a:pPr marL="457200" lvl="0" indent="-292100" rtl="0">
              <a:lnSpc>
                <a:spcPct val="115000"/>
              </a:lnSpc>
              <a:spcBef>
                <a:spcPts val="0"/>
              </a:spcBef>
              <a:buClr>
                <a:srgbClr val="3333CC"/>
              </a:buClr>
              <a:buSzPct val="100000"/>
              <a:buFont typeface="Arial"/>
              <a:buChar char="●"/>
            </a:pPr>
            <a:r>
              <a:rPr lang="en" sz="1000">
                <a:solidFill>
                  <a:srgbClr val="3333CC"/>
                </a:solidFill>
              </a:rPr>
              <a:t>Fix, close or sell</a:t>
            </a:r>
          </a:p>
          <a:p>
            <a:pPr marL="457200" lvl="0" indent="-292100" rtl="0">
              <a:lnSpc>
                <a:spcPct val="115000"/>
              </a:lnSpc>
              <a:spcBef>
                <a:spcPts val="0"/>
              </a:spcBef>
              <a:buClr>
                <a:srgbClr val="3333CC"/>
              </a:buClr>
              <a:buSzPct val="100000"/>
              <a:buFont typeface="Arial"/>
              <a:buChar char="●"/>
            </a:pPr>
            <a:r>
              <a:rPr lang="en" sz="1000">
                <a:solidFill>
                  <a:srgbClr val="3333CC"/>
                </a:solidFill>
              </a:rPr>
              <a:t>Share power between units &amp; centre</a:t>
            </a:r>
          </a:p>
          <a:p>
            <a:pPr marL="457200" lvl="0" indent="-292100" rtl="0">
              <a:lnSpc>
                <a:spcPct val="115000"/>
              </a:lnSpc>
              <a:spcBef>
                <a:spcPts val="0"/>
              </a:spcBef>
              <a:buClr>
                <a:srgbClr val="3333CC"/>
              </a:buClr>
              <a:buSzPct val="100000"/>
              <a:buFont typeface="Arial"/>
              <a:buChar char="●"/>
            </a:pPr>
            <a:r>
              <a:rPr lang="en" sz="1000">
                <a:solidFill>
                  <a:srgbClr val="3333CC"/>
                </a:solidFill>
              </a:rPr>
              <a:t>Allow each business to determine its strategy</a:t>
            </a:r>
          </a:p>
          <a:p>
            <a:pPr lvl="0" rtl="0">
              <a:lnSpc>
                <a:spcPct val="115000"/>
              </a:lnSpc>
              <a:spcBef>
                <a:spcPts val="0"/>
              </a:spcBef>
              <a:buNone/>
            </a:pPr>
            <a:endParaRPr sz="1300" b="1">
              <a:solidFill>
                <a:srgbClr val="3333CC"/>
              </a:solidFill>
            </a:endParaRPr>
          </a:p>
          <a:p>
            <a:pPr lvl="0" rtl="0">
              <a:spcBef>
                <a:spcPts val="0"/>
              </a:spcBef>
              <a:buNone/>
            </a:pPr>
            <a:endParaRPr/>
          </a:p>
        </p:txBody>
      </p:sp>
      <p:sp>
        <p:nvSpPr>
          <p:cNvPr id="68" name="Shape 68"/>
          <p:cNvSpPr txBox="1"/>
          <p:nvPr/>
        </p:nvSpPr>
        <p:spPr>
          <a:xfrm>
            <a:off x="2687075" y="2492725"/>
            <a:ext cx="1734000" cy="2505900"/>
          </a:xfrm>
          <a:prstGeom prst="rect">
            <a:avLst/>
          </a:prstGeom>
          <a:noFill/>
          <a:ln>
            <a:noFill/>
          </a:ln>
        </p:spPr>
        <p:txBody>
          <a:bodyPr lIns="91425" tIns="91425" rIns="91425" bIns="91425" anchor="ctr" anchorCtr="0">
            <a:noAutofit/>
          </a:bodyPr>
          <a:lstStyle/>
          <a:p>
            <a:pPr lvl="0" algn="ctr" rtl="0">
              <a:lnSpc>
                <a:spcPct val="115000"/>
              </a:lnSpc>
              <a:spcBef>
                <a:spcPts val="0"/>
              </a:spcBef>
              <a:buNone/>
            </a:pPr>
            <a:r>
              <a:rPr lang="en" sz="1300" b="1">
                <a:solidFill>
                  <a:srgbClr val="3333CC"/>
                </a:solidFill>
              </a:rPr>
              <a:t>values</a:t>
            </a:r>
          </a:p>
          <a:p>
            <a:pPr marL="457200" lvl="0" indent="-292100" rtl="0">
              <a:lnSpc>
                <a:spcPct val="115000"/>
              </a:lnSpc>
              <a:spcBef>
                <a:spcPts val="0"/>
              </a:spcBef>
              <a:buClr>
                <a:srgbClr val="3333CC"/>
              </a:buClr>
              <a:buSzPct val="100000"/>
              <a:buFont typeface="Arial"/>
              <a:buChar char="●"/>
            </a:pPr>
            <a:r>
              <a:rPr lang="en" sz="1000">
                <a:solidFill>
                  <a:srgbClr val="3333CC"/>
                </a:solidFill>
              </a:rPr>
              <a:t>Speed</a:t>
            </a:r>
          </a:p>
          <a:p>
            <a:pPr marL="457200" lvl="0" indent="-292100" rtl="0">
              <a:lnSpc>
                <a:spcPct val="115000"/>
              </a:lnSpc>
              <a:spcBef>
                <a:spcPts val="0"/>
              </a:spcBef>
              <a:buClr>
                <a:srgbClr val="3333CC"/>
              </a:buClr>
              <a:buSzPct val="100000"/>
              <a:buFont typeface="Arial"/>
              <a:buChar char="●"/>
            </a:pPr>
            <a:r>
              <a:rPr lang="en" sz="1000">
                <a:solidFill>
                  <a:srgbClr val="3333CC"/>
                </a:solidFill>
              </a:rPr>
              <a:t>Simplicity: look for the right answer, not the complicated one</a:t>
            </a:r>
          </a:p>
          <a:p>
            <a:pPr marL="457200" lvl="0" indent="-292100" rtl="0">
              <a:lnSpc>
                <a:spcPct val="115000"/>
              </a:lnSpc>
              <a:spcBef>
                <a:spcPts val="0"/>
              </a:spcBef>
              <a:buClr>
                <a:srgbClr val="3333CC"/>
              </a:buClr>
              <a:buSzPct val="100000"/>
              <a:buFont typeface="Arial"/>
              <a:buChar char="●"/>
            </a:pPr>
            <a:r>
              <a:rPr lang="en" sz="1000">
                <a:solidFill>
                  <a:srgbClr val="3333CC"/>
                </a:solidFill>
              </a:rPr>
              <a:t>Self confidence</a:t>
            </a:r>
          </a:p>
          <a:p>
            <a:pPr marL="457200" lvl="0" indent="-292100" rtl="0">
              <a:lnSpc>
                <a:spcPct val="115000"/>
              </a:lnSpc>
              <a:spcBef>
                <a:spcPts val="0"/>
              </a:spcBef>
              <a:buClr>
                <a:srgbClr val="3333CC"/>
              </a:buClr>
              <a:buSzPct val="100000"/>
              <a:buFont typeface="Arial"/>
              <a:buChar char="●"/>
            </a:pPr>
            <a:r>
              <a:rPr lang="en" sz="1000">
                <a:solidFill>
                  <a:srgbClr val="3333CC"/>
                </a:solidFill>
              </a:rPr>
              <a:t>Stretch</a:t>
            </a:r>
          </a:p>
          <a:p>
            <a:pPr marL="457200" lvl="0" indent="-292100" rtl="0">
              <a:lnSpc>
                <a:spcPct val="115000"/>
              </a:lnSpc>
              <a:spcBef>
                <a:spcPts val="0"/>
              </a:spcBef>
              <a:buClr>
                <a:srgbClr val="3333CC"/>
              </a:buClr>
              <a:buSzPct val="100000"/>
              <a:buFont typeface="Arial"/>
              <a:buChar char="●"/>
            </a:pPr>
            <a:r>
              <a:rPr lang="en" sz="1000">
                <a:solidFill>
                  <a:srgbClr val="3333CC"/>
                </a:solidFill>
              </a:rPr>
              <a:t>Boundarylessness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EFF"/>
        </a:solidFill>
        <a:effectLst/>
      </p:bgPr>
    </p:bg>
    <p:spTree>
      <p:nvGrpSpPr>
        <p:cNvPr id="1" name="Shape 72"/>
        <p:cNvGrpSpPr/>
        <p:nvPr/>
      </p:nvGrpSpPr>
      <p:grpSpPr>
        <a:xfrm>
          <a:off x="0" y="0"/>
          <a:ext cx="0" cy="0"/>
          <a:chOff x="0" y="0"/>
          <a:chExt cx="0" cy="0"/>
        </a:xfrm>
      </p:grpSpPr>
      <p:sp>
        <p:nvSpPr>
          <p:cNvPr id="73" name="Shape 73"/>
          <p:cNvSpPr txBox="1">
            <a:spLocks noGrp="1"/>
          </p:cNvSpPr>
          <p:nvPr>
            <p:ph type="ctrTitle"/>
          </p:nvPr>
        </p:nvSpPr>
        <p:spPr>
          <a:xfrm>
            <a:off x="685800" y="1583342"/>
            <a:ext cx="7772400" cy="1159799"/>
          </a:xfrm>
          <a:prstGeom prst="rect">
            <a:avLst/>
          </a:prstGeom>
        </p:spPr>
        <p:txBody>
          <a:bodyPr lIns="91425" tIns="91425" rIns="91425" bIns="91425" anchor="b" anchorCtr="0">
            <a:noAutofit/>
          </a:bodyPr>
          <a:lstStyle/>
          <a:p>
            <a:pPr lvl="0" rtl="0">
              <a:spcBef>
                <a:spcPts val="0"/>
              </a:spcBef>
              <a:buNone/>
            </a:pPr>
            <a:r>
              <a:rPr lang="en" sz="3600"/>
              <a:t>‘Teachable View’ Method for Uncovering h3uni’s Story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p:nvPr/>
        </p:nvSpPr>
        <p:spPr>
          <a:xfrm>
            <a:off x="239450" y="0"/>
            <a:ext cx="8648999" cy="1241400"/>
          </a:xfrm>
          <a:prstGeom prst="rect">
            <a:avLst/>
          </a:prstGeom>
          <a:noFill/>
          <a:ln>
            <a:noFill/>
          </a:ln>
        </p:spPr>
        <p:txBody>
          <a:bodyPr lIns="91425" tIns="91425" rIns="91425" bIns="91425" anchor="t" anchorCtr="0">
            <a:noAutofit/>
          </a:bodyPr>
          <a:lstStyle/>
          <a:p>
            <a:pPr rtl="0">
              <a:spcBef>
                <a:spcPts val="600"/>
              </a:spcBef>
              <a:buNone/>
            </a:pPr>
            <a:r>
              <a:rPr lang="en" b="1">
                <a:solidFill>
                  <a:srgbClr val="E69138"/>
                </a:solidFill>
              </a:rPr>
              <a:t>Quantum Idea:</a:t>
            </a:r>
            <a:r>
              <a:rPr lang="en" b="1">
                <a:solidFill>
                  <a:schemeClr val="dk1"/>
                </a:solidFill>
              </a:rPr>
              <a:t> </a:t>
            </a:r>
            <a:r>
              <a:rPr lang="en" i="1">
                <a:solidFill>
                  <a:schemeClr val="dk1"/>
                </a:solidFill>
              </a:rPr>
              <a:t>A new kind of university that provides the know-how needed for people to generate transformative change in the face of increasingly complex and unpredictable challenges.</a:t>
            </a:r>
          </a:p>
          <a:p>
            <a:pPr lvl="0" rtl="0">
              <a:lnSpc>
                <a:spcPct val="115000"/>
              </a:lnSpc>
              <a:spcBef>
                <a:spcPts val="400"/>
              </a:spcBef>
              <a:buNone/>
            </a:pPr>
            <a:r>
              <a:rPr lang="en" b="1">
                <a:solidFill>
                  <a:srgbClr val="E69138"/>
                </a:solidFill>
              </a:rPr>
              <a:t>Incremental Ideas:</a:t>
            </a:r>
            <a:r>
              <a:rPr lang="en" b="1">
                <a:solidFill>
                  <a:srgbClr val="E69138"/>
                </a:solidFill>
                <a:latin typeface="Calibri"/>
                <a:ea typeface="Calibri"/>
                <a:cs typeface="Calibri"/>
                <a:sym typeface="Calibri"/>
              </a:rPr>
              <a:t> </a:t>
            </a:r>
            <a:r>
              <a:rPr lang="en" i="1">
                <a:solidFill>
                  <a:schemeClr val="dk1"/>
                </a:solidFill>
              </a:rPr>
              <a:t>H3Uni provides opportunities to learn and apply practical tools, techniques and processes, which in combination provide a body of know how for individual development, enterprise and decision making. This is done through facilitated sessions, courses, and consulting.</a:t>
            </a:r>
          </a:p>
          <a:p>
            <a:pPr marL="0" lvl="0" indent="0" rtl="0">
              <a:lnSpc>
                <a:spcPct val="115000"/>
              </a:lnSpc>
              <a:spcBef>
                <a:spcPts val="200"/>
              </a:spcBef>
              <a:buNone/>
            </a:pPr>
            <a:r>
              <a:rPr lang="en" b="1">
                <a:solidFill>
                  <a:srgbClr val="E69138"/>
                </a:solidFill>
              </a:rPr>
              <a:t>How it is different: </a:t>
            </a:r>
            <a:r>
              <a:rPr lang="en" i="1"/>
              <a:t>A shift from teaching what is already known to teaching how to address unknowable and unpredictable circumstances with resilience. </a:t>
            </a:r>
          </a:p>
          <a:p>
            <a:pPr lvl="0" rtl="0">
              <a:lnSpc>
                <a:spcPct val="115000"/>
              </a:lnSpc>
              <a:spcBef>
                <a:spcPts val="400"/>
              </a:spcBef>
              <a:buClr>
                <a:schemeClr val="dk1"/>
              </a:buClr>
              <a:buSzPct val="78571"/>
              <a:buFont typeface="Arial"/>
              <a:buNone/>
            </a:pPr>
            <a:r>
              <a:rPr lang="en" i="1">
                <a:latin typeface="Calibri"/>
                <a:ea typeface="Calibri"/>
                <a:cs typeface="Calibri"/>
                <a:sym typeface="Calibri"/>
              </a:rPr>
              <a:t> </a:t>
            </a:r>
          </a:p>
        </p:txBody>
      </p:sp>
      <p:pic>
        <p:nvPicPr>
          <p:cNvPr id="79" name="Shape 79"/>
          <p:cNvPicPr preferRelativeResize="0"/>
          <p:nvPr/>
        </p:nvPicPr>
        <p:blipFill>
          <a:blip r:embed="rId3">
            <a:alphaModFix/>
          </a:blip>
          <a:stretch>
            <a:fillRect/>
          </a:stretch>
        </p:blipFill>
        <p:spPr>
          <a:xfrm>
            <a:off x="3133610" y="1744460"/>
            <a:ext cx="3758725" cy="3399038"/>
          </a:xfrm>
          <a:prstGeom prst="rect">
            <a:avLst/>
          </a:prstGeom>
          <a:noFill/>
          <a:ln>
            <a:noFill/>
          </a:ln>
        </p:spPr>
      </p:pic>
      <p:sp>
        <p:nvSpPr>
          <p:cNvPr id="80" name="Shape 80"/>
          <p:cNvSpPr txBox="1"/>
          <p:nvPr/>
        </p:nvSpPr>
        <p:spPr>
          <a:xfrm>
            <a:off x="116425" y="2286175"/>
            <a:ext cx="2943000" cy="2857200"/>
          </a:xfrm>
          <a:prstGeom prst="rect">
            <a:avLst/>
          </a:prstGeom>
          <a:noFill/>
          <a:ln>
            <a:noFill/>
          </a:ln>
        </p:spPr>
        <p:txBody>
          <a:bodyPr lIns="91425" tIns="91425" rIns="91425" bIns="91425" anchor="t" anchorCtr="0">
            <a:noAutofit/>
          </a:bodyPr>
          <a:lstStyle/>
          <a:p>
            <a:pPr lvl="0" rtl="0">
              <a:spcBef>
                <a:spcPts val="480"/>
              </a:spcBef>
              <a:buClr>
                <a:schemeClr val="dk1"/>
              </a:buClr>
              <a:buSzPct val="78571"/>
              <a:buFont typeface="Arial"/>
              <a:buNone/>
            </a:pPr>
            <a:r>
              <a:rPr lang="en" b="1">
                <a:solidFill>
                  <a:srgbClr val="6AA84F"/>
                </a:solidFill>
              </a:rPr>
              <a:t>We Pattern Hope.</a:t>
            </a:r>
            <a:r>
              <a:rPr lang="en">
                <a:solidFill>
                  <a:schemeClr val="dk1"/>
                </a:solidFill>
              </a:rPr>
              <a:t> H3Uni opens up thinking for the future with grounded hope.</a:t>
            </a:r>
          </a:p>
          <a:p>
            <a:pPr lvl="0" rtl="0">
              <a:spcBef>
                <a:spcPts val="480"/>
              </a:spcBef>
              <a:buClr>
                <a:schemeClr val="dk1"/>
              </a:buClr>
              <a:buSzPct val="78571"/>
              <a:buFont typeface="Arial"/>
              <a:buNone/>
            </a:pPr>
            <a:r>
              <a:rPr lang="en" b="1">
                <a:solidFill>
                  <a:srgbClr val="6AA84F"/>
                </a:solidFill>
              </a:rPr>
              <a:t>H3Uni’s Mission:</a:t>
            </a:r>
          </a:p>
          <a:p>
            <a:pPr lvl="0" rtl="0">
              <a:spcBef>
                <a:spcPts val="480"/>
              </a:spcBef>
              <a:buClr>
                <a:schemeClr val="dk1"/>
              </a:buClr>
              <a:buSzPct val="78571"/>
              <a:buFont typeface="Arial"/>
              <a:buNone/>
            </a:pPr>
            <a:r>
              <a:rPr lang="en" i="1">
                <a:solidFill>
                  <a:schemeClr val="dk1"/>
                </a:solidFill>
              </a:rPr>
              <a:t>To create a viable future for coming generations of life on Earth by; unleashing and coordinating the creative potential for re-perception of situations and learning of know how to confidently deal with intractable problems together.</a:t>
            </a:r>
          </a:p>
        </p:txBody>
      </p:sp>
      <p:sp>
        <p:nvSpPr>
          <p:cNvPr id="81" name="Shape 81"/>
          <p:cNvSpPr txBox="1"/>
          <p:nvPr/>
        </p:nvSpPr>
        <p:spPr>
          <a:xfrm>
            <a:off x="6966325" y="2286325"/>
            <a:ext cx="2084999" cy="2857200"/>
          </a:xfrm>
          <a:prstGeom prst="rect">
            <a:avLst/>
          </a:prstGeom>
          <a:noFill/>
          <a:ln>
            <a:noFill/>
          </a:ln>
        </p:spPr>
        <p:txBody>
          <a:bodyPr lIns="91425" tIns="91425" rIns="91425" bIns="91425" anchor="t" anchorCtr="0">
            <a:noAutofit/>
          </a:bodyPr>
          <a:lstStyle/>
          <a:p>
            <a:pPr rtl="0">
              <a:spcBef>
                <a:spcPts val="0"/>
              </a:spcBef>
              <a:buNone/>
            </a:pPr>
            <a:r>
              <a:rPr lang="en" b="1">
                <a:solidFill>
                  <a:srgbClr val="3D85C6"/>
                </a:solidFill>
              </a:rPr>
              <a:t>Values:</a:t>
            </a:r>
          </a:p>
          <a:p>
            <a:pPr marL="457200" lvl="0" indent="-317500" rtl="0">
              <a:spcBef>
                <a:spcPts val="0"/>
              </a:spcBef>
              <a:buClr>
                <a:srgbClr val="000000"/>
              </a:buClr>
              <a:buSzPct val="140000"/>
              <a:buFont typeface="Arial"/>
              <a:buChar char="●"/>
            </a:pPr>
            <a:r>
              <a:rPr lang="en" sz="1000">
                <a:solidFill>
                  <a:srgbClr val="3D85C6"/>
                </a:solidFill>
              </a:rPr>
              <a:t>know how</a:t>
            </a:r>
            <a:r>
              <a:rPr lang="en" sz="1000"/>
              <a:t>, </a:t>
            </a:r>
            <a:r>
              <a:rPr lang="en" sz="1000">
                <a:solidFill>
                  <a:srgbClr val="3D85C6"/>
                </a:solidFill>
              </a:rPr>
              <a:t>transformative change</a:t>
            </a:r>
          </a:p>
          <a:p>
            <a:pPr marL="457200" lvl="0" indent="-317500" rtl="0">
              <a:spcBef>
                <a:spcPts val="0"/>
              </a:spcBef>
              <a:buClr>
                <a:srgbClr val="000000"/>
              </a:buClr>
              <a:buSzPct val="140000"/>
              <a:buFont typeface="Arial"/>
              <a:buChar char="●"/>
            </a:pPr>
            <a:r>
              <a:rPr lang="en" sz="1000">
                <a:solidFill>
                  <a:srgbClr val="3D85C6"/>
                </a:solidFill>
              </a:rPr>
              <a:t>Creativity, Collaboration, Co-creation</a:t>
            </a:r>
          </a:p>
          <a:p>
            <a:pPr marL="457200" lvl="0" indent="-317500" rtl="0">
              <a:spcBef>
                <a:spcPts val="0"/>
              </a:spcBef>
              <a:buClr>
                <a:srgbClr val="000000"/>
              </a:buClr>
              <a:buSzPct val="140000"/>
              <a:buFont typeface="Arial"/>
              <a:buChar char="●"/>
            </a:pPr>
            <a:r>
              <a:rPr lang="en" sz="1000">
                <a:solidFill>
                  <a:srgbClr val="3D85C6"/>
                </a:solidFill>
              </a:rPr>
              <a:t>Common purpose</a:t>
            </a:r>
            <a:r>
              <a:rPr lang="en" sz="1000"/>
              <a:t>, </a:t>
            </a:r>
          </a:p>
          <a:p>
            <a:pPr marL="457200" lvl="0" indent="-317500" rtl="0">
              <a:spcBef>
                <a:spcPts val="0"/>
              </a:spcBef>
              <a:buClr>
                <a:srgbClr val="000000"/>
              </a:buClr>
              <a:buSzPct val="140000"/>
              <a:buFont typeface="Arial"/>
              <a:buChar char="●"/>
            </a:pPr>
            <a:r>
              <a:rPr lang="en" sz="1000">
                <a:solidFill>
                  <a:srgbClr val="3D85C6"/>
                </a:solidFill>
              </a:rPr>
              <a:t>adaptability</a:t>
            </a:r>
            <a:r>
              <a:rPr lang="en" sz="1000"/>
              <a:t>, </a:t>
            </a:r>
            <a:r>
              <a:rPr lang="en" sz="1000">
                <a:solidFill>
                  <a:srgbClr val="3D85C6"/>
                </a:solidFill>
              </a:rPr>
              <a:t>hope</a:t>
            </a:r>
            <a:r>
              <a:rPr lang="en" sz="1000"/>
              <a:t> </a:t>
            </a:r>
          </a:p>
          <a:p>
            <a:pPr marL="457200" lvl="0" indent="-317500" rtl="0">
              <a:spcBef>
                <a:spcPts val="0"/>
              </a:spcBef>
              <a:buClr>
                <a:srgbClr val="000000"/>
              </a:buClr>
              <a:buSzPct val="140000"/>
              <a:buFont typeface="Arial"/>
              <a:buChar char="●"/>
            </a:pPr>
            <a:r>
              <a:rPr lang="en" sz="1000">
                <a:solidFill>
                  <a:srgbClr val="3D85C6"/>
                </a:solidFill>
              </a:rPr>
              <a:t>foresight, systems thinking </a:t>
            </a:r>
          </a:p>
          <a:p>
            <a:pPr marL="457200" lvl="0" indent="-317500" rtl="0">
              <a:spcBef>
                <a:spcPts val="0"/>
              </a:spcBef>
              <a:buClr>
                <a:srgbClr val="000000"/>
              </a:buClr>
              <a:buSzPct val="140000"/>
              <a:buFont typeface="Arial"/>
              <a:buChar char="●"/>
            </a:pPr>
            <a:r>
              <a:rPr lang="en" sz="1000">
                <a:solidFill>
                  <a:srgbClr val="3D85C6"/>
                </a:solidFill>
              </a:rPr>
              <a:t>Safe to fail and learn</a:t>
            </a:r>
            <a:r>
              <a:rPr lang="en" sz="1000"/>
              <a:t>, </a:t>
            </a:r>
            <a:r>
              <a:rPr lang="en" sz="1000">
                <a:solidFill>
                  <a:srgbClr val="3D85C6"/>
                </a:solidFill>
              </a:rPr>
              <a:t>resilience, respect for life</a:t>
            </a:r>
          </a:p>
          <a:p>
            <a:pPr marL="457200" lvl="0" indent="-292100" rtl="0">
              <a:spcBef>
                <a:spcPts val="0"/>
              </a:spcBef>
              <a:buClr>
                <a:srgbClr val="3D85C6"/>
              </a:buClr>
              <a:buSzPct val="100000"/>
              <a:buFont typeface="Arial"/>
              <a:buChar char="●"/>
            </a:pPr>
            <a:r>
              <a:rPr lang="en" sz="1000">
                <a:solidFill>
                  <a:srgbClr val="3D85C6"/>
                </a:solidFill>
              </a:rPr>
              <a:t>Respect, Responsibility, Reciprocity, </a:t>
            </a:r>
            <a:r>
              <a:rPr lang="en" sz="1000">
                <a:solidFill>
                  <a:srgbClr val="0000FF"/>
                </a:solidFill>
              </a:rPr>
              <a:t>integrity, </a:t>
            </a:r>
          </a:p>
          <a:p>
            <a:pPr marL="457200" lvl="0" indent="-292100" rtl="0">
              <a:spcBef>
                <a:spcPts val="0"/>
              </a:spcBef>
              <a:buClr>
                <a:srgbClr val="0000FF"/>
              </a:buClr>
              <a:buSzPct val="100000"/>
              <a:buFont typeface="Arial"/>
              <a:buChar char="●"/>
            </a:pPr>
            <a:r>
              <a:rPr lang="en" sz="1000">
                <a:solidFill>
                  <a:srgbClr val="0000FF"/>
                </a:solidFill>
              </a:rPr>
              <a:t>Impulse, reflection, action, skilled boldness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0" y="0"/>
            <a:ext cx="3000000" cy="1746599"/>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n" sz="900">
                <a:solidFill>
                  <a:schemeClr val="dk1"/>
                </a:solidFill>
              </a:rPr>
              <a:t>Questions</a:t>
            </a:r>
          </a:p>
          <a:p>
            <a:pPr marL="457200" lvl="0" indent="-285750" algn="just" rtl="0">
              <a:lnSpc>
                <a:spcPct val="115000"/>
              </a:lnSpc>
              <a:spcBef>
                <a:spcPts val="0"/>
              </a:spcBef>
              <a:buClr>
                <a:schemeClr val="dk1"/>
              </a:buClr>
              <a:buSzPct val="100000"/>
              <a:buFont typeface="Arial"/>
              <a:buAutoNum type="arabicPeriod"/>
            </a:pPr>
            <a:r>
              <a:rPr lang="en" sz="900">
                <a:solidFill>
                  <a:schemeClr val="dk1"/>
                </a:solidFill>
              </a:rPr>
              <a:t>what ideas you have for your business?</a:t>
            </a:r>
          </a:p>
          <a:p>
            <a:pPr marL="457200" lvl="0" indent="-285750" algn="just" rtl="0">
              <a:lnSpc>
                <a:spcPct val="115000"/>
              </a:lnSpc>
              <a:spcBef>
                <a:spcPts val="0"/>
              </a:spcBef>
              <a:buClr>
                <a:schemeClr val="dk1"/>
              </a:buClr>
              <a:buSzPct val="100000"/>
              <a:buFont typeface="Arial"/>
              <a:buAutoNum type="arabicPeriod"/>
            </a:pPr>
            <a:r>
              <a:rPr lang="en" sz="900">
                <a:solidFill>
                  <a:schemeClr val="dk1"/>
                </a:solidFill>
              </a:rPr>
              <a:t>how do you get those ideas?</a:t>
            </a:r>
          </a:p>
          <a:p>
            <a:pPr marL="457200" lvl="0" indent="-285750" algn="just" rtl="0">
              <a:lnSpc>
                <a:spcPct val="115000"/>
              </a:lnSpc>
              <a:spcBef>
                <a:spcPts val="0"/>
              </a:spcBef>
              <a:buClr>
                <a:schemeClr val="dk1"/>
              </a:buClr>
              <a:buSzPct val="100000"/>
              <a:buFont typeface="Arial"/>
              <a:buAutoNum type="arabicPeriod"/>
            </a:pPr>
            <a:r>
              <a:rPr lang="en" sz="900">
                <a:solidFill>
                  <a:schemeClr val="dk1"/>
                </a:solidFill>
              </a:rPr>
              <a:t>what values will make those ideas work?</a:t>
            </a:r>
          </a:p>
          <a:p>
            <a:pPr marL="457200" lvl="0" indent="-285750" algn="just" rtl="0">
              <a:lnSpc>
                <a:spcPct val="115000"/>
              </a:lnSpc>
              <a:spcBef>
                <a:spcPts val="0"/>
              </a:spcBef>
              <a:buClr>
                <a:schemeClr val="dk1"/>
              </a:buClr>
              <a:buSzPct val="100000"/>
              <a:buFont typeface="Arial"/>
              <a:buAutoNum type="arabicPeriod"/>
            </a:pPr>
            <a:r>
              <a:rPr lang="en" sz="900">
                <a:solidFill>
                  <a:schemeClr val="dk1"/>
                </a:solidFill>
              </a:rPr>
              <a:t>how do you energize people around your ideas?</a:t>
            </a:r>
          </a:p>
          <a:p>
            <a:pPr marL="457200" lvl="0" indent="-285750" algn="just" rtl="0">
              <a:lnSpc>
                <a:spcPct val="115000"/>
              </a:lnSpc>
              <a:spcBef>
                <a:spcPts val="0"/>
              </a:spcBef>
              <a:buClr>
                <a:schemeClr val="dk1"/>
              </a:buClr>
              <a:buSzPct val="100000"/>
              <a:buFont typeface="Arial"/>
              <a:buAutoNum type="arabicPeriod"/>
            </a:pPr>
            <a:r>
              <a:rPr lang="en" sz="900">
                <a:solidFill>
                  <a:schemeClr val="dk1"/>
                </a:solidFill>
              </a:rPr>
              <a:t>how do you exhibit edge to make the tough calls to enable your ideas to happen?”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aphicFrame>
        <p:nvGraphicFramePr>
          <p:cNvPr id="91" name="Shape 91"/>
          <p:cNvGraphicFramePr/>
          <p:nvPr/>
        </p:nvGraphicFramePr>
        <p:xfrm>
          <a:off x="1122550" y="83425"/>
          <a:ext cx="6721900" cy="5586675"/>
        </p:xfrm>
        <a:graphic>
          <a:graphicData uri="http://schemas.openxmlformats.org/drawingml/2006/table">
            <a:tbl>
              <a:tblPr>
                <a:noFill/>
                <a:tableStyleId>{958FBBB9-8BC4-4918-9E64-10A49A2B463C}</a:tableStyleId>
              </a:tblPr>
              <a:tblGrid>
                <a:gridCol w="1034150"/>
                <a:gridCol w="5687750"/>
              </a:tblGrid>
              <a:tr h="609925">
                <a:tc>
                  <a:txBody>
                    <a:bodyPr/>
                    <a:lstStyle/>
                    <a:p>
                      <a:pPr lvl="0" rtl="0">
                        <a:lnSpc>
                          <a:spcPct val="115000"/>
                        </a:lnSpc>
                        <a:spcBef>
                          <a:spcPts val="0"/>
                        </a:spcBef>
                        <a:buNone/>
                      </a:pPr>
                      <a:r>
                        <a:rPr lang="en" sz="1100" b="1">
                          <a:solidFill>
                            <a:srgbClr val="F2F2F2"/>
                          </a:solidFill>
                          <a:latin typeface="Calibri"/>
                          <a:ea typeface="Calibri"/>
                          <a:cs typeface="Calibri"/>
                          <a:sym typeface="Calibri"/>
                        </a:rPr>
                        <a:t>For:</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6FA8DC"/>
                    </a:solidFill>
                  </a:tcPr>
                </a:tc>
                <a:tc>
                  <a:txBody>
                    <a:bodyPr/>
                    <a:lstStyle/>
                    <a:p>
                      <a:pPr lvl="0" algn="just" rtl="0">
                        <a:lnSpc>
                          <a:spcPct val="115000"/>
                        </a:lnSpc>
                        <a:spcBef>
                          <a:spcPts val="400"/>
                        </a:spcBef>
                        <a:buNone/>
                      </a:pPr>
                      <a:r>
                        <a:rPr lang="en" sz="1100">
                          <a:latin typeface="Calibri"/>
                          <a:ea typeface="Calibri"/>
                          <a:cs typeface="Calibri"/>
                          <a:sym typeface="Calibri"/>
                        </a:rPr>
                        <a:t>People who are open to new ways of generating a more tenable future by building on the best of the current world</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CFE2F3"/>
                    </a:solidFill>
                  </a:tcPr>
                </a:tc>
              </a:tr>
              <a:tr h="609925">
                <a:tc>
                  <a:txBody>
                    <a:bodyPr/>
                    <a:lstStyle/>
                    <a:p>
                      <a:pPr lvl="0" rtl="0">
                        <a:lnSpc>
                          <a:spcPct val="118181"/>
                        </a:lnSpc>
                        <a:spcBef>
                          <a:spcPts val="400"/>
                        </a:spcBef>
                        <a:buNone/>
                      </a:pPr>
                      <a:r>
                        <a:rPr lang="en" sz="1100" b="1">
                          <a:solidFill>
                            <a:srgbClr val="F2F2F2"/>
                          </a:solidFill>
                          <a:latin typeface="Calibri"/>
                          <a:ea typeface="Calibri"/>
                          <a:cs typeface="Calibri"/>
                          <a:sym typeface="Calibri"/>
                        </a:rPr>
                        <a:t>Who want:</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6FA8DC"/>
                    </a:solidFill>
                  </a:tcPr>
                </a:tc>
                <a:tc>
                  <a:txBody>
                    <a:bodyPr/>
                    <a:lstStyle/>
                    <a:p>
                      <a:pPr lvl="0" rtl="0">
                        <a:lnSpc>
                          <a:spcPct val="115000"/>
                        </a:lnSpc>
                        <a:spcBef>
                          <a:spcPts val="400"/>
                        </a:spcBef>
                        <a:buNone/>
                      </a:pPr>
                      <a:r>
                        <a:rPr lang="en" sz="1100">
                          <a:latin typeface="Calibri"/>
                          <a:ea typeface="Calibri"/>
                          <a:cs typeface="Calibri"/>
                          <a:sym typeface="Calibri"/>
                        </a:rPr>
                        <a:t>A way of learning about how to understand and work with the ever rising complexity and uncertainty to generate an increasingly more positive impact for current and future generations</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CFE2F3"/>
                    </a:solidFill>
                  </a:tcPr>
                </a:tc>
              </a:tr>
              <a:tr h="797025">
                <a:tc>
                  <a:txBody>
                    <a:bodyPr/>
                    <a:lstStyle/>
                    <a:p>
                      <a:pPr lvl="0" rtl="0">
                        <a:lnSpc>
                          <a:spcPct val="118181"/>
                        </a:lnSpc>
                        <a:spcBef>
                          <a:spcPts val="400"/>
                        </a:spcBef>
                        <a:buNone/>
                      </a:pPr>
                      <a:r>
                        <a:rPr lang="en" sz="1100" b="1">
                          <a:solidFill>
                            <a:srgbClr val="F2F2F2"/>
                          </a:solidFill>
                          <a:latin typeface="Calibri"/>
                          <a:ea typeface="Calibri"/>
                          <a:cs typeface="Calibri"/>
                          <a:sym typeface="Calibri"/>
                        </a:rPr>
                        <a:t>H3Uni is:</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6FA8DC"/>
                    </a:solidFill>
                  </a:tcPr>
                </a:tc>
                <a:tc>
                  <a:txBody>
                    <a:bodyPr/>
                    <a:lstStyle/>
                    <a:p>
                      <a:pPr lvl="0" rtl="0">
                        <a:lnSpc>
                          <a:spcPct val="115000"/>
                        </a:lnSpc>
                        <a:spcBef>
                          <a:spcPts val="400"/>
                        </a:spcBef>
                        <a:buNone/>
                      </a:pPr>
                      <a:r>
                        <a:rPr lang="en" sz="1100">
                          <a:latin typeface="Calibri"/>
                          <a:ea typeface="Calibri"/>
                          <a:cs typeface="Calibri"/>
                          <a:sym typeface="Calibri"/>
                        </a:rPr>
                        <a:t>A collaborative global network of individuals and groups, supported, facilitated and mutually connected by on line technologies to enable them to work individually or in groups, both locally and globally.</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CFE2F3"/>
                    </a:solidFill>
                  </a:tcPr>
                </a:tc>
              </a:tr>
              <a:tr h="984125">
                <a:tc>
                  <a:txBody>
                    <a:bodyPr/>
                    <a:lstStyle/>
                    <a:p>
                      <a:pPr lvl="0" rtl="0">
                        <a:lnSpc>
                          <a:spcPct val="118181"/>
                        </a:lnSpc>
                        <a:spcBef>
                          <a:spcPts val="400"/>
                        </a:spcBef>
                        <a:buNone/>
                      </a:pPr>
                      <a:r>
                        <a:rPr lang="en" sz="1100" b="1">
                          <a:solidFill>
                            <a:srgbClr val="F2F2F2"/>
                          </a:solidFill>
                          <a:latin typeface="Calibri"/>
                          <a:ea typeface="Calibri"/>
                          <a:cs typeface="Calibri"/>
                          <a:sym typeface="Calibri"/>
                        </a:rPr>
                        <a:t>That  provides:</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6FA8DC"/>
                    </a:solidFill>
                  </a:tcPr>
                </a:tc>
                <a:tc>
                  <a:txBody>
                    <a:bodyPr/>
                    <a:lstStyle/>
                    <a:p>
                      <a:pPr lvl="0" rtl="0">
                        <a:lnSpc>
                          <a:spcPct val="115000"/>
                        </a:lnSpc>
                        <a:spcBef>
                          <a:spcPts val="400"/>
                        </a:spcBef>
                        <a:buNone/>
                      </a:pPr>
                      <a:r>
                        <a:rPr lang="en" sz="1100">
                          <a:latin typeface="Calibri"/>
                          <a:ea typeface="Calibri"/>
                          <a:cs typeface="Calibri"/>
                          <a:sym typeface="Calibri"/>
                        </a:rPr>
                        <a:t>Opportunities to learn and apply practical tools, techniques and processes, which in combination provide a body of know how for individual development, enterprise and decision making that accelerate the generation of societal transforming capacity to thrive harmoniously with our living planetary home and within its limits of viability.</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CFE2F3"/>
                    </a:solidFill>
                  </a:tcPr>
                </a:tc>
              </a:tr>
              <a:tr h="797025">
                <a:tc>
                  <a:txBody>
                    <a:bodyPr/>
                    <a:lstStyle/>
                    <a:p>
                      <a:pPr lvl="0" rtl="0">
                        <a:lnSpc>
                          <a:spcPct val="115000"/>
                        </a:lnSpc>
                        <a:spcBef>
                          <a:spcPts val="0"/>
                        </a:spcBef>
                        <a:buNone/>
                      </a:pPr>
                      <a:r>
                        <a:rPr lang="en" sz="1100" b="1">
                          <a:solidFill>
                            <a:srgbClr val="F2F2F2"/>
                          </a:solidFill>
                          <a:latin typeface="Calibri"/>
                          <a:ea typeface="Calibri"/>
                          <a:cs typeface="Calibri"/>
                          <a:sym typeface="Calibri"/>
                        </a:rPr>
                        <a:t>Unlike:</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6FA8DC"/>
                    </a:solidFill>
                  </a:tcPr>
                </a:tc>
                <a:tc>
                  <a:txBody>
                    <a:bodyPr/>
                    <a:lstStyle/>
                    <a:p>
                      <a:pPr lvl="0" rtl="0">
                        <a:lnSpc>
                          <a:spcPct val="115000"/>
                        </a:lnSpc>
                        <a:spcBef>
                          <a:spcPts val="400"/>
                        </a:spcBef>
                        <a:buNone/>
                      </a:pPr>
                      <a:r>
                        <a:rPr lang="en" sz="1100">
                          <a:latin typeface="Calibri"/>
                          <a:ea typeface="Calibri"/>
                          <a:cs typeface="Calibri"/>
                          <a:sym typeface="Calibri"/>
                        </a:rPr>
                        <a:t>Mainstream western educational approaches that transfer existing curricula to technology platforms without validating their underlying assumptions upon which the curricula are based in light of the needs of the current and emerging world situation.</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CFE2F3"/>
                    </a:solidFill>
                  </a:tcPr>
                </a:tc>
              </a:tr>
              <a:tr h="1788650">
                <a:tc>
                  <a:txBody>
                    <a:bodyPr/>
                    <a:lstStyle/>
                    <a:p>
                      <a:pPr lvl="0" rtl="0">
                        <a:lnSpc>
                          <a:spcPct val="115000"/>
                        </a:lnSpc>
                        <a:spcBef>
                          <a:spcPts val="0"/>
                        </a:spcBef>
                        <a:buNone/>
                      </a:pPr>
                      <a:r>
                        <a:rPr lang="en" sz="1100" b="1">
                          <a:solidFill>
                            <a:srgbClr val="F2F2F2"/>
                          </a:solidFill>
                          <a:latin typeface="Calibri"/>
                          <a:ea typeface="Calibri"/>
                          <a:cs typeface="Calibri"/>
                          <a:sym typeface="Calibri"/>
                        </a:rPr>
                        <a:t>H3Uni:</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6FA8DC"/>
                    </a:solidFill>
                  </a:tcPr>
                </a:tc>
                <a:tc>
                  <a:txBody>
                    <a:bodyPr/>
                    <a:lstStyle/>
                    <a:p>
                      <a:pPr lvl="0" rtl="0">
                        <a:lnSpc>
                          <a:spcPct val="115000"/>
                        </a:lnSpc>
                        <a:spcBef>
                          <a:spcPts val="400"/>
                        </a:spcBef>
                        <a:buNone/>
                      </a:pPr>
                      <a:r>
                        <a:rPr lang="en" sz="1100"/>
                        <a:t>•</a:t>
                      </a:r>
                      <a:r>
                        <a:rPr lang="en" sz="1100">
                          <a:latin typeface="Calibri"/>
                          <a:ea typeface="Calibri"/>
                          <a:cs typeface="Calibri"/>
                          <a:sym typeface="Calibri"/>
                        </a:rPr>
                        <a:t>Is designed with the capability to continuously adapt itself to the needs of the Third Horizon, as it emerges, over time.</a:t>
                      </a:r>
                    </a:p>
                    <a:p>
                      <a:pPr lvl="0" rtl="0">
                        <a:lnSpc>
                          <a:spcPct val="115000"/>
                        </a:lnSpc>
                        <a:spcBef>
                          <a:spcPts val="400"/>
                        </a:spcBef>
                        <a:buNone/>
                      </a:pPr>
                      <a:r>
                        <a:rPr lang="en" sz="1100"/>
                        <a:t>•</a:t>
                      </a:r>
                      <a:r>
                        <a:rPr lang="en" sz="1100">
                          <a:latin typeface="Calibri"/>
                          <a:ea typeface="Calibri"/>
                          <a:cs typeface="Calibri"/>
                          <a:sym typeface="Calibri"/>
                        </a:rPr>
                        <a:t>Has a curriculum constructed to facilitate working directly with increasing complexity and uncertainty. The approaches that do this enable experiential and collaborative learning and are rigorously researched and tested.</a:t>
                      </a:r>
                    </a:p>
                    <a:p>
                      <a:pPr lvl="0" rtl="0">
                        <a:lnSpc>
                          <a:spcPct val="115000"/>
                        </a:lnSpc>
                        <a:spcBef>
                          <a:spcPts val="0"/>
                        </a:spcBef>
                        <a:buNone/>
                      </a:pPr>
                      <a:r>
                        <a:rPr lang="en" sz="1100"/>
                        <a:t>•</a:t>
                      </a:r>
                      <a:r>
                        <a:rPr lang="en" sz="1100">
                          <a:latin typeface="Calibri"/>
                          <a:ea typeface="Calibri"/>
                          <a:cs typeface="Calibri"/>
                          <a:sym typeface="Calibri"/>
                        </a:rPr>
                        <a:t>Combines innovative operational approaches typically not found in educational institutions with selected powerful and relevant knowledge from traditional education. In this way, learners rapidly discover practical ways to accelerate their own positive impact.</a:t>
                      </a:r>
                    </a:p>
                  </a:txBody>
                  <a:tcPr marL="91425" marR="91425" marT="91425" marB="9142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CFE2F3"/>
                    </a:solidFill>
                  </a:tcPr>
                </a:tc>
              </a:tr>
            </a:tbl>
          </a:graphicData>
        </a:graphic>
      </p:graphicFrame>
    </p:spTree>
  </p:cSld>
  <p:clrMapOvr>
    <a:masterClrMapping/>
  </p:clrMapOvr>
  <p:transitio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3312</Words>
  <Application>Microsoft Office PowerPoint</Application>
  <PresentationFormat>On-screen Show (16:9)</PresentationFormat>
  <Paragraphs>301</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simple-light</vt:lpstr>
      <vt:lpstr>‘Teachable View’ Method </vt:lpstr>
      <vt:lpstr>PowerPoint Presentation</vt:lpstr>
      <vt:lpstr>PowerPoint Presentation</vt:lpstr>
      <vt:lpstr>PowerPoint Presentation</vt:lpstr>
      <vt:lpstr>PowerPoint Presentation</vt:lpstr>
      <vt:lpstr>‘Teachable View’ Method for Uncovering h3uni’s Story</vt:lpstr>
      <vt:lpstr>PowerPoint Presentation</vt:lpstr>
      <vt:lpstr>PowerPoint Presentation</vt:lpstr>
      <vt:lpstr>PowerPoint Presentation</vt:lpstr>
      <vt:lpstr>Quantum ideas</vt:lpstr>
      <vt:lpstr>Incremental ideas</vt:lpstr>
      <vt:lpstr>The NEED</vt:lpstr>
      <vt:lpstr>Teachable View</vt:lpstr>
      <vt:lpstr>Teachable View</vt:lpstr>
      <vt:lpstr>Teachable View</vt:lpstr>
      <vt:lpstr>E2 - Emotional Energy &amp; Edge</vt:lpstr>
      <vt:lpstr>PowerPoint Presentation</vt:lpstr>
      <vt:lpstr>Values</vt:lpstr>
      <vt:lpstr>Values - from H3Uni as VSM (T &amp; D, Mar. 30 + 2 values)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‘Teachable View’ Method </dc:title>
  <dc:creator>DIL</dc:creator>
  <cp:lastModifiedBy>DIL</cp:lastModifiedBy>
  <cp:revision>1</cp:revision>
  <dcterms:modified xsi:type="dcterms:W3CDTF">2015-08-06T18:31:34Z</dcterms:modified>
</cp:coreProperties>
</file>