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1" r:id="rId2"/>
    <p:sldId id="326" r:id="rId3"/>
    <p:sldId id="343" r:id="rId4"/>
    <p:sldId id="347" r:id="rId5"/>
    <p:sldId id="346" r:id="rId6"/>
    <p:sldId id="345" r:id="rId7"/>
    <p:sldId id="344" r:id="rId8"/>
    <p:sldId id="323" r:id="rId9"/>
    <p:sldId id="348" r:id="rId10"/>
    <p:sldId id="329" r:id="rId11"/>
    <p:sldId id="328" r:id="rId12"/>
    <p:sldId id="318" r:id="rId13"/>
    <p:sldId id="319" r:id="rId14"/>
    <p:sldId id="320" r:id="rId15"/>
    <p:sldId id="321" r:id="rId16"/>
    <p:sldId id="308" r:id="rId17"/>
    <p:sldId id="316" r:id="rId18"/>
    <p:sldId id="307" r:id="rId19"/>
    <p:sldId id="306" r:id="rId20"/>
    <p:sldId id="352" r:id="rId21"/>
    <p:sldId id="3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00FDFF"/>
    <a:srgbClr val="9437FF"/>
    <a:srgbClr val="DCE6F2"/>
    <a:srgbClr val="FFD579"/>
    <a:srgbClr val="FF7E79"/>
    <a:srgbClr val="FF2600"/>
    <a:srgbClr val="00FA00"/>
    <a:srgbClr val="3333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9E8AE-CED6-924E-9C4A-B59DCA40C0E5}" v="113" dt="2022-11-16T20:49:17.7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96327"/>
  </p:normalViewPr>
  <p:slideViewPr>
    <p:cSldViewPr>
      <p:cViewPr varScale="1">
        <p:scale>
          <a:sx n="123" d="100"/>
          <a:sy n="123" d="100"/>
        </p:scale>
        <p:origin x="155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aunders" userId="1c5af4b9-0a48-446a-b863-e7b4498dde17" providerId="ADAL" clId="{3138A2E6-4502-C644-9676-36498BF669CE}"/>
    <pc:docChg chg="custSel modSld">
      <pc:chgData name="Tim Saunders" userId="1c5af4b9-0a48-446a-b863-e7b4498dde17" providerId="ADAL" clId="{3138A2E6-4502-C644-9676-36498BF669CE}" dt="2022-11-17T18:47:28.556" v="57" actId="20577"/>
      <pc:docMkLst>
        <pc:docMk/>
      </pc:docMkLst>
      <pc:sldChg chg="modSp mod">
        <pc:chgData name="Tim Saunders" userId="1c5af4b9-0a48-446a-b863-e7b4498dde17" providerId="ADAL" clId="{3138A2E6-4502-C644-9676-36498BF669CE}" dt="2022-11-17T18:45:20.183" v="28" actId="20577"/>
        <pc:sldMkLst>
          <pc:docMk/>
          <pc:sldMk cId="3259561997" sldId="326"/>
        </pc:sldMkLst>
        <pc:spChg chg="mod">
          <ac:chgData name="Tim Saunders" userId="1c5af4b9-0a48-446a-b863-e7b4498dde17" providerId="ADAL" clId="{3138A2E6-4502-C644-9676-36498BF669CE}" dt="2022-11-17T18:45:20.183" v="28" actId="20577"/>
          <ac:spMkLst>
            <pc:docMk/>
            <pc:sldMk cId="3259561997" sldId="326"/>
            <ac:spMk id="3" creationId="{EF15975C-8903-56A7-863A-2670940CF7E8}"/>
          </ac:spMkLst>
        </pc:spChg>
      </pc:sldChg>
      <pc:sldChg chg="modSp mod">
        <pc:chgData name="Tim Saunders" userId="1c5af4b9-0a48-446a-b863-e7b4498dde17" providerId="ADAL" clId="{3138A2E6-4502-C644-9676-36498BF669CE}" dt="2022-11-17T18:47:28.556" v="57" actId="20577"/>
        <pc:sldMkLst>
          <pc:docMk/>
          <pc:sldMk cId="833290546" sldId="351"/>
        </pc:sldMkLst>
        <pc:spChg chg="mod">
          <ac:chgData name="Tim Saunders" userId="1c5af4b9-0a48-446a-b863-e7b4498dde17" providerId="ADAL" clId="{3138A2E6-4502-C644-9676-36498BF669CE}" dt="2022-11-17T18:47:28.556" v="57" actId="20577"/>
          <ac:spMkLst>
            <pc:docMk/>
            <pc:sldMk cId="833290546" sldId="351"/>
            <ac:spMk id="2" creationId="{1694EF4E-E937-220B-8DA9-FCEF4B5F9C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0F862-7ABF-4EAA-84A3-1D75E55AEF5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17C78-8070-4034-9D33-45E43D7D327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TRUE HUMAN COSMOS OPERATES AT THE NEXT UP SET OF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REQUIRES CULTIVATION OF POSITIVE EMOTIONS, SERVICE AND WISDOM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REQUIRES TO LOVE TO REALEASE THE NEEDED 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7A7D-37B7-44AE-B6DF-232AA44BFB0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5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TRUE HUMAN COSMOS OPERATES AT THE NEXT UP SET OF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REQUIRES CULTIVATION OF POSITIVE EMOTIONS, SERVICE AND WISDOM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REQUIRES TO LOVE TO REALEASE THE NEEDED 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7A7D-37B7-44AE-B6DF-232AA44BFB0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8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TRUE HUMAN COSMOS OPERATES AT THE NEXT UP SET OF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REQUIRES CULTIVATION OF POSITIVE EMOTIONS, SERVICE AND WISDOM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REQUIRES TO LOVE TO REALEASE THE NEEDED 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7A7D-37B7-44AE-B6DF-232AA44BFB0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3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ANIMOID COSMOS IS AN ESSENTIAL TRANSFORMER IN THE COSMIC SCHEME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EVOLUTIONARY TERMS HUMANITY IS LARGELY STUCK AT THIS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WAY OF LIFE IS DESTRUCTIVE BECAUSE IT DOES NOT DEVELOP THE WISDOM TO USE OUR SCEINTIFIC AND TECHNOGICAL POWER IN A HARMONIOUS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7A7D-37B7-44AE-B6DF-232AA44BFB0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4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8289-CBDE-4EF3-8FD3-FE16EF1BE011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40E3-30AC-41AD-AC42-6653947810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tobwiersma.nl/philosophy/archic_matri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EF4E-E937-220B-8DA9-FCEF4B5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12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Tim’s Musings on Cosmic Ecology and Education</a:t>
            </a:r>
            <a:br>
              <a:rPr lang="en-US" dirty="0"/>
            </a:br>
            <a:r>
              <a:rPr lang="en-US" sz="3600" dirty="0"/>
              <a:t>CE Study Group 16/11/2022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FE589-72B6-4E5B-3650-B1D735B8665C}"/>
              </a:ext>
            </a:extLst>
          </p:cNvPr>
          <p:cNvSpPr txBox="1"/>
          <p:nvPr/>
        </p:nvSpPr>
        <p:spPr>
          <a:xfrm>
            <a:off x="827584" y="29249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How might four </a:t>
            </a:r>
            <a:r>
              <a:rPr lang="en-GB" sz="2400" b="1" dirty="0"/>
              <a:t>Tetrads of western philosophy</a:t>
            </a:r>
            <a:r>
              <a:rPr lang="en-GB" sz="2400" dirty="0"/>
              <a:t> help support the potentials unfolded in the </a:t>
            </a:r>
            <a:r>
              <a:rPr lang="en-GB" sz="2400" b="1" dirty="0"/>
              <a:t>Pentads of Cosmic Ecology</a:t>
            </a:r>
            <a:r>
              <a:rPr lang="en-GB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How might the </a:t>
            </a:r>
            <a:r>
              <a:rPr lang="en-GB" sz="2400" b="1" dirty="0"/>
              <a:t>12 Energies </a:t>
            </a:r>
            <a:r>
              <a:rPr lang="en-GB" sz="2400" dirty="0"/>
              <a:t>and </a:t>
            </a:r>
            <a:r>
              <a:rPr lang="en-GB" sz="2400" b="1" dirty="0"/>
              <a:t>8 Cosmos Key to Reciprocal Maintenance</a:t>
            </a:r>
            <a:r>
              <a:rPr lang="en-GB" sz="2400" dirty="0"/>
              <a:t> help re-integrate and re-focus the philosophical Tetrads for educational purposes?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32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10EE6D-F7B1-A6BE-367B-B6A8061F38BD}"/>
              </a:ext>
            </a:extLst>
          </p:cNvPr>
          <p:cNvSpPr txBox="1"/>
          <p:nvPr/>
        </p:nvSpPr>
        <p:spPr>
          <a:xfrm>
            <a:off x="5008016" y="812923"/>
            <a:ext cx="362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Philosophy as Caring for a particular Cosmos centred in a form of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C5F40-6C10-5437-1352-E0316A812B65}"/>
              </a:ext>
            </a:extLst>
          </p:cNvPr>
          <p:cNvSpPr txBox="1"/>
          <p:nvPr/>
        </p:nvSpPr>
        <p:spPr>
          <a:xfrm>
            <a:off x="4594437" y="1844823"/>
            <a:ext cx="3986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/>
              <a:t>---- Platonic Heuristic centred in Creative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FA6C7-3826-1C99-2C9A-015F0DD86145}"/>
              </a:ext>
            </a:extLst>
          </p:cNvPr>
          <p:cNvSpPr txBox="1"/>
          <p:nvPr/>
        </p:nvSpPr>
        <p:spPr>
          <a:xfrm>
            <a:off x="4594437" y="2296664"/>
            <a:ext cx="45495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3333FF"/>
                </a:solidFill>
              </a:rPr>
              <a:t>---- Aristotelian Heuristic centred in Conscious Energy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D6F0F-EF23-EC64-87D4-7D66CB849289}"/>
              </a:ext>
            </a:extLst>
          </p:cNvPr>
          <p:cNvSpPr txBox="1"/>
          <p:nvPr/>
        </p:nvSpPr>
        <p:spPr>
          <a:xfrm>
            <a:off x="4577228" y="2811306"/>
            <a:ext cx="419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---- Democritean Heuristic centred in Sensitive Energy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70C70-C5DB-B4DD-12ED-94BC419032E7}"/>
              </a:ext>
            </a:extLst>
          </p:cNvPr>
          <p:cNvSpPr txBox="1"/>
          <p:nvPr/>
        </p:nvSpPr>
        <p:spPr>
          <a:xfrm>
            <a:off x="4572000" y="3275111"/>
            <a:ext cx="442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85FF"/>
                </a:solidFill>
              </a:rPr>
              <a:t>---- Sophist Heuristic centred in Organismic Energy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6DAF5-57B5-B7E3-453E-F725E438E90C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3</a:t>
            </a:r>
          </a:p>
        </p:txBody>
      </p:sp>
    </p:spTree>
    <p:extLst>
      <p:ext uri="{BB962C8B-B14F-4D97-AF65-F5344CB8AC3E}">
        <p14:creationId xmlns:p14="http://schemas.microsoft.com/office/powerpoint/2010/main" val="36474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10EE6D-F7B1-A6BE-367B-B6A8061F38BD}"/>
              </a:ext>
            </a:extLst>
          </p:cNvPr>
          <p:cNvSpPr txBox="1"/>
          <p:nvPr/>
        </p:nvSpPr>
        <p:spPr>
          <a:xfrm>
            <a:off x="5008016" y="812923"/>
            <a:ext cx="362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Philosophy as Caring for a particular Cosmos centred in a form of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C5F40-6C10-5437-1352-E0316A812B65}"/>
              </a:ext>
            </a:extLst>
          </p:cNvPr>
          <p:cNvSpPr txBox="1"/>
          <p:nvPr/>
        </p:nvSpPr>
        <p:spPr>
          <a:xfrm>
            <a:off x="4594437" y="1844823"/>
            <a:ext cx="4158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/>
              <a:t>---- Platonic Philosophy centred in Creative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FA6C7-3826-1C99-2C9A-015F0DD86145}"/>
              </a:ext>
            </a:extLst>
          </p:cNvPr>
          <p:cNvSpPr txBox="1"/>
          <p:nvPr/>
        </p:nvSpPr>
        <p:spPr>
          <a:xfrm>
            <a:off x="4594437" y="2296664"/>
            <a:ext cx="45495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3333FF"/>
                </a:solidFill>
              </a:rPr>
              <a:t>---- Aristotelian Philosophy centred in Conscious Energy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D6F0F-EF23-EC64-87D4-7D66CB849289}"/>
              </a:ext>
            </a:extLst>
          </p:cNvPr>
          <p:cNvSpPr txBox="1"/>
          <p:nvPr/>
        </p:nvSpPr>
        <p:spPr>
          <a:xfrm>
            <a:off x="4577228" y="2811306"/>
            <a:ext cx="448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---- Democritean Philosophy centred in Sensitive Energy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70C70-C5DB-B4DD-12ED-94BC419032E7}"/>
              </a:ext>
            </a:extLst>
          </p:cNvPr>
          <p:cNvSpPr txBox="1"/>
          <p:nvPr/>
        </p:nvSpPr>
        <p:spPr>
          <a:xfrm>
            <a:off x="4572000" y="3275111"/>
            <a:ext cx="442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85FF"/>
                </a:solidFill>
              </a:rPr>
              <a:t>---- Protagorean Philosophy centred in Organismic Energy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E9BDF-6968-662A-DDC5-D12952F97972}"/>
              </a:ext>
            </a:extLst>
          </p:cNvPr>
          <p:cNvSpPr txBox="1"/>
          <p:nvPr/>
        </p:nvSpPr>
        <p:spPr>
          <a:xfrm>
            <a:off x="4934510" y="4194984"/>
            <a:ext cx="3913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Harmonising four modes of philosophy re-centred in their original energies. </a:t>
            </a:r>
          </a:p>
          <a:p>
            <a:endParaRPr lang="en-GB" sz="2000" dirty="0"/>
          </a:p>
          <a:p>
            <a:r>
              <a:rPr lang="en-GB" sz="2000" dirty="0"/>
              <a:t>Serving to re-integrate fragmented, reductive, absolutizing and </a:t>
            </a:r>
            <a:r>
              <a:rPr lang="en-GB" sz="2000"/>
              <a:t>opposing western ‘</a:t>
            </a:r>
            <a:r>
              <a:rPr lang="en-GB" sz="2000" dirty="0"/>
              <a:t>worldviews.’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250802B-7974-87B2-962F-FC208FF70309}"/>
              </a:ext>
            </a:extLst>
          </p:cNvPr>
          <p:cNvSpPr/>
          <p:nvPr/>
        </p:nvSpPr>
        <p:spPr>
          <a:xfrm rot="5400000">
            <a:off x="6754355" y="2156112"/>
            <a:ext cx="269650" cy="348223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F0F27-BB8B-93D3-F8F2-A0BC9AFAA84E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3</a:t>
            </a:r>
          </a:p>
        </p:txBody>
      </p:sp>
    </p:spTree>
    <p:extLst>
      <p:ext uri="{BB962C8B-B14F-4D97-AF65-F5344CB8AC3E}">
        <p14:creationId xmlns:p14="http://schemas.microsoft.com/office/powerpoint/2010/main" val="3233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C5F40-6C10-5437-1352-E0316A812B65}"/>
              </a:ext>
            </a:extLst>
          </p:cNvPr>
          <p:cNvSpPr txBox="1"/>
          <p:nvPr/>
        </p:nvSpPr>
        <p:spPr>
          <a:xfrm>
            <a:off x="4672092" y="2921168"/>
            <a:ext cx="42819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Contemplative Philosophy centred in Creative Energy – Platonic</a:t>
            </a:r>
          </a:p>
          <a:p>
            <a:endParaRPr lang="en-GB" sz="1500" b="1" dirty="0"/>
          </a:p>
          <a:p>
            <a:r>
              <a:rPr lang="en-GB" sz="1500" b="1" dirty="0"/>
              <a:t>Caretaker of the Undivided Cosmos and Crystalline Cosmos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76D92-DB0D-42D2-6620-CD3A7A62F0CC}"/>
              </a:ext>
            </a:extLst>
          </p:cNvPr>
          <p:cNvSpPr/>
          <p:nvPr/>
        </p:nvSpPr>
        <p:spPr>
          <a:xfrm>
            <a:off x="3635896" y="2312005"/>
            <a:ext cx="1036195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D32818-9056-793D-E501-E983DAFACC13}"/>
              </a:ext>
            </a:extLst>
          </p:cNvPr>
          <p:cNvCxnSpPr/>
          <p:nvPr/>
        </p:nvCxnSpPr>
        <p:spPr>
          <a:xfrm>
            <a:off x="4067944" y="2420888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B49F2E-792D-3D3F-36CC-8F6E15F07816}"/>
              </a:ext>
            </a:extLst>
          </p:cNvPr>
          <p:cNvSpPr txBox="1"/>
          <p:nvPr/>
        </p:nvSpPr>
        <p:spPr>
          <a:xfrm>
            <a:off x="5008016" y="812923"/>
            <a:ext cx="374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Educational Philosophy as</a:t>
            </a:r>
          </a:p>
          <a:p>
            <a:pPr algn="ctr"/>
            <a:r>
              <a:rPr lang="en-GB" sz="1600" dirty="0">
                <a:latin typeface="Segoe Print" panose="02000800000000000000" pitchFamily="2" charset="0"/>
              </a:rPr>
              <a:t>Cosmic Caretaking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8F8D2-5969-12A9-8BD5-28062E348E92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4</a:t>
            </a:r>
          </a:p>
        </p:txBody>
      </p:sp>
    </p:spTree>
    <p:extLst>
      <p:ext uri="{BB962C8B-B14F-4D97-AF65-F5344CB8AC3E}">
        <p14:creationId xmlns:p14="http://schemas.microsoft.com/office/powerpoint/2010/main" val="328764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FA6C7-3826-1C99-2C9A-015F0DD86145}"/>
              </a:ext>
            </a:extLst>
          </p:cNvPr>
          <p:cNvSpPr txBox="1"/>
          <p:nvPr/>
        </p:nvSpPr>
        <p:spPr>
          <a:xfrm>
            <a:off x="4652056" y="3068960"/>
            <a:ext cx="4473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3333FF"/>
                </a:solidFill>
              </a:rPr>
              <a:t>Generative Philosophy centred in Conscious Energy – Aristotelian</a:t>
            </a:r>
          </a:p>
          <a:p>
            <a:endParaRPr lang="en-GB" sz="1500" b="1" dirty="0">
              <a:solidFill>
                <a:srgbClr val="3333FF"/>
              </a:solidFill>
            </a:endParaRPr>
          </a:p>
          <a:p>
            <a:r>
              <a:rPr lang="en-GB" sz="1500" b="1" dirty="0">
                <a:solidFill>
                  <a:srgbClr val="3333FF"/>
                </a:solidFill>
              </a:rPr>
              <a:t>Caretaker of the Generative Cosmos and Sustaining Cosmos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A612F1-F0E9-B855-FBF8-953E1E418B9F}"/>
              </a:ext>
            </a:extLst>
          </p:cNvPr>
          <p:cNvSpPr/>
          <p:nvPr/>
        </p:nvSpPr>
        <p:spPr>
          <a:xfrm>
            <a:off x="3635896" y="2708919"/>
            <a:ext cx="1036195" cy="1944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E1EC2-45D2-5458-5006-EF2B90F3B115}"/>
              </a:ext>
            </a:extLst>
          </p:cNvPr>
          <p:cNvSpPr/>
          <p:nvPr/>
        </p:nvSpPr>
        <p:spPr>
          <a:xfrm>
            <a:off x="3535805" y="1423139"/>
            <a:ext cx="1036195" cy="8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90A79-96E1-F10A-8AC7-443044BF7AAC}"/>
              </a:ext>
            </a:extLst>
          </p:cNvPr>
          <p:cNvSpPr/>
          <p:nvPr/>
        </p:nvSpPr>
        <p:spPr>
          <a:xfrm>
            <a:off x="3535804" y="5133728"/>
            <a:ext cx="1036195" cy="8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AC5F1-966A-2CB4-2E25-141278142A13}"/>
              </a:ext>
            </a:extLst>
          </p:cNvPr>
          <p:cNvCxnSpPr>
            <a:cxnSpLocks/>
          </p:cNvCxnSpPr>
          <p:nvPr/>
        </p:nvCxnSpPr>
        <p:spPr>
          <a:xfrm>
            <a:off x="4067944" y="292494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BFC780-B534-CF4A-E61D-9033AB6E63E9}"/>
              </a:ext>
            </a:extLst>
          </p:cNvPr>
          <p:cNvSpPr txBox="1"/>
          <p:nvPr/>
        </p:nvSpPr>
        <p:spPr>
          <a:xfrm>
            <a:off x="5008016" y="812923"/>
            <a:ext cx="374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Educational Philosophy as</a:t>
            </a:r>
          </a:p>
          <a:p>
            <a:pPr algn="ctr"/>
            <a:r>
              <a:rPr lang="en-GB" sz="1600" dirty="0">
                <a:latin typeface="Segoe Print" panose="02000800000000000000" pitchFamily="2" charset="0"/>
              </a:rPr>
              <a:t>Cosmic Caretaking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0D258-6E11-82BB-7151-C10132AFA5B4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4</a:t>
            </a:r>
          </a:p>
        </p:txBody>
      </p:sp>
    </p:spTree>
    <p:extLst>
      <p:ext uri="{BB962C8B-B14F-4D97-AF65-F5344CB8AC3E}">
        <p14:creationId xmlns:p14="http://schemas.microsoft.com/office/powerpoint/2010/main" val="40879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D6F0F-EF23-EC64-87D4-7D66CB849289}"/>
              </a:ext>
            </a:extLst>
          </p:cNvPr>
          <p:cNvSpPr txBox="1"/>
          <p:nvPr/>
        </p:nvSpPr>
        <p:spPr>
          <a:xfrm>
            <a:off x="4788024" y="3060538"/>
            <a:ext cx="4191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Empirical Philosophy centred in Sensitive Energy – Democritean</a:t>
            </a:r>
          </a:p>
          <a:p>
            <a:endParaRPr lang="en-GB" sz="1400" b="1" dirty="0">
              <a:solidFill>
                <a:srgbClr val="FF0000"/>
              </a:solidFill>
            </a:endParaRPr>
          </a:p>
          <a:p>
            <a:r>
              <a:rPr lang="en-GB" sz="1400" b="1" dirty="0">
                <a:solidFill>
                  <a:srgbClr val="FF0000"/>
                </a:solidFill>
              </a:rPr>
              <a:t>Caretaker of the Human Cosmos and Phytogenic Cosmos</a:t>
            </a:r>
          </a:p>
          <a:p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BCE7A-FB72-600A-E511-F423CF8F6819}"/>
              </a:ext>
            </a:extLst>
          </p:cNvPr>
          <p:cNvSpPr/>
          <p:nvPr/>
        </p:nvSpPr>
        <p:spPr>
          <a:xfrm>
            <a:off x="3666638" y="1443727"/>
            <a:ext cx="1036195" cy="131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AF39B-447A-D85E-090F-990A0BAD26F1}"/>
              </a:ext>
            </a:extLst>
          </p:cNvPr>
          <p:cNvSpPr/>
          <p:nvPr/>
        </p:nvSpPr>
        <p:spPr>
          <a:xfrm>
            <a:off x="3506090" y="4653136"/>
            <a:ext cx="1036195" cy="131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4FDAD-09AA-5180-2572-2C553F75F613}"/>
              </a:ext>
            </a:extLst>
          </p:cNvPr>
          <p:cNvSpPr/>
          <p:nvPr/>
        </p:nvSpPr>
        <p:spPr>
          <a:xfrm>
            <a:off x="3653140" y="3212976"/>
            <a:ext cx="1036195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149AF-8329-E386-F5EA-302259CEB904}"/>
              </a:ext>
            </a:extLst>
          </p:cNvPr>
          <p:cNvCxnSpPr>
            <a:cxnSpLocks/>
          </p:cNvCxnSpPr>
          <p:nvPr/>
        </p:nvCxnSpPr>
        <p:spPr>
          <a:xfrm>
            <a:off x="40679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6F92A5-75C1-E6A1-65A2-1D75D2A6BDFB}"/>
              </a:ext>
            </a:extLst>
          </p:cNvPr>
          <p:cNvSpPr txBox="1"/>
          <p:nvPr/>
        </p:nvSpPr>
        <p:spPr>
          <a:xfrm>
            <a:off x="5008016" y="812923"/>
            <a:ext cx="374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Educational Philosophy as</a:t>
            </a:r>
          </a:p>
          <a:p>
            <a:pPr algn="ctr"/>
            <a:r>
              <a:rPr lang="en-GB" sz="1600" dirty="0">
                <a:latin typeface="Segoe Print" panose="02000800000000000000" pitchFamily="2" charset="0"/>
              </a:rPr>
              <a:t>Cosmic Caretaking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923C0-EF18-E8EA-C770-64B5736AA456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4</a:t>
            </a:r>
          </a:p>
        </p:txBody>
      </p:sp>
    </p:spTree>
    <p:extLst>
      <p:ext uri="{BB962C8B-B14F-4D97-AF65-F5344CB8AC3E}">
        <p14:creationId xmlns:p14="http://schemas.microsoft.com/office/powerpoint/2010/main" val="289106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E70C70-C5DB-B4DD-12ED-94BC419032E7}"/>
              </a:ext>
            </a:extLst>
          </p:cNvPr>
          <p:cNvSpPr txBox="1"/>
          <p:nvPr/>
        </p:nvSpPr>
        <p:spPr>
          <a:xfrm>
            <a:off x="4910473" y="3194973"/>
            <a:ext cx="4233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85FF"/>
                </a:solidFill>
              </a:rPr>
              <a:t>Vital Philosophy centred in Organismic Energy – Protagoras (Shamanic/Animist?)</a:t>
            </a:r>
          </a:p>
          <a:p>
            <a:endParaRPr lang="en-GB" sz="1400" b="1" dirty="0">
              <a:solidFill>
                <a:srgbClr val="FF85FF"/>
              </a:solidFill>
            </a:endParaRPr>
          </a:p>
          <a:p>
            <a:r>
              <a:rPr lang="en-GB" sz="1400" b="1" dirty="0">
                <a:solidFill>
                  <a:srgbClr val="FF85FF"/>
                </a:solidFill>
              </a:rPr>
              <a:t>Caretaker of the </a:t>
            </a:r>
            <a:r>
              <a:rPr lang="en-GB" sz="1400" b="1" dirty="0" err="1">
                <a:solidFill>
                  <a:srgbClr val="FF85FF"/>
                </a:solidFill>
              </a:rPr>
              <a:t>Animoid</a:t>
            </a:r>
            <a:r>
              <a:rPr lang="en-GB" sz="1400" b="1" dirty="0">
                <a:solidFill>
                  <a:srgbClr val="FF85FF"/>
                </a:solidFill>
              </a:rPr>
              <a:t> and Germinal Cosmos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5CC99-D8F5-D919-E1B7-3844412F0820}"/>
              </a:ext>
            </a:extLst>
          </p:cNvPr>
          <p:cNvSpPr/>
          <p:nvPr/>
        </p:nvSpPr>
        <p:spPr>
          <a:xfrm>
            <a:off x="3535805" y="1423138"/>
            <a:ext cx="1036195" cy="1851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83F67-F835-0477-78F8-541F708C1BE0}"/>
              </a:ext>
            </a:extLst>
          </p:cNvPr>
          <p:cNvSpPr/>
          <p:nvPr/>
        </p:nvSpPr>
        <p:spPr>
          <a:xfrm>
            <a:off x="3577369" y="4248491"/>
            <a:ext cx="1036195" cy="1851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227D135-C1FF-5615-EDA5-F993341FFA3A}"/>
              </a:ext>
            </a:extLst>
          </p:cNvPr>
          <p:cNvSpPr/>
          <p:nvPr/>
        </p:nvSpPr>
        <p:spPr>
          <a:xfrm>
            <a:off x="4499992" y="3275111"/>
            <a:ext cx="72008" cy="8739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4F852-045D-F544-9375-F12683D929CE}"/>
              </a:ext>
            </a:extLst>
          </p:cNvPr>
          <p:cNvSpPr txBox="1"/>
          <p:nvPr/>
        </p:nvSpPr>
        <p:spPr>
          <a:xfrm>
            <a:off x="5008016" y="812923"/>
            <a:ext cx="374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Print" panose="02000800000000000000" pitchFamily="2" charset="0"/>
              </a:rPr>
              <a:t>Educational Philosophy as</a:t>
            </a:r>
          </a:p>
          <a:p>
            <a:pPr algn="ctr"/>
            <a:r>
              <a:rPr lang="en-GB" sz="1600" dirty="0">
                <a:latin typeface="Segoe Print" panose="02000800000000000000" pitchFamily="2" charset="0"/>
              </a:rPr>
              <a:t>Cosmic Caretaking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CE656-C144-80B0-8E3C-FB107157AAC5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4</a:t>
            </a:r>
          </a:p>
        </p:txBody>
      </p:sp>
    </p:spTree>
    <p:extLst>
      <p:ext uri="{BB962C8B-B14F-4D97-AF65-F5344CB8AC3E}">
        <p14:creationId xmlns:p14="http://schemas.microsoft.com/office/powerpoint/2010/main" val="395961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2D0-6AA8-42A1-9F1F-47039B6A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" y="20782"/>
            <a:ext cx="8569822" cy="658600"/>
          </a:xfrm>
        </p:spPr>
        <p:txBody>
          <a:bodyPr>
            <a:noAutofit/>
          </a:bodyPr>
          <a:lstStyle/>
          <a:p>
            <a:r>
              <a:rPr lang="en-GB" sz="2800" dirty="0"/>
              <a:t>Contemplative Education </a:t>
            </a:r>
            <a:br>
              <a:rPr lang="en-GB" sz="2800" dirty="0"/>
            </a:br>
            <a:r>
              <a:rPr lang="en-GB" sz="2800" dirty="0"/>
              <a:t>For Co-creative Humanity and the Undivided Cosmos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5FCC9-6CCA-4EAB-B450-15F82D7B670F}"/>
              </a:ext>
            </a:extLst>
          </p:cNvPr>
          <p:cNvGrpSpPr/>
          <p:nvPr/>
        </p:nvGrpSpPr>
        <p:grpSpPr>
          <a:xfrm>
            <a:off x="2069053" y="1943389"/>
            <a:ext cx="1599762" cy="4476679"/>
            <a:chOff x="1475656" y="1340768"/>
            <a:chExt cx="1599762" cy="44766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CC91AD-FC9A-46FC-BB85-8F0237C1E956}"/>
                </a:ext>
              </a:extLst>
            </p:cNvPr>
            <p:cNvSpPr/>
            <p:nvPr/>
          </p:nvSpPr>
          <p:spPr>
            <a:xfrm>
              <a:off x="1475656" y="1340768"/>
              <a:ext cx="1548172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UNDIVIDED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9D7314-4E58-48AE-A89B-F9704B42115E}"/>
                </a:ext>
              </a:extLst>
            </p:cNvPr>
            <p:cNvSpPr/>
            <p:nvPr/>
          </p:nvSpPr>
          <p:spPr>
            <a:xfrm>
              <a:off x="1511660" y="1877425"/>
              <a:ext cx="1548172" cy="72008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GENERATIVE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E2508C-B07A-4247-9ECA-809562DBEE29}"/>
                </a:ext>
              </a:extLst>
            </p:cNvPr>
            <p:cNvSpPr/>
            <p:nvPr/>
          </p:nvSpPr>
          <p:spPr>
            <a:xfrm>
              <a:off x="1511660" y="2414082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HUMANOID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01B7C8-C0BB-43F5-B137-486F9B2C56D2}"/>
                </a:ext>
              </a:extLst>
            </p:cNvPr>
            <p:cNvSpPr/>
            <p:nvPr/>
          </p:nvSpPr>
          <p:spPr>
            <a:xfrm>
              <a:off x="1511660" y="2950739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ANIMOID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3C762-0C5A-41C6-B3B6-825A686C8BF2}"/>
                </a:ext>
              </a:extLst>
            </p:cNvPr>
            <p:cNvSpPr/>
            <p:nvPr/>
          </p:nvSpPr>
          <p:spPr>
            <a:xfrm>
              <a:off x="1511660" y="3487396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FERTILE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C89364-7374-484F-8843-FA4205B7D2CC}"/>
                </a:ext>
              </a:extLst>
            </p:cNvPr>
            <p:cNvSpPr/>
            <p:nvPr/>
          </p:nvSpPr>
          <p:spPr>
            <a:xfrm>
              <a:off x="1511660" y="4024053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PHYTOGENIC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E4A442-B0A5-406F-A51D-3F8AAD118377}"/>
                </a:ext>
              </a:extLst>
            </p:cNvPr>
            <p:cNvSpPr/>
            <p:nvPr/>
          </p:nvSpPr>
          <p:spPr>
            <a:xfrm>
              <a:off x="1527246" y="4560710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SUSTAINING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281FDE-8FA3-41AB-8B1C-9C271010DA12}"/>
                </a:ext>
              </a:extLst>
            </p:cNvPr>
            <p:cNvSpPr/>
            <p:nvPr/>
          </p:nvSpPr>
          <p:spPr>
            <a:xfrm>
              <a:off x="1475656" y="5097367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CRYSTALLINE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21B91-DEEC-4092-9FEF-1E0AAC2D69AC}"/>
              </a:ext>
            </a:extLst>
          </p:cNvPr>
          <p:cNvGrpSpPr/>
          <p:nvPr/>
        </p:nvGrpSpPr>
        <p:grpSpPr>
          <a:xfrm>
            <a:off x="3785369" y="670430"/>
            <a:ext cx="5164188" cy="3166651"/>
            <a:chOff x="2943828" y="1177247"/>
            <a:chExt cx="5164188" cy="316665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D4B32A-5B64-400F-AC9B-6F02C08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177247"/>
              <a:ext cx="4688144" cy="3166651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F5DAA2E-BEB9-4107-806D-69B5FA363303}"/>
                </a:ext>
              </a:extLst>
            </p:cNvPr>
            <p:cNvSpPr/>
            <p:nvPr/>
          </p:nvSpPr>
          <p:spPr>
            <a:xfrm flipH="1">
              <a:off x="2943828" y="2665884"/>
              <a:ext cx="864096" cy="1834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7636C8-8DA9-4037-A538-EFAA2857EA22}"/>
              </a:ext>
            </a:extLst>
          </p:cNvPr>
          <p:cNvSpPr txBox="1"/>
          <p:nvPr/>
        </p:nvSpPr>
        <p:spPr>
          <a:xfrm>
            <a:off x="4856630" y="3845711"/>
            <a:ext cx="34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Undivided Cosmos</a:t>
            </a:r>
          </a:p>
          <a:p>
            <a:pPr algn="ctr"/>
            <a:r>
              <a:rPr lang="en-GB" sz="2000" dirty="0"/>
              <a:t> Energy Transformation System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8DB80-57D3-4E52-BC95-5D8C95128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698"/>
            <a:ext cx="836712" cy="836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0BF30-0E48-B749-29AE-60A663B9C4AC}"/>
              </a:ext>
            </a:extLst>
          </p:cNvPr>
          <p:cNvSpPr txBox="1"/>
          <p:nvPr/>
        </p:nvSpPr>
        <p:spPr>
          <a:xfrm>
            <a:off x="5503256" y="1214158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Unitive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AFB73-9089-48D5-D5C1-E1F9F385A900}"/>
              </a:ext>
            </a:extLst>
          </p:cNvPr>
          <p:cNvSpPr txBox="1"/>
          <p:nvPr/>
        </p:nvSpPr>
        <p:spPr>
          <a:xfrm>
            <a:off x="7018839" y="3448216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Sensitive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62FB9-6711-DF95-BEB7-6B22BB86FBD8}"/>
              </a:ext>
            </a:extLst>
          </p:cNvPr>
          <p:cNvSpPr txBox="1"/>
          <p:nvPr/>
        </p:nvSpPr>
        <p:spPr>
          <a:xfrm>
            <a:off x="4398280" y="1844097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Creative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C78B9-91E3-2E61-049E-20F792330274}"/>
              </a:ext>
            </a:extLst>
          </p:cNvPr>
          <p:cNvSpPr txBox="1"/>
          <p:nvPr/>
        </p:nvSpPr>
        <p:spPr>
          <a:xfrm>
            <a:off x="4585857" y="4674870"/>
            <a:ext cx="435900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Contemplative Education in Creative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Noumenal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Diaphanic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Dialectical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Comprehensive Principle</a:t>
            </a:r>
          </a:p>
          <a:p>
            <a:endParaRPr lang="en-GB" sz="1200" dirty="0"/>
          </a:p>
          <a:p>
            <a:pPr algn="r"/>
            <a:r>
              <a:rPr lang="en-GB" sz="1200" dirty="0"/>
              <a:t>Dilworth (1989) &amp; Watson (1985)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493E6-449E-415D-0439-3357E53CD8DA}"/>
              </a:ext>
            </a:extLst>
          </p:cNvPr>
          <p:cNvSpPr txBox="1"/>
          <p:nvPr/>
        </p:nvSpPr>
        <p:spPr>
          <a:xfrm>
            <a:off x="5451894" y="2811960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Conscious Energy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1B109-D69C-4D30-035D-C3B5849651A3}"/>
              </a:ext>
            </a:extLst>
          </p:cNvPr>
          <p:cNvSpPr txBox="1"/>
          <p:nvPr/>
        </p:nvSpPr>
        <p:spPr>
          <a:xfrm>
            <a:off x="6655306" y="714437"/>
            <a:ext cx="21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Transcendent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BAFE5-A481-9305-7459-C419CF063057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5</a:t>
            </a:r>
          </a:p>
        </p:txBody>
      </p:sp>
    </p:spTree>
    <p:extLst>
      <p:ext uri="{BB962C8B-B14F-4D97-AF65-F5344CB8AC3E}">
        <p14:creationId xmlns:p14="http://schemas.microsoft.com/office/powerpoint/2010/main" val="31141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F5FCC9-6CCA-4EAB-B450-15F82D7B670F}"/>
              </a:ext>
            </a:extLst>
          </p:cNvPr>
          <p:cNvGrpSpPr/>
          <p:nvPr/>
        </p:nvGrpSpPr>
        <p:grpSpPr>
          <a:xfrm>
            <a:off x="2069053" y="1943389"/>
            <a:ext cx="1599762" cy="4476679"/>
            <a:chOff x="1475656" y="1340768"/>
            <a:chExt cx="1599762" cy="44766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CC91AD-FC9A-46FC-BB85-8F0237C1E956}"/>
                </a:ext>
              </a:extLst>
            </p:cNvPr>
            <p:cNvSpPr/>
            <p:nvPr/>
          </p:nvSpPr>
          <p:spPr>
            <a:xfrm>
              <a:off x="1475656" y="1340768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UNDIVIDED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9D7314-4E58-48AE-A89B-F9704B42115E}"/>
                </a:ext>
              </a:extLst>
            </p:cNvPr>
            <p:cNvSpPr/>
            <p:nvPr/>
          </p:nvSpPr>
          <p:spPr>
            <a:xfrm>
              <a:off x="1511660" y="1877425"/>
              <a:ext cx="1548172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GENERATIVE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E2508C-B07A-4247-9ECA-809562DBEE29}"/>
                </a:ext>
              </a:extLst>
            </p:cNvPr>
            <p:cNvSpPr/>
            <p:nvPr/>
          </p:nvSpPr>
          <p:spPr>
            <a:xfrm>
              <a:off x="1511660" y="2414082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HUMANOID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01B7C8-C0BB-43F5-B137-486F9B2C56D2}"/>
                </a:ext>
              </a:extLst>
            </p:cNvPr>
            <p:cNvSpPr/>
            <p:nvPr/>
          </p:nvSpPr>
          <p:spPr>
            <a:xfrm>
              <a:off x="1511660" y="2950739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ANIMOID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3C762-0C5A-41C6-B3B6-825A686C8BF2}"/>
                </a:ext>
              </a:extLst>
            </p:cNvPr>
            <p:cNvSpPr/>
            <p:nvPr/>
          </p:nvSpPr>
          <p:spPr>
            <a:xfrm>
              <a:off x="1511660" y="3487396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FERTILE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C89364-7374-484F-8843-FA4205B7D2CC}"/>
                </a:ext>
              </a:extLst>
            </p:cNvPr>
            <p:cNvSpPr/>
            <p:nvPr/>
          </p:nvSpPr>
          <p:spPr>
            <a:xfrm>
              <a:off x="1511660" y="4024053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PHYTOGENIC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E4A442-B0A5-406F-A51D-3F8AAD118377}"/>
                </a:ext>
              </a:extLst>
            </p:cNvPr>
            <p:cNvSpPr/>
            <p:nvPr/>
          </p:nvSpPr>
          <p:spPr>
            <a:xfrm>
              <a:off x="1527246" y="4560710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SUSTAINING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281FDE-8FA3-41AB-8B1C-9C271010DA12}"/>
                </a:ext>
              </a:extLst>
            </p:cNvPr>
            <p:cNvSpPr/>
            <p:nvPr/>
          </p:nvSpPr>
          <p:spPr>
            <a:xfrm>
              <a:off x="1475656" y="5097367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CRYSTALLINE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21B91-DEEC-4092-9FEF-1E0AAC2D69AC}"/>
              </a:ext>
            </a:extLst>
          </p:cNvPr>
          <p:cNvGrpSpPr/>
          <p:nvPr/>
        </p:nvGrpSpPr>
        <p:grpSpPr>
          <a:xfrm>
            <a:off x="3802648" y="1222774"/>
            <a:ext cx="5164188" cy="3166651"/>
            <a:chOff x="2943828" y="1177247"/>
            <a:chExt cx="5164188" cy="316665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D4B32A-5B64-400F-AC9B-6F02C08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177247"/>
              <a:ext cx="4688144" cy="3166651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F5DAA2E-BEB9-4107-806D-69B5FA363303}"/>
                </a:ext>
              </a:extLst>
            </p:cNvPr>
            <p:cNvSpPr/>
            <p:nvPr/>
          </p:nvSpPr>
          <p:spPr>
            <a:xfrm flipH="1">
              <a:off x="2943828" y="2665884"/>
              <a:ext cx="864096" cy="1834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8DB80-57D3-4E52-BC95-5D8C95128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698"/>
            <a:ext cx="836712" cy="836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0BF30-0E48-B749-29AE-60A663B9C4AC}"/>
              </a:ext>
            </a:extLst>
          </p:cNvPr>
          <p:cNvSpPr txBox="1"/>
          <p:nvPr/>
        </p:nvSpPr>
        <p:spPr>
          <a:xfrm>
            <a:off x="7043008" y="1168023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Unitive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AFB73-9089-48D5-D5C1-E1F9F385A900}"/>
              </a:ext>
            </a:extLst>
          </p:cNvPr>
          <p:cNvSpPr txBox="1"/>
          <p:nvPr/>
        </p:nvSpPr>
        <p:spPr>
          <a:xfrm>
            <a:off x="5421503" y="3525676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Sensitive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62FB9-6711-DF95-BEB7-6B22BB86FBD8}"/>
              </a:ext>
            </a:extLst>
          </p:cNvPr>
          <p:cNvSpPr txBox="1"/>
          <p:nvPr/>
        </p:nvSpPr>
        <p:spPr>
          <a:xfrm>
            <a:off x="5351901" y="1738718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Creative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E298-4602-8185-2A4D-751FF0564A76}"/>
              </a:ext>
            </a:extLst>
          </p:cNvPr>
          <p:cNvSpPr txBox="1"/>
          <p:nvPr/>
        </p:nvSpPr>
        <p:spPr>
          <a:xfrm>
            <a:off x="7043008" y="4090017"/>
            <a:ext cx="21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Regenerative 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493E6-449E-415D-0439-3357E53CD8DA}"/>
              </a:ext>
            </a:extLst>
          </p:cNvPr>
          <p:cNvSpPr txBox="1"/>
          <p:nvPr/>
        </p:nvSpPr>
        <p:spPr>
          <a:xfrm>
            <a:off x="4294775" y="2426593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Conscious Energy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16F8-C33B-D93A-AD83-73823428C3FE}"/>
              </a:ext>
            </a:extLst>
          </p:cNvPr>
          <p:cNvSpPr txBox="1"/>
          <p:nvPr/>
        </p:nvSpPr>
        <p:spPr>
          <a:xfrm>
            <a:off x="4666744" y="5079550"/>
            <a:ext cx="4300092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Generative Education in Conscious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Essential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Disciplinary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Synoptic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Reflexive Principle</a:t>
            </a:r>
          </a:p>
          <a:p>
            <a:pPr algn="r"/>
            <a:r>
              <a:rPr lang="en-GB" sz="1200" dirty="0"/>
              <a:t>Dilworth (1989) &amp; Watson (1985)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A33D96-557E-514E-A9DF-86178876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4" y="116457"/>
            <a:ext cx="8229600" cy="658600"/>
          </a:xfrm>
        </p:spPr>
        <p:txBody>
          <a:bodyPr>
            <a:noAutofit/>
          </a:bodyPr>
          <a:lstStyle/>
          <a:p>
            <a:r>
              <a:rPr lang="en-GB" sz="2800" dirty="0"/>
              <a:t>Generative Education </a:t>
            </a:r>
            <a:br>
              <a:rPr lang="en-GB" sz="2800" dirty="0"/>
            </a:br>
            <a:r>
              <a:rPr lang="en-GB" sz="2800" dirty="0"/>
              <a:t>For Conscious Humanity and the Generative Cosmos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B837B-A591-77EB-86B1-5659CA7D09AF}"/>
              </a:ext>
            </a:extLst>
          </p:cNvPr>
          <p:cNvSpPr txBox="1"/>
          <p:nvPr/>
        </p:nvSpPr>
        <p:spPr>
          <a:xfrm>
            <a:off x="4870522" y="4332334"/>
            <a:ext cx="34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Generative Cosmos</a:t>
            </a:r>
          </a:p>
          <a:p>
            <a:pPr algn="ctr"/>
            <a:r>
              <a:rPr lang="en-GB" sz="2000" dirty="0"/>
              <a:t> Energy Transformation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7AC01-31B8-FBC1-996D-2EF3823C3D22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5</a:t>
            </a:r>
          </a:p>
        </p:txBody>
      </p:sp>
    </p:spTree>
    <p:extLst>
      <p:ext uri="{BB962C8B-B14F-4D97-AF65-F5344CB8AC3E}">
        <p14:creationId xmlns:p14="http://schemas.microsoft.com/office/powerpoint/2010/main" val="19202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A845FF-0B76-461C-98A1-EF36DAB5199E}"/>
              </a:ext>
            </a:extLst>
          </p:cNvPr>
          <p:cNvGrpSpPr/>
          <p:nvPr/>
        </p:nvGrpSpPr>
        <p:grpSpPr>
          <a:xfrm>
            <a:off x="2425989" y="1344004"/>
            <a:ext cx="1599762" cy="4476679"/>
            <a:chOff x="3761910" y="1498396"/>
            <a:chExt cx="1599762" cy="44766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CC91AD-FC9A-46FC-BB85-8F0237C1E956}"/>
                </a:ext>
              </a:extLst>
            </p:cNvPr>
            <p:cNvSpPr/>
            <p:nvPr/>
          </p:nvSpPr>
          <p:spPr>
            <a:xfrm>
              <a:off x="3761910" y="1498396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UNDIVIDED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9D7314-4E58-48AE-A89B-F9704B42115E}"/>
                </a:ext>
              </a:extLst>
            </p:cNvPr>
            <p:cNvSpPr/>
            <p:nvPr/>
          </p:nvSpPr>
          <p:spPr>
            <a:xfrm>
              <a:off x="3797914" y="2035053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GENERATIVE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E2508C-B07A-4247-9ECA-809562DBEE29}"/>
                </a:ext>
              </a:extLst>
            </p:cNvPr>
            <p:cNvSpPr/>
            <p:nvPr/>
          </p:nvSpPr>
          <p:spPr>
            <a:xfrm>
              <a:off x="3797914" y="2571710"/>
              <a:ext cx="1548172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HUMANOID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01B7C8-C0BB-43F5-B137-486F9B2C56D2}"/>
                </a:ext>
              </a:extLst>
            </p:cNvPr>
            <p:cNvSpPr/>
            <p:nvPr/>
          </p:nvSpPr>
          <p:spPr>
            <a:xfrm>
              <a:off x="3797914" y="3108367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ANIMOID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3C762-0C5A-41C6-B3B6-825A686C8BF2}"/>
                </a:ext>
              </a:extLst>
            </p:cNvPr>
            <p:cNvSpPr/>
            <p:nvPr/>
          </p:nvSpPr>
          <p:spPr>
            <a:xfrm>
              <a:off x="3797914" y="3645024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FERTILE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C89364-7374-484F-8843-FA4205B7D2CC}"/>
                </a:ext>
              </a:extLst>
            </p:cNvPr>
            <p:cNvSpPr/>
            <p:nvPr/>
          </p:nvSpPr>
          <p:spPr>
            <a:xfrm>
              <a:off x="3797914" y="4181681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PHYTOGENIC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E4A442-B0A5-406F-A51D-3F8AAD118377}"/>
                </a:ext>
              </a:extLst>
            </p:cNvPr>
            <p:cNvSpPr/>
            <p:nvPr/>
          </p:nvSpPr>
          <p:spPr>
            <a:xfrm>
              <a:off x="3813500" y="4718338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SUSTAINING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281FDE-8FA3-41AB-8B1C-9C271010DA12}"/>
                </a:ext>
              </a:extLst>
            </p:cNvPr>
            <p:cNvSpPr/>
            <p:nvPr/>
          </p:nvSpPr>
          <p:spPr>
            <a:xfrm>
              <a:off x="3761910" y="5254995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CRYSTALLINE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21B91-DEEC-4092-9FEF-1E0AAC2D69AC}"/>
              </a:ext>
            </a:extLst>
          </p:cNvPr>
          <p:cNvGrpSpPr/>
          <p:nvPr/>
        </p:nvGrpSpPr>
        <p:grpSpPr>
          <a:xfrm>
            <a:off x="3894161" y="1180483"/>
            <a:ext cx="5164188" cy="3166651"/>
            <a:chOff x="2943828" y="1177247"/>
            <a:chExt cx="5164188" cy="316665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D4B32A-5B64-400F-AC9B-6F02C08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177247"/>
              <a:ext cx="4688144" cy="3166651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F5DAA2E-BEB9-4107-806D-69B5FA363303}"/>
                </a:ext>
              </a:extLst>
            </p:cNvPr>
            <p:cNvSpPr/>
            <p:nvPr/>
          </p:nvSpPr>
          <p:spPr>
            <a:xfrm flipH="1">
              <a:off x="2943828" y="2665884"/>
              <a:ext cx="864096" cy="1834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7636C8-8DA9-4037-A538-EFAA2857EA22}"/>
              </a:ext>
            </a:extLst>
          </p:cNvPr>
          <p:cNvSpPr txBox="1"/>
          <p:nvPr/>
        </p:nvSpPr>
        <p:spPr>
          <a:xfrm>
            <a:off x="5040863" y="4387329"/>
            <a:ext cx="34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Humanoid Cosmos</a:t>
            </a:r>
          </a:p>
          <a:p>
            <a:pPr algn="ctr"/>
            <a:r>
              <a:rPr lang="en-GB" sz="2000" dirty="0"/>
              <a:t> Energy Transformation System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8DB80-57D3-4E52-BC95-5D8C95128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698"/>
            <a:ext cx="836712" cy="836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E0B27-6B19-D974-C4CA-8ED29A5525B7}"/>
              </a:ext>
            </a:extLst>
          </p:cNvPr>
          <p:cNvSpPr txBox="1"/>
          <p:nvPr/>
        </p:nvSpPr>
        <p:spPr>
          <a:xfrm>
            <a:off x="4727472" y="5073210"/>
            <a:ext cx="4300092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Empirical Education in Sensitive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Substrative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Objective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Logistic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Elemental Principle</a:t>
            </a:r>
          </a:p>
          <a:p>
            <a:pPr algn="r"/>
            <a:r>
              <a:rPr lang="en-GB" sz="1200" dirty="0"/>
              <a:t>Dilworth (1989) &amp; Watson (1985)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B795E-628B-EFC2-1308-B7A1AEBBCF23}"/>
              </a:ext>
            </a:extLst>
          </p:cNvPr>
          <p:cNvSpPr txBox="1"/>
          <p:nvPr/>
        </p:nvSpPr>
        <p:spPr>
          <a:xfrm>
            <a:off x="5436096" y="1704044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Conscious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07978-C855-8E40-2B4F-11E1D4D7A761}"/>
              </a:ext>
            </a:extLst>
          </p:cNvPr>
          <p:cNvSpPr txBox="1"/>
          <p:nvPr/>
        </p:nvSpPr>
        <p:spPr>
          <a:xfrm>
            <a:off x="7020272" y="1204182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21356-F2CF-C674-CE25-C648E5D213CA}"/>
              </a:ext>
            </a:extLst>
          </p:cNvPr>
          <p:cNvSpPr txBox="1"/>
          <p:nvPr/>
        </p:nvSpPr>
        <p:spPr>
          <a:xfrm>
            <a:off x="4611639" y="235399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Sensitive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AFF05-2EA5-B709-896C-A6249FBC40C9}"/>
              </a:ext>
            </a:extLst>
          </p:cNvPr>
          <p:cNvSpPr txBox="1"/>
          <p:nvPr/>
        </p:nvSpPr>
        <p:spPr>
          <a:xfrm>
            <a:off x="7020272" y="3923398"/>
            <a:ext cx="19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Organismic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57F02-0EDE-3C35-5660-80866E57186D}"/>
              </a:ext>
            </a:extLst>
          </p:cNvPr>
          <p:cNvSpPr txBox="1"/>
          <p:nvPr/>
        </p:nvSpPr>
        <p:spPr>
          <a:xfrm>
            <a:off x="5319397" y="3405489"/>
            <a:ext cx="21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Regenerative Energy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52E3601-F972-EFDE-0539-BF457448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91" y="159003"/>
            <a:ext cx="8229600" cy="658600"/>
          </a:xfrm>
        </p:spPr>
        <p:txBody>
          <a:bodyPr>
            <a:noAutofit/>
          </a:bodyPr>
          <a:lstStyle/>
          <a:p>
            <a:r>
              <a:rPr lang="en-GB" sz="2800" dirty="0"/>
              <a:t>Empirical Education </a:t>
            </a:r>
            <a:br>
              <a:rPr lang="en-GB" sz="2800" dirty="0"/>
            </a:br>
            <a:r>
              <a:rPr lang="en-GB" sz="2800" dirty="0"/>
              <a:t>For Sensitive Humanity and the Humanoid Cosmos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3C271-06C8-9501-09D7-856014180377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5</a:t>
            </a:r>
          </a:p>
        </p:txBody>
      </p:sp>
    </p:spTree>
    <p:extLst>
      <p:ext uri="{BB962C8B-B14F-4D97-AF65-F5344CB8AC3E}">
        <p14:creationId xmlns:p14="http://schemas.microsoft.com/office/powerpoint/2010/main" val="17261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A845FF-0B76-461C-98A1-EF36DAB5199E}"/>
              </a:ext>
            </a:extLst>
          </p:cNvPr>
          <p:cNvGrpSpPr/>
          <p:nvPr/>
        </p:nvGrpSpPr>
        <p:grpSpPr>
          <a:xfrm>
            <a:off x="2424043" y="954083"/>
            <a:ext cx="1599762" cy="4476679"/>
            <a:chOff x="3761910" y="1498396"/>
            <a:chExt cx="1599762" cy="44766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CC91AD-FC9A-46FC-BB85-8F0237C1E956}"/>
                </a:ext>
              </a:extLst>
            </p:cNvPr>
            <p:cNvSpPr/>
            <p:nvPr/>
          </p:nvSpPr>
          <p:spPr>
            <a:xfrm>
              <a:off x="3761910" y="1498396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UNDIVIDED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9D7314-4E58-48AE-A89B-F9704B42115E}"/>
                </a:ext>
              </a:extLst>
            </p:cNvPr>
            <p:cNvSpPr/>
            <p:nvPr/>
          </p:nvSpPr>
          <p:spPr>
            <a:xfrm>
              <a:off x="3797914" y="2035053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GENERATIVE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E2508C-B07A-4247-9ECA-809562DBEE29}"/>
                </a:ext>
              </a:extLst>
            </p:cNvPr>
            <p:cNvSpPr/>
            <p:nvPr/>
          </p:nvSpPr>
          <p:spPr>
            <a:xfrm>
              <a:off x="3797914" y="2571710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HUMANOID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01B7C8-C0BB-43F5-B137-486F9B2C56D2}"/>
                </a:ext>
              </a:extLst>
            </p:cNvPr>
            <p:cNvSpPr/>
            <p:nvPr/>
          </p:nvSpPr>
          <p:spPr>
            <a:xfrm>
              <a:off x="3797914" y="3108367"/>
              <a:ext cx="1548172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ANIMOID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3C762-0C5A-41C6-B3B6-825A686C8BF2}"/>
                </a:ext>
              </a:extLst>
            </p:cNvPr>
            <p:cNvSpPr/>
            <p:nvPr/>
          </p:nvSpPr>
          <p:spPr>
            <a:xfrm>
              <a:off x="3797914" y="3645024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FERTILE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C89364-7374-484F-8843-FA4205B7D2CC}"/>
                </a:ext>
              </a:extLst>
            </p:cNvPr>
            <p:cNvSpPr/>
            <p:nvPr/>
          </p:nvSpPr>
          <p:spPr>
            <a:xfrm>
              <a:off x="3797914" y="4181681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PHYTOGENIC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E4A442-B0A5-406F-A51D-3F8AAD118377}"/>
                </a:ext>
              </a:extLst>
            </p:cNvPr>
            <p:cNvSpPr/>
            <p:nvPr/>
          </p:nvSpPr>
          <p:spPr>
            <a:xfrm>
              <a:off x="3813500" y="4718338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SUSTAINING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281FDE-8FA3-41AB-8B1C-9C271010DA12}"/>
                </a:ext>
              </a:extLst>
            </p:cNvPr>
            <p:cNvSpPr/>
            <p:nvPr/>
          </p:nvSpPr>
          <p:spPr>
            <a:xfrm>
              <a:off x="3761910" y="5254995"/>
              <a:ext cx="1548172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CRYSTALLINE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411EE-B58F-4BF8-8889-505792E6681A}"/>
              </a:ext>
            </a:extLst>
          </p:cNvPr>
          <p:cNvGrpSpPr/>
          <p:nvPr/>
        </p:nvGrpSpPr>
        <p:grpSpPr>
          <a:xfrm>
            <a:off x="3964223" y="1340768"/>
            <a:ext cx="5164188" cy="3166651"/>
            <a:chOff x="3015836" y="1727453"/>
            <a:chExt cx="5164188" cy="316665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D4B32A-5B64-400F-AC9B-6F02C08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1727453"/>
              <a:ext cx="4688144" cy="3166651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F5DAA2E-BEB9-4107-806D-69B5FA363303}"/>
                </a:ext>
              </a:extLst>
            </p:cNvPr>
            <p:cNvSpPr/>
            <p:nvPr/>
          </p:nvSpPr>
          <p:spPr>
            <a:xfrm flipH="1">
              <a:off x="3015836" y="3216090"/>
              <a:ext cx="864096" cy="1834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F4DFCE8-1FD2-44F7-8970-E77B6E04297E}"/>
              </a:ext>
            </a:extLst>
          </p:cNvPr>
          <p:cNvSpPr txBox="1"/>
          <p:nvPr/>
        </p:nvSpPr>
        <p:spPr>
          <a:xfrm>
            <a:off x="4890324" y="4433128"/>
            <a:ext cx="34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Animoid Cosmos</a:t>
            </a:r>
          </a:p>
          <a:p>
            <a:pPr algn="ctr"/>
            <a:r>
              <a:rPr lang="en-GB" sz="2000" dirty="0"/>
              <a:t> Energy Transformation System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E73980-6817-4B3F-8DB7-71F8A922B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698"/>
            <a:ext cx="836712" cy="836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4E0F7-3162-A1D0-3ECC-63DCBA967C7A}"/>
              </a:ext>
            </a:extLst>
          </p:cNvPr>
          <p:cNvSpPr txBox="1"/>
          <p:nvPr/>
        </p:nvSpPr>
        <p:spPr>
          <a:xfrm>
            <a:off x="4765613" y="5141014"/>
            <a:ext cx="4037452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Vital Education in Regenerative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Existential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Personal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Agonistic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Creative Principle</a:t>
            </a:r>
          </a:p>
          <a:p>
            <a:pPr algn="r"/>
            <a:r>
              <a:rPr lang="en-GB" sz="1200" dirty="0"/>
              <a:t>Dilworth (1989) &amp; Watson (1985)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3B5E0-310E-A69D-7159-AACF26A98227}"/>
              </a:ext>
            </a:extLst>
          </p:cNvPr>
          <p:cNvSpPr txBox="1"/>
          <p:nvPr/>
        </p:nvSpPr>
        <p:spPr>
          <a:xfrm>
            <a:off x="7094690" y="1377499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Conscious Energy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C079F-56C6-3C2F-A1FC-6EC37660A9B5}"/>
              </a:ext>
            </a:extLst>
          </p:cNvPr>
          <p:cNvSpPr txBox="1"/>
          <p:nvPr/>
        </p:nvSpPr>
        <p:spPr>
          <a:xfrm>
            <a:off x="5607203" y="1902853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Sensitive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A2A96-76B2-1985-BEEE-9BFF727B59D4}"/>
              </a:ext>
            </a:extLst>
          </p:cNvPr>
          <p:cNvSpPr txBox="1"/>
          <p:nvPr/>
        </p:nvSpPr>
        <p:spPr>
          <a:xfrm>
            <a:off x="4440267" y="2489014"/>
            <a:ext cx="21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Regenerative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F4D34-0A78-92A2-0B75-0A12CB8B351F}"/>
              </a:ext>
            </a:extLst>
          </p:cNvPr>
          <p:cNvSpPr txBox="1"/>
          <p:nvPr/>
        </p:nvSpPr>
        <p:spPr>
          <a:xfrm>
            <a:off x="5501597" y="3551255"/>
            <a:ext cx="19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Organismic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582AC-2677-B85C-3927-520D11BD64F8}"/>
              </a:ext>
            </a:extLst>
          </p:cNvPr>
          <p:cNvSpPr txBox="1"/>
          <p:nvPr/>
        </p:nvSpPr>
        <p:spPr>
          <a:xfrm>
            <a:off x="7069555" y="404393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 Energy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0555240-87A3-44DC-EB48-98F802BA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069"/>
            <a:ext cx="9143999" cy="658600"/>
          </a:xfrm>
        </p:spPr>
        <p:txBody>
          <a:bodyPr>
            <a:noAutofit/>
          </a:bodyPr>
          <a:lstStyle/>
          <a:p>
            <a:r>
              <a:rPr lang="en-GB" sz="2800" dirty="0"/>
              <a:t>Vital Education </a:t>
            </a:r>
            <a:br>
              <a:rPr lang="en-GB" sz="2800" dirty="0"/>
            </a:br>
            <a:r>
              <a:rPr lang="en-GB" sz="2800" dirty="0"/>
              <a:t>For Regenerative Humanity and the </a:t>
            </a:r>
            <a:r>
              <a:rPr lang="en-GB" sz="2800" dirty="0" err="1"/>
              <a:t>Animoid</a:t>
            </a:r>
            <a:r>
              <a:rPr lang="en-GB" sz="2800" dirty="0"/>
              <a:t> Cosmos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76B0D-0EB9-E092-83F4-35BA5245FF52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5</a:t>
            </a:r>
          </a:p>
        </p:txBody>
      </p:sp>
    </p:spTree>
    <p:extLst>
      <p:ext uri="{BB962C8B-B14F-4D97-AF65-F5344CB8AC3E}">
        <p14:creationId xmlns:p14="http://schemas.microsoft.com/office/powerpoint/2010/main" val="12622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2558F0-02C2-9142-4E1B-CF80EA6D9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30" y="620688"/>
            <a:ext cx="7843515" cy="4875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6795A-6C78-2092-F300-1FEC706286C8}"/>
              </a:ext>
            </a:extLst>
          </p:cNvPr>
          <p:cNvSpPr txBox="1"/>
          <p:nvPr/>
        </p:nvSpPr>
        <p:spPr>
          <a:xfrm>
            <a:off x="33071" y="4633365"/>
            <a:ext cx="138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Aristotelian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AA57-F5EA-8992-5A36-EBA2415251DB}"/>
              </a:ext>
            </a:extLst>
          </p:cNvPr>
          <p:cNvSpPr txBox="1"/>
          <p:nvPr/>
        </p:nvSpPr>
        <p:spPr>
          <a:xfrm>
            <a:off x="413710" y="1941428"/>
            <a:ext cx="95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Sophist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A9438-6367-8632-7647-8E90403962CC}"/>
              </a:ext>
            </a:extLst>
          </p:cNvPr>
          <p:cNvSpPr txBox="1"/>
          <p:nvPr/>
        </p:nvSpPr>
        <p:spPr>
          <a:xfrm>
            <a:off x="-41757" y="2874134"/>
            <a:ext cx="1538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Democritean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09D04-CA3E-79CA-5A36-1DF3B5B62B32}"/>
              </a:ext>
            </a:extLst>
          </p:cNvPr>
          <p:cNvSpPr txBox="1"/>
          <p:nvPr/>
        </p:nvSpPr>
        <p:spPr>
          <a:xfrm>
            <a:off x="401698" y="3779289"/>
            <a:ext cx="1019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Platonic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5975C-8903-56A7-863A-2670940CF7E8}"/>
              </a:ext>
            </a:extLst>
          </p:cNvPr>
          <p:cNvSpPr txBox="1"/>
          <p:nvPr/>
        </p:nvSpPr>
        <p:spPr>
          <a:xfrm>
            <a:off x="130387" y="5657671"/>
            <a:ext cx="888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Derived from the collaborative work of Watson and Dilworth</a:t>
            </a:r>
          </a:p>
          <a:p>
            <a:r>
              <a:rPr lang="en-GB" sz="1200" dirty="0"/>
              <a:t>Watson, Walter (1985). </a:t>
            </a:r>
            <a:r>
              <a:rPr lang="en-GB" sz="1200" i="1" dirty="0"/>
              <a:t>The Architectonics of Meaning: Foundations of the New Pluralism</a:t>
            </a:r>
            <a:r>
              <a:rPr lang="en-GB" sz="1200" dirty="0"/>
              <a:t>. University of Chicago Press.</a:t>
            </a:r>
          </a:p>
          <a:p>
            <a:r>
              <a:rPr lang="en-GB" sz="1200" dirty="0"/>
              <a:t>Dilworth, David A. (1989). </a:t>
            </a:r>
            <a:r>
              <a:rPr lang="en-GB" sz="1200" i="1" dirty="0"/>
              <a:t>Philosophy in World Perspective a Comparative Hermeneutic of the Major Theories</a:t>
            </a:r>
            <a:r>
              <a:rPr lang="en-GB" sz="1200" dirty="0"/>
              <a:t>. Yale University Press.</a:t>
            </a:r>
          </a:p>
          <a:p>
            <a:r>
              <a:rPr lang="en-GB" sz="1200" dirty="0"/>
              <a:t>Website that summarises Dilworth’s profiling of western and eastern philosophers/philosophies</a:t>
            </a:r>
          </a:p>
          <a:p>
            <a:r>
              <a:rPr lang="en-GB" sz="1200" dirty="0">
                <a:hlinkClick r:id="rId3"/>
              </a:rPr>
              <a:t>https://www.ottobwiersma.nl/philosophy/archic_matrix.php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68D9-7C93-7DF8-4E3D-ECBC4BB322A5}"/>
              </a:ext>
            </a:extLst>
          </p:cNvPr>
          <p:cNvSpPr txBox="1"/>
          <p:nvPr/>
        </p:nvSpPr>
        <p:spPr>
          <a:xfrm>
            <a:off x="179512" y="189132"/>
            <a:ext cx="593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The Archic Matrix* of philosophical pluralism</a:t>
            </a:r>
          </a:p>
        </p:txBody>
      </p:sp>
    </p:spTree>
    <p:extLst>
      <p:ext uri="{BB962C8B-B14F-4D97-AF65-F5344CB8AC3E}">
        <p14:creationId xmlns:p14="http://schemas.microsoft.com/office/powerpoint/2010/main" val="32595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5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B66EAB-696D-100F-97A8-5D042D31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30220"/>
            <a:ext cx="5976664" cy="59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8C629-A979-DF90-9967-FBC7818C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4" y="2184051"/>
            <a:ext cx="2512332" cy="248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91BEB-87C3-97F8-CF1F-DA2462EF499B}"/>
              </a:ext>
            </a:extLst>
          </p:cNvPr>
          <p:cNvSpPr txBox="1"/>
          <p:nvPr/>
        </p:nvSpPr>
        <p:spPr>
          <a:xfrm>
            <a:off x="3530721" y="4797152"/>
            <a:ext cx="2082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Ground</a:t>
            </a:r>
          </a:p>
          <a:p>
            <a:pPr algn="ctr"/>
            <a:r>
              <a:rPr lang="en-GB" sz="1400" dirty="0"/>
              <a:t>Medium/Material Ground</a:t>
            </a:r>
          </a:p>
          <a:p>
            <a:pPr algn="ctr"/>
            <a:r>
              <a:rPr lang="en-GB" sz="1400" dirty="0"/>
              <a:t>Material Cause</a:t>
            </a:r>
          </a:p>
          <a:p>
            <a:pPr algn="ctr"/>
            <a:r>
              <a:rPr lang="en-GB" sz="1400" dirty="0"/>
              <a:t>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1AC4-C6D6-25C1-248C-29D628D38B42}"/>
              </a:ext>
            </a:extLst>
          </p:cNvPr>
          <p:cNvSpPr txBox="1"/>
          <p:nvPr/>
        </p:nvSpPr>
        <p:spPr>
          <a:xfrm>
            <a:off x="3966930" y="1158338"/>
            <a:ext cx="1210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Goal</a:t>
            </a:r>
          </a:p>
          <a:p>
            <a:pPr algn="ctr"/>
            <a:r>
              <a:rPr lang="en-GB" sz="1400" dirty="0"/>
              <a:t>Ideal Pattern</a:t>
            </a:r>
          </a:p>
          <a:p>
            <a:pPr algn="ctr"/>
            <a:r>
              <a:rPr lang="en-GB" sz="1400" dirty="0"/>
              <a:t>Formal Cause</a:t>
            </a:r>
          </a:p>
          <a:p>
            <a:pPr algn="ctr"/>
            <a:r>
              <a:rPr lang="en-GB" sz="1400" dirty="0"/>
              <a:t>Method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D2A4-FEB9-5A9B-749D-1A549986A033}"/>
              </a:ext>
            </a:extLst>
          </p:cNvPr>
          <p:cNvSpPr txBox="1"/>
          <p:nvPr/>
        </p:nvSpPr>
        <p:spPr>
          <a:xfrm>
            <a:off x="1529190" y="2955922"/>
            <a:ext cx="1786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Instrument</a:t>
            </a:r>
          </a:p>
          <a:p>
            <a:pPr algn="ctr"/>
            <a:r>
              <a:rPr lang="en-GB" sz="1400" dirty="0"/>
              <a:t>Instrumental Capacity</a:t>
            </a:r>
          </a:p>
          <a:p>
            <a:pPr algn="ctr"/>
            <a:r>
              <a:rPr lang="en-GB" sz="1400" dirty="0"/>
              <a:t>Efficient Cause</a:t>
            </a:r>
          </a:p>
          <a:p>
            <a:pPr algn="ctr"/>
            <a:r>
              <a:rPr lang="en-GB" sz="1400" dirty="0"/>
              <a:t>Perspective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6387-9374-B1A5-D5E6-A59A67BDF39B}"/>
              </a:ext>
            </a:extLst>
          </p:cNvPr>
          <p:cNvSpPr txBox="1"/>
          <p:nvPr/>
        </p:nvSpPr>
        <p:spPr>
          <a:xfrm>
            <a:off x="5932044" y="2942618"/>
            <a:ext cx="1403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Direction</a:t>
            </a:r>
          </a:p>
          <a:p>
            <a:pPr algn="ctr"/>
            <a:r>
              <a:rPr lang="en-GB" sz="1400" dirty="0"/>
              <a:t>Directive Agency</a:t>
            </a:r>
          </a:p>
          <a:p>
            <a:pPr algn="ctr"/>
            <a:r>
              <a:rPr lang="en-GB" sz="1400" dirty="0"/>
              <a:t>Final Cause</a:t>
            </a:r>
          </a:p>
          <a:p>
            <a:pPr algn="ctr"/>
            <a:r>
              <a:rPr lang="en-GB" sz="1400" dirty="0"/>
              <a:t>Principle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4F1EE-D28B-56E7-BC9F-A8FFFD5F7330}"/>
              </a:ext>
            </a:extLst>
          </p:cNvPr>
          <p:cNvSpPr txBox="1"/>
          <p:nvPr/>
        </p:nvSpPr>
        <p:spPr>
          <a:xfrm>
            <a:off x="251520" y="903604"/>
            <a:ext cx="280547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Bennett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Bennett-Hodgson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Bennett-Aristotle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Dilworth-Aristotle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A3112-1CFE-3FB7-50A8-6F481E39A6BC}"/>
              </a:ext>
            </a:extLst>
          </p:cNvPr>
          <p:cNvSpPr txBox="1"/>
          <p:nvPr/>
        </p:nvSpPr>
        <p:spPr>
          <a:xfrm>
            <a:off x="251520" y="188977"/>
            <a:ext cx="84249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Tetradic Correlations</a:t>
            </a:r>
          </a:p>
        </p:txBody>
      </p:sp>
    </p:spTree>
    <p:extLst>
      <p:ext uri="{BB962C8B-B14F-4D97-AF65-F5344CB8AC3E}">
        <p14:creationId xmlns:p14="http://schemas.microsoft.com/office/powerpoint/2010/main" val="33465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8C629-A979-DF90-9967-FBC7818C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4" y="2184051"/>
            <a:ext cx="2512332" cy="248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91BEB-87C3-97F8-CF1F-DA2462EF499B}"/>
              </a:ext>
            </a:extLst>
          </p:cNvPr>
          <p:cNvSpPr txBox="1"/>
          <p:nvPr/>
        </p:nvSpPr>
        <p:spPr>
          <a:xfrm>
            <a:off x="3530721" y="4797152"/>
            <a:ext cx="2082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Ground</a:t>
            </a:r>
          </a:p>
          <a:p>
            <a:pPr algn="ctr"/>
            <a:r>
              <a:rPr lang="en-GB" sz="1400" dirty="0"/>
              <a:t>Medium/Material Ground</a:t>
            </a:r>
          </a:p>
          <a:p>
            <a:pPr algn="ctr"/>
            <a:r>
              <a:rPr lang="en-GB" sz="1400" dirty="0"/>
              <a:t>Material Cause</a:t>
            </a:r>
          </a:p>
          <a:p>
            <a:pPr algn="ctr"/>
            <a:r>
              <a:rPr lang="en-GB" sz="1400" dirty="0"/>
              <a:t>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1AC4-C6D6-25C1-248C-29D628D38B42}"/>
              </a:ext>
            </a:extLst>
          </p:cNvPr>
          <p:cNvSpPr txBox="1"/>
          <p:nvPr/>
        </p:nvSpPr>
        <p:spPr>
          <a:xfrm>
            <a:off x="3966930" y="1158338"/>
            <a:ext cx="1210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Goal</a:t>
            </a:r>
          </a:p>
          <a:p>
            <a:pPr algn="ctr"/>
            <a:r>
              <a:rPr lang="en-GB" sz="1400" dirty="0"/>
              <a:t>Ideal Pattern</a:t>
            </a:r>
          </a:p>
          <a:p>
            <a:pPr algn="ctr"/>
            <a:r>
              <a:rPr lang="en-GB" sz="1400" dirty="0"/>
              <a:t>Formal Cause</a:t>
            </a:r>
          </a:p>
          <a:p>
            <a:pPr algn="ctr"/>
            <a:r>
              <a:rPr lang="en-GB" sz="1400" dirty="0"/>
              <a:t>Method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D2A4-FEB9-5A9B-749D-1A549986A033}"/>
              </a:ext>
            </a:extLst>
          </p:cNvPr>
          <p:cNvSpPr txBox="1"/>
          <p:nvPr/>
        </p:nvSpPr>
        <p:spPr>
          <a:xfrm>
            <a:off x="1529190" y="2955922"/>
            <a:ext cx="17866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Instrument</a:t>
            </a:r>
          </a:p>
          <a:p>
            <a:pPr algn="ctr"/>
            <a:r>
              <a:rPr lang="en-GB" sz="1400" dirty="0"/>
              <a:t>Instrumental Capacity</a:t>
            </a:r>
          </a:p>
          <a:p>
            <a:pPr algn="ctr"/>
            <a:r>
              <a:rPr lang="en-GB" sz="1400" dirty="0"/>
              <a:t>Efficient Cause</a:t>
            </a:r>
          </a:p>
          <a:p>
            <a:pPr algn="ctr"/>
            <a:r>
              <a:rPr lang="en-GB" sz="1400" dirty="0"/>
              <a:t>Perspective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6387-9374-B1A5-D5E6-A59A67BDF39B}"/>
              </a:ext>
            </a:extLst>
          </p:cNvPr>
          <p:cNvSpPr txBox="1"/>
          <p:nvPr/>
        </p:nvSpPr>
        <p:spPr>
          <a:xfrm>
            <a:off x="5932044" y="2942618"/>
            <a:ext cx="14037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Direction</a:t>
            </a:r>
          </a:p>
          <a:p>
            <a:pPr algn="ctr"/>
            <a:r>
              <a:rPr lang="en-GB" sz="1400" dirty="0"/>
              <a:t>Directive Agency</a:t>
            </a:r>
          </a:p>
          <a:p>
            <a:pPr algn="ctr"/>
            <a:r>
              <a:rPr lang="en-GB" sz="1400" dirty="0"/>
              <a:t>Final Cause</a:t>
            </a:r>
          </a:p>
          <a:p>
            <a:pPr algn="ctr"/>
            <a:r>
              <a:rPr lang="en-GB" sz="1400" dirty="0"/>
              <a:t>Principle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B2EFC-4EA3-B9B1-CFCD-098A2D45E228}"/>
              </a:ext>
            </a:extLst>
          </p:cNvPr>
          <p:cNvSpPr txBox="1"/>
          <p:nvPr/>
        </p:nvSpPr>
        <p:spPr>
          <a:xfrm>
            <a:off x="0" y="3245572"/>
            <a:ext cx="1529190" cy="369332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Personal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8326C-C6E1-7FB2-B573-3D9225E59A3A}"/>
              </a:ext>
            </a:extLst>
          </p:cNvPr>
          <p:cNvSpPr txBox="1"/>
          <p:nvPr/>
        </p:nvSpPr>
        <p:spPr>
          <a:xfrm>
            <a:off x="3812713" y="6488668"/>
            <a:ext cx="1518571" cy="369332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Existential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9045-5966-DCF2-5BA3-84CE08775497}"/>
              </a:ext>
            </a:extLst>
          </p:cNvPr>
          <p:cNvSpPr txBox="1"/>
          <p:nvPr/>
        </p:nvSpPr>
        <p:spPr>
          <a:xfrm>
            <a:off x="7439705" y="3211486"/>
            <a:ext cx="1704296" cy="369332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Creative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7080D-43C7-2D97-E98C-C6DFE15C0382}"/>
              </a:ext>
            </a:extLst>
          </p:cNvPr>
          <p:cNvSpPr txBox="1"/>
          <p:nvPr/>
        </p:nvSpPr>
        <p:spPr>
          <a:xfrm>
            <a:off x="3870728" y="-14987"/>
            <a:ext cx="1331640" cy="369332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Agonistic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78A98-5D75-C9BF-F737-37437E336FA2}"/>
              </a:ext>
            </a:extLst>
          </p:cNvPr>
          <p:cNvSpPr txBox="1"/>
          <p:nvPr/>
        </p:nvSpPr>
        <p:spPr>
          <a:xfrm>
            <a:off x="182347" y="382166"/>
            <a:ext cx="2464050" cy="830997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Sophistic</a:t>
            </a:r>
          </a:p>
          <a:p>
            <a:pPr algn="ctr"/>
            <a:r>
              <a:rPr lang="en-GB" sz="2400" b="1" dirty="0"/>
              <a:t>Heuristic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D4477-084F-ACB7-1F42-6EBC3C8D711A}"/>
              </a:ext>
            </a:extLst>
          </p:cNvPr>
          <p:cNvSpPr txBox="1"/>
          <p:nvPr/>
        </p:nvSpPr>
        <p:spPr>
          <a:xfrm>
            <a:off x="0" y="3532074"/>
            <a:ext cx="1532242" cy="1323439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highlight>
                  <a:srgbClr val="00FDFF"/>
                </a:highlight>
              </a:rPr>
              <a:t>subjective, </a:t>
            </a:r>
            <a:r>
              <a:rPr lang="en-GB" sz="1600" dirty="0" err="1">
                <a:highlight>
                  <a:srgbClr val="00FDFF"/>
                </a:highlight>
              </a:rPr>
              <a:t>idiocentric</a:t>
            </a:r>
            <a:r>
              <a:rPr lang="en-GB" sz="1600" dirty="0">
                <a:highlight>
                  <a:srgbClr val="00FDFF"/>
                </a:highlight>
              </a:rPr>
              <a:t>, </a:t>
            </a:r>
          </a:p>
          <a:p>
            <a:r>
              <a:rPr lang="en-GB" sz="1600" dirty="0">
                <a:highlight>
                  <a:srgbClr val="00FDFF"/>
                </a:highlight>
              </a:rPr>
              <a:t>self-referent, I, we as exclusive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F9337-4CB3-F926-4231-5882500AFFCD}"/>
              </a:ext>
            </a:extLst>
          </p:cNvPr>
          <p:cNvSpPr txBox="1"/>
          <p:nvPr/>
        </p:nvSpPr>
        <p:spPr>
          <a:xfrm>
            <a:off x="3484119" y="356052"/>
            <a:ext cx="2044007" cy="584775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00FDFF"/>
                </a:highlight>
              </a:rPr>
              <a:t>paradoxical, contrasting concepts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E4196-9DC1-3EA8-531B-CAC268523916}"/>
              </a:ext>
            </a:extLst>
          </p:cNvPr>
          <p:cNvSpPr txBox="1"/>
          <p:nvPr/>
        </p:nvSpPr>
        <p:spPr>
          <a:xfrm>
            <a:off x="7439705" y="3562651"/>
            <a:ext cx="1704296" cy="1354217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highlight>
                  <a:srgbClr val="00FDFF"/>
                </a:highlight>
              </a:rPr>
              <a:t>volitional, making a difference in which the new replaces the old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41BEF-8874-CA1E-1BF8-015355EA9045}"/>
              </a:ext>
            </a:extLst>
          </p:cNvPr>
          <p:cNvSpPr txBox="1"/>
          <p:nvPr/>
        </p:nvSpPr>
        <p:spPr>
          <a:xfrm>
            <a:off x="3448192" y="5751259"/>
            <a:ext cx="2247611" cy="830997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00FDFF"/>
                </a:highlight>
              </a:rPr>
              <a:t>vivid experience, immediately lived, historically contingent</a:t>
            </a:r>
          </a:p>
        </p:txBody>
      </p:sp>
    </p:spTree>
    <p:extLst>
      <p:ext uri="{BB962C8B-B14F-4D97-AF65-F5344CB8AC3E}">
        <p14:creationId xmlns:p14="http://schemas.microsoft.com/office/powerpoint/2010/main" val="209156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8C629-A979-DF90-9967-FBC7818C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4" y="2184051"/>
            <a:ext cx="2512332" cy="248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91BEB-87C3-97F8-CF1F-DA2462EF499B}"/>
              </a:ext>
            </a:extLst>
          </p:cNvPr>
          <p:cNvSpPr txBox="1"/>
          <p:nvPr/>
        </p:nvSpPr>
        <p:spPr>
          <a:xfrm>
            <a:off x="3530721" y="4797152"/>
            <a:ext cx="2082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Ground</a:t>
            </a:r>
          </a:p>
          <a:p>
            <a:pPr algn="ctr"/>
            <a:r>
              <a:rPr lang="en-GB" sz="1400" dirty="0"/>
              <a:t>Medium/Material Ground</a:t>
            </a:r>
          </a:p>
          <a:p>
            <a:pPr algn="ctr"/>
            <a:r>
              <a:rPr lang="en-GB" sz="1400" dirty="0"/>
              <a:t>Material Cause</a:t>
            </a:r>
          </a:p>
          <a:p>
            <a:pPr algn="ctr"/>
            <a:r>
              <a:rPr lang="en-GB" sz="1400" dirty="0"/>
              <a:t>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1AC4-C6D6-25C1-248C-29D628D38B42}"/>
              </a:ext>
            </a:extLst>
          </p:cNvPr>
          <p:cNvSpPr txBox="1"/>
          <p:nvPr/>
        </p:nvSpPr>
        <p:spPr>
          <a:xfrm>
            <a:off x="3966930" y="1158338"/>
            <a:ext cx="1210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Goal</a:t>
            </a:r>
          </a:p>
          <a:p>
            <a:pPr algn="ctr"/>
            <a:r>
              <a:rPr lang="en-GB" sz="1400" dirty="0"/>
              <a:t>Ideal Pattern</a:t>
            </a:r>
          </a:p>
          <a:p>
            <a:pPr algn="ctr"/>
            <a:r>
              <a:rPr lang="en-GB" sz="1400" dirty="0"/>
              <a:t>Formal Cause</a:t>
            </a:r>
          </a:p>
          <a:p>
            <a:pPr algn="ctr"/>
            <a:r>
              <a:rPr lang="en-GB" sz="1400" dirty="0"/>
              <a:t>Method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D2A4-FEB9-5A9B-749D-1A549986A033}"/>
              </a:ext>
            </a:extLst>
          </p:cNvPr>
          <p:cNvSpPr txBox="1"/>
          <p:nvPr/>
        </p:nvSpPr>
        <p:spPr>
          <a:xfrm>
            <a:off x="1529190" y="2955922"/>
            <a:ext cx="17866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Instrument</a:t>
            </a:r>
          </a:p>
          <a:p>
            <a:pPr algn="ctr"/>
            <a:r>
              <a:rPr lang="en-GB" sz="1400" dirty="0"/>
              <a:t>Instrumental Capacity</a:t>
            </a:r>
          </a:p>
          <a:p>
            <a:pPr algn="ctr"/>
            <a:r>
              <a:rPr lang="en-GB" sz="1400" dirty="0"/>
              <a:t>Efficient Cause</a:t>
            </a:r>
          </a:p>
          <a:p>
            <a:pPr algn="ctr"/>
            <a:r>
              <a:rPr lang="en-GB" sz="1400" dirty="0"/>
              <a:t>Perspective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6387-9374-B1A5-D5E6-A59A67BDF39B}"/>
              </a:ext>
            </a:extLst>
          </p:cNvPr>
          <p:cNvSpPr txBox="1"/>
          <p:nvPr/>
        </p:nvSpPr>
        <p:spPr>
          <a:xfrm>
            <a:off x="5932044" y="2942618"/>
            <a:ext cx="14037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Direction</a:t>
            </a:r>
          </a:p>
          <a:p>
            <a:pPr algn="ctr"/>
            <a:r>
              <a:rPr lang="en-GB" sz="1400" dirty="0"/>
              <a:t>Directive Agency</a:t>
            </a:r>
          </a:p>
          <a:p>
            <a:pPr algn="ctr"/>
            <a:r>
              <a:rPr lang="en-GB" sz="1400" dirty="0"/>
              <a:t>Final Cause</a:t>
            </a:r>
          </a:p>
          <a:p>
            <a:pPr algn="ctr"/>
            <a:r>
              <a:rPr lang="en-GB" sz="1400" dirty="0"/>
              <a:t>Principle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B2EFC-4EA3-B9B1-CFCD-098A2D45E228}"/>
              </a:ext>
            </a:extLst>
          </p:cNvPr>
          <p:cNvSpPr txBox="1"/>
          <p:nvPr/>
        </p:nvSpPr>
        <p:spPr>
          <a:xfrm>
            <a:off x="0" y="3245572"/>
            <a:ext cx="1331640" cy="369332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8326C-C6E1-7FB2-B573-3D9225E59A3A}"/>
              </a:ext>
            </a:extLst>
          </p:cNvPr>
          <p:cNvSpPr txBox="1"/>
          <p:nvPr/>
        </p:nvSpPr>
        <p:spPr>
          <a:xfrm>
            <a:off x="3812713" y="6488668"/>
            <a:ext cx="1518571" cy="369332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Substrative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9045-5966-DCF2-5BA3-84CE08775497}"/>
              </a:ext>
            </a:extLst>
          </p:cNvPr>
          <p:cNvSpPr txBox="1"/>
          <p:nvPr/>
        </p:nvSpPr>
        <p:spPr>
          <a:xfrm>
            <a:off x="7439705" y="3211486"/>
            <a:ext cx="1704296" cy="369332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Elemental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7080D-43C7-2D97-E98C-C6DFE15C0382}"/>
              </a:ext>
            </a:extLst>
          </p:cNvPr>
          <p:cNvSpPr txBox="1"/>
          <p:nvPr/>
        </p:nvSpPr>
        <p:spPr>
          <a:xfrm>
            <a:off x="3870728" y="-14987"/>
            <a:ext cx="1331640" cy="369332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78A98-5D75-C9BF-F737-37437E336FA2}"/>
              </a:ext>
            </a:extLst>
          </p:cNvPr>
          <p:cNvSpPr txBox="1"/>
          <p:nvPr/>
        </p:nvSpPr>
        <p:spPr>
          <a:xfrm>
            <a:off x="182347" y="382166"/>
            <a:ext cx="2464050" cy="830997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Democritean</a:t>
            </a:r>
          </a:p>
          <a:p>
            <a:pPr algn="ctr"/>
            <a:r>
              <a:rPr lang="en-GB" sz="2400" b="1" dirty="0"/>
              <a:t>Heuristic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E50C3-3D69-EE67-E060-FBA7A59B5FD4}"/>
              </a:ext>
            </a:extLst>
          </p:cNvPr>
          <p:cNvSpPr txBox="1"/>
          <p:nvPr/>
        </p:nvSpPr>
        <p:spPr>
          <a:xfrm>
            <a:off x="3066775" y="5965332"/>
            <a:ext cx="3010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FF85FF"/>
                </a:highlight>
              </a:rPr>
              <a:t>Invisible, material particles, </a:t>
            </a:r>
            <a:r>
              <a:rPr lang="en-GB" sz="1600" dirty="0" err="1">
                <a:highlight>
                  <a:srgbClr val="FF85FF"/>
                </a:highlight>
              </a:rPr>
              <a:t>vitalistic</a:t>
            </a:r>
            <a:r>
              <a:rPr lang="en-GB" sz="1600" dirty="0">
                <a:highlight>
                  <a:srgbClr val="FF85FF"/>
                </a:highlight>
              </a:rPr>
              <a:t> forces, underlying causes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41384-BC54-0A14-95B6-042A73D8A489}"/>
              </a:ext>
            </a:extLst>
          </p:cNvPr>
          <p:cNvSpPr txBox="1"/>
          <p:nvPr/>
        </p:nvSpPr>
        <p:spPr>
          <a:xfrm>
            <a:off x="3031326" y="315844"/>
            <a:ext cx="3010444" cy="584775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FF85FF"/>
                </a:highlight>
              </a:rPr>
              <a:t>computational, relating discrete (simple) units, mechanical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DB63D-1843-77FD-D56A-B351E3B74012}"/>
              </a:ext>
            </a:extLst>
          </p:cNvPr>
          <p:cNvSpPr txBox="1"/>
          <p:nvPr/>
        </p:nvSpPr>
        <p:spPr>
          <a:xfrm>
            <a:off x="7020271" y="3556657"/>
            <a:ext cx="2125995" cy="1323439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highlight>
                  <a:srgbClr val="FF85FF"/>
                </a:highlight>
              </a:rPr>
              <a:t>simple, self-same, repetitious, </a:t>
            </a:r>
          </a:p>
          <a:p>
            <a:pPr algn="r"/>
            <a:r>
              <a:rPr lang="en-GB" sz="1600" dirty="0">
                <a:highlight>
                  <a:srgbClr val="FF85FF"/>
                </a:highlight>
              </a:rPr>
              <a:t>recycling the same basic element, nature or essence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0DF39-8EFD-A992-1AB5-1835CC8B2811}"/>
              </a:ext>
            </a:extLst>
          </p:cNvPr>
          <p:cNvSpPr txBox="1"/>
          <p:nvPr/>
        </p:nvSpPr>
        <p:spPr>
          <a:xfrm>
            <a:off x="1" y="3590619"/>
            <a:ext cx="1691680" cy="1077218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highlight>
                  <a:srgbClr val="FF85FF"/>
                </a:highlight>
              </a:rPr>
              <a:t>impersonal, dispassionate, observing objects &amp; effects, it</a:t>
            </a:r>
          </a:p>
        </p:txBody>
      </p:sp>
    </p:spTree>
    <p:extLst>
      <p:ext uri="{BB962C8B-B14F-4D97-AF65-F5344CB8AC3E}">
        <p14:creationId xmlns:p14="http://schemas.microsoft.com/office/powerpoint/2010/main" val="10180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8C629-A979-DF90-9967-FBC7818C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4" y="2184051"/>
            <a:ext cx="2512332" cy="248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91BEB-87C3-97F8-CF1F-DA2462EF499B}"/>
              </a:ext>
            </a:extLst>
          </p:cNvPr>
          <p:cNvSpPr txBox="1"/>
          <p:nvPr/>
        </p:nvSpPr>
        <p:spPr>
          <a:xfrm>
            <a:off x="3530721" y="4797152"/>
            <a:ext cx="2082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Ground</a:t>
            </a:r>
          </a:p>
          <a:p>
            <a:pPr algn="ctr"/>
            <a:r>
              <a:rPr lang="en-GB" sz="1400" dirty="0"/>
              <a:t>Medium/Material Ground</a:t>
            </a:r>
          </a:p>
          <a:p>
            <a:pPr algn="ctr"/>
            <a:r>
              <a:rPr lang="en-GB" sz="1400" dirty="0"/>
              <a:t>Material Cause</a:t>
            </a:r>
          </a:p>
          <a:p>
            <a:pPr algn="ctr"/>
            <a:r>
              <a:rPr lang="en-GB" sz="1400" dirty="0"/>
              <a:t>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1AC4-C6D6-25C1-248C-29D628D38B42}"/>
              </a:ext>
            </a:extLst>
          </p:cNvPr>
          <p:cNvSpPr txBox="1"/>
          <p:nvPr/>
        </p:nvSpPr>
        <p:spPr>
          <a:xfrm>
            <a:off x="3966930" y="1158338"/>
            <a:ext cx="1210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Goal</a:t>
            </a:r>
          </a:p>
          <a:p>
            <a:pPr algn="ctr"/>
            <a:r>
              <a:rPr lang="en-GB" sz="1400" dirty="0"/>
              <a:t>Ideal Pattern</a:t>
            </a:r>
          </a:p>
          <a:p>
            <a:pPr algn="ctr"/>
            <a:r>
              <a:rPr lang="en-GB" sz="1400" dirty="0"/>
              <a:t>Formal Cause</a:t>
            </a:r>
          </a:p>
          <a:p>
            <a:pPr algn="ctr"/>
            <a:r>
              <a:rPr lang="en-GB" sz="1400" dirty="0"/>
              <a:t>Method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D2A4-FEB9-5A9B-749D-1A549986A033}"/>
              </a:ext>
            </a:extLst>
          </p:cNvPr>
          <p:cNvSpPr txBox="1"/>
          <p:nvPr/>
        </p:nvSpPr>
        <p:spPr>
          <a:xfrm>
            <a:off x="1529190" y="2955922"/>
            <a:ext cx="17866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Instrument</a:t>
            </a:r>
          </a:p>
          <a:p>
            <a:pPr algn="ctr"/>
            <a:r>
              <a:rPr lang="en-GB" sz="1400" dirty="0"/>
              <a:t>Instrumental Capacity</a:t>
            </a:r>
          </a:p>
          <a:p>
            <a:pPr algn="ctr"/>
            <a:r>
              <a:rPr lang="en-GB" sz="1400" dirty="0"/>
              <a:t>Efficient Cause</a:t>
            </a:r>
          </a:p>
          <a:p>
            <a:pPr algn="ctr"/>
            <a:r>
              <a:rPr lang="en-GB" sz="1400" dirty="0"/>
              <a:t>Perspective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6387-9374-B1A5-D5E6-A59A67BDF39B}"/>
              </a:ext>
            </a:extLst>
          </p:cNvPr>
          <p:cNvSpPr txBox="1"/>
          <p:nvPr/>
        </p:nvSpPr>
        <p:spPr>
          <a:xfrm>
            <a:off x="5932044" y="2942618"/>
            <a:ext cx="14037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Direction</a:t>
            </a:r>
          </a:p>
          <a:p>
            <a:pPr algn="ctr"/>
            <a:r>
              <a:rPr lang="en-GB" sz="1400" dirty="0"/>
              <a:t>Directive Agency</a:t>
            </a:r>
          </a:p>
          <a:p>
            <a:pPr algn="ctr"/>
            <a:r>
              <a:rPr lang="en-GB" sz="1400" dirty="0"/>
              <a:t>Final Cause</a:t>
            </a:r>
          </a:p>
          <a:p>
            <a:pPr algn="ctr"/>
            <a:r>
              <a:rPr lang="en-GB" sz="1400" dirty="0"/>
              <a:t>Principle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B2EFC-4EA3-B9B1-CFCD-098A2D45E228}"/>
              </a:ext>
            </a:extLst>
          </p:cNvPr>
          <p:cNvSpPr txBox="1"/>
          <p:nvPr/>
        </p:nvSpPr>
        <p:spPr>
          <a:xfrm>
            <a:off x="0" y="3245572"/>
            <a:ext cx="1331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Diaphanic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8326C-C6E1-7FB2-B573-3D9225E59A3A}"/>
              </a:ext>
            </a:extLst>
          </p:cNvPr>
          <p:cNvSpPr txBox="1"/>
          <p:nvPr/>
        </p:nvSpPr>
        <p:spPr>
          <a:xfrm>
            <a:off x="3812713" y="6488668"/>
            <a:ext cx="1518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Noumenal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9045-5966-DCF2-5BA3-84CE08775497}"/>
              </a:ext>
            </a:extLst>
          </p:cNvPr>
          <p:cNvSpPr txBox="1"/>
          <p:nvPr/>
        </p:nvSpPr>
        <p:spPr>
          <a:xfrm>
            <a:off x="7439705" y="3211486"/>
            <a:ext cx="170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Comprehensive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7080D-43C7-2D97-E98C-C6DFE15C0382}"/>
              </a:ext>
            </a:extLst>
          </p:cNvPr>
          <p:cNvSpPr txBox="1"/>
          <p:nvPr/>
        </p:nvSpPr>
        <p:spPr>
          <a:xfrm>
            <a:off x="3870728" y="-14987"/>
            <a:ext cx="1331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Dialectical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78A98-5D75-C9BF-F737-37437E336FA2}"/>
              </a:ext>
            </a:extLst>
          </p:cNvPr>
          <p:cNvSpPr txBox="1"/>
          <p:nvPr/>
        </p:nvSpPr>
        <p:spPr>
          <a:xfrm>
            <a:off x="182347" y="382166"/>
            <a:ext cx="246405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Platonic</a:t>
            </a:r>
          </a:p>
          <a:p>
            <a:pPr algn="ctr"/>
            <a:r>
              <a:rPr lang="en-GB" sz="2400" b="1" dirty="0"/>
              <a:t>Heuristic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4891-1F95-9E40-B1DB-6ECB26C21A30}"/>
              </a:ext>
            </a:extLst>
          </p:cNvPr>
          <p:cNvSpPr txBox="1"/>
          <p:nvPr/>
        </p:nvSpPr>
        <p:spPr>
          <a:xfrm>
            <a:off x="2546129" y="305418"/>
            <a:ext cx="40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highlight>
                  <a:srgbClr val="FFFF00"/>
                </a:highlight>
              </a:rPr>
              <a:t>sublational</a:t>
            </a:r>
            <a:r>
              <a:rPr lang="en-GB" sz="1600" dirty="0">
                <a:highlight>
                  <a:srgbClr val="FFFF00"/>
                </a:highlight>
              </a:rPr>
              <a:t>, synthetic unity of contrasts, emerging wholes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09B30-1536-C8AD-9DDF-6D54F5E5EA2D}"/>
              </a:ext>
            </a:extLst>
          </p:cNvPr>
          <p:cNvSpPr txBox="1"/>
          <p:nvPr/>
        </p:nvSpPr>
        <p:spPr>
          <a:xfrm>
            <a:off x="2385560" y="5967807"/>
            <a:ext cx="43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FFFF00"/>
                </a:highlight>
              </a:rPr>
              <a:t>transcending appearances, transphenomenal, </a:t>
            </a:r>
            <a:r>
              <a:rPr lang="en-GB" sz="1600" dirty="0" err="1">
                <a:highlight>
                  <a:srgbClr val="FFFF00"/>
                </a:highlight>
              </a:rPr>
              <a:t>supersensible</a:t>
            </a:r>
            <a:r>
              <a:rPr lang="en-GB" sz="1600" dirty="0">
                <a:highlight>
                  <a:srgbClr val="FFFF00"/>
                </a:highlight>
              </a:rPr>
              <a:t>, eternally perfect realm, ideal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FF3C4-8A88-0465-11CC-941BB8013910}"/>
              </a:ext>
            </a:extLst>
          </p:cNvPr>
          <p:cNvSpPr txBox="1"/>
          <p:nvPr/>
        </p:nvSpPr>
        <p:spPr>
          <a:xfrm>
            <a:off x="-68742" y="3580818"/>
            <a:ext cx="2183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religious, witness to higher wisdom, revelation of absolute 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3E651-15C1-CE77-C10B-9174508E6414}"/>
              </a:ext>
            </a:extLst>
          </p:cNvPr>
          <p:cNvSpPr txBox="1"/>
          <p:nvPr/>
        </p:nvSpPr>
        <p:spPr>
          <a:xfrm>
            <a:off x="6597867" y="3495436"/>
            <a:ext cx="257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highlight>
                  <a:srgbClr val="FFFF00"/>
                </a:highlight>
              </a:rPr>
              <a:t>all-embracing </a:t>
            </a:r>
          </a:p>
          <a:p>
            <a:pPr algn="r"/>
            <a:r>
              <a:rPr lang="en-GB" sz="1600" dirty="0">
                <a:highlight>
                  <a:srgbClr val="FFFF00"/>
                </a:highlight>
              </a:rPr>
              <a:t>hierarchically </a:t>
            </a:r>
          </a:p>
          <a:p>
            <a:pPr algn="r"/>
            <a:r>
              <a:rPr lang="en-GB" sz="1600" dirty="0">
                <a:highlight>
                  <a:srgbClr val="FFFF00"/>
                </a:highlight>
              </a:rPr>
              <a:t>encompassing </a:t>
            </a:r>
          </a:p>
          <a:p>
            <a:pPr algn="r"/>
            <a:r>
              <a:rPr lang="en-GB" sz="1600" dirty="0">
                <a:highlight>
                  <a:srgbClr val="FFFF00"/>
                </a:highlight>
              </a:rPr>
              <a:t>perfect form of the whole</a:t>
            </a:r>
          </a:p>
        </p:txBody>
      </p:sp>
    </p:spTree>
    <p:extLst>
      <p:ext uri="{BB962C8B-B14F-4D97-AF65-F5344CB8AC3E}">
        <p14:creationId xmlns:p14="http://schemas.microsoft.com/office/powerpoint/2010/main" val="68710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8C629-A979-DF90-9967-FBC7818C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4" y="2184051"/>
            <a:ext cx="2512332" cy="248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91BEB-87C3-97F8-CF1F-DA2462EF499B}"/>
              </a:ext>
            </a:extLst>
          </p:cNvPr>
          <p:cNvSpPr txBox="1"/>
          <p:nvPr/>
        </p:nvSpPr>
        <p:spPr>
          <a:xfrm>
            <a:off x="3530721" y="4797152"/>
            <a:ext cx="2082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Ground</a:t>
            </a:r>
          </a:p>
          <a:p>
            <a:pPr algn="ctr"/>
            <a:r>
              <a:rPr lang="en-GB" sz="1400" dirty="0"/>
              <a:t>Medium/Material Ground</a:t>
            </a:r>
          </a:p>
          <a:p>
            <a:pPr algn="ctr"/>
            <a:r>
              <a:rPr lang="en-GB" sz="1400" dirty="0"/>
              <a:t>Material Cause</a:t>
            </a:r>
          </a:p>
          <a:p>
            <a:pPr algn="ctr"/>
            <a:r>
              <a:rPr lang="en-GB" sz="1400" dirty="0"/>
              <a:t>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1AC4-C6D6-25C1-248C-29D628D38B42}"/>
              </a:ext>
            </a:extLst>
          </p:cNvPr>
          <p:cNvSpPr txBox="1"/>
          <p:nvPr/>
        </p:nvSpPr>
        <p:spPr>
          <a:xfrm>
            <a:off x="3966930" y="1158338"/>
            <a:ext cx="1210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Goal</a:t>
            </a:r>
          </a:p>
          <a:p>
            <a:pPr algn="ctr"/>
            <a:r>
              <a:rPr lang="en-GB" sz="1400" dirty="0"/>
              <a:t>Ideal Pattern</a:t>
            </a:r>
          </a:p>
          <a:p>
            <a:pPr algn="ctr"/>
            <a:r>
              <a:rPr lang="en-GB" sz="1400" dirty="0"/>
              <a:t>Formal Cause</a:t>
            </a:r>
          </a:p>
          <a:p>
            <a:pPr algn="ctr"/>
            <a:r>
              <a:rPr lang="en-GB" sz="1400" dirty="0"/>
              <a:t>Method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D2A4-FEB9-5A9B-749D-1A549986A033}"/>
              </a:ext>
            </a:extLst>
          </p:cNvPr>
          <p:cNvSpPr txBox="1"/>
          <p:nvPr/>
        </p:nvSpPr>
        <p:spPr>
          <a:xfrm>
            <a:off x="1529190" y="2955922"/>
            <a:ext cx="17866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Instrument</a:t>
            </a:r>
          </a:p>
          <a:p>
            <a:pPr algn="ctr"/>
            <a:r>
              <a:rPr lang="en-GB" sz="1400" dirty="0"/>
              <a:t>Instrumental Capacity</a:t>
            </a:r>
          </a:p>
          <a:p>
            <a:pPr algn="ctr"/>
            <a:r>
              <a:rPr lang="en-GB" sz="1400" dirty="0"/>
              <a:t>Efficient Cause</a:t>
            </a:r>
          </a:p>
          <a:p>
            <a:pPr algn="ctr"/>
            <a:r>
              <a:rPr lang="en-GB" sz="1400" dirty="0"/>
              <a:t>Perspective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6387-9374-B1A5-D5E6-A59A67BDF39B}"/>
              </a:ext>
            </a:extLst>
          </p:cNvPr>
          <p:cNvSpPr txBox="1"/>
          <p:nvPr/>
        </p:nvSpPr>
        <p:spPr>
          <a:xfrm>
            <a:off x="5932044" y="2942618"/>
            <a:ext cx="14037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Direction</a:t>
            </a:r>
          </a:p>
          <a:p>
            <a:pPr algn="ctr"/>
            <a:r>
              <a:rPr lang="en-GB" sz="1400" dirty="0"/>
              <a:t>Directive Agency</a:t>
            </a:r>
          </a:p>
          <a:p>
            <a:pPr algn="ctr"/>
            <a:r>
              <a:rPr lang="en-GB" sz="1400" dirty="0"/>
              <a:t>Final Cause</a:t>
            </a:r>
          </a:p>
          <a:p>
            <a:pPr algn="ctr"/>
            <a:r>
              <a:rPr lang="en-GB" sz="1400" dirty="0"/>
              <a:t>Principle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B2EFC-4EA3-B9B1-CFCD-098A2D45E228}"/>
              </a:ext>
            </a:extLst>
          </p:cNvPr>
          <p:cNvSpPr txBox="1"/>
          <p:nvPr/>
        </p:nvSpPr>
        <p:spPr>
          <a:xfrm>
            <a:off x="0" y="3245572"/>
            <a:ext cx="13316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Disciplinary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8326C-C6E1-7FB2-B573-3D9225E59A3A}"/>
              </a:ext>
            </a:extLst>
          </p:cNvPr>
          <p:cNvSpPr txBox="1"/>
          <p:nvPr/>
        </p:nvSpPr>
        <p:spPr>
          <a:xfrm>
            <a:off x="3812713" y="6488668"/>
            <a:ext cx="15185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Essential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9045-5966-DCF2-5BA3-84CE08775497}"/>
              </a:ext>
            </a:extLst>
          </p:cNvPr>
          <p:cNvSpPr txBox="1"/>
          <p:nvPr/>
        </p:nvSpPr>
        <p:spPr>
          <a:xfrm>
            <a:off x="7625429" y="3211486"/>
            <a:ext cx="15185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Reflexive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7080D-43C7-2D97-E98C-C6DFE15C0382}"/>
              </a:ext>
            </a:extLst>
          </p:cNvPr>
          <p:cNvSpPr txBox="1"/>
          <p:nvPr/>
        </p:nvSpPr>
        <p:spPr>
          <a:xfrm>
            <a:off x="3870728" y="-14987"/>
            <a:ext cx="13316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Synoptic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78A98-5D75-C9BF-F737-37437E336FA2}"/>
              </a:ext>
            </a:extLst>
          </p:cNvPr>
          <p:cNvSpPr txBox="1"/>
          <p:nvPr/>
        </p:nvSpPr>
        <p:spPr>
          <a:xfrm>
            <a:off x="182347" y="382166"/>
            <a:ext cx="24640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Aristotelean Heuristic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7D8B4-EFB6-4B06-C4A7-D22367E2CCEB}"/>
              </a:ext>
            </a:extLst>
          </p:cNvPr>
          <p:cNvSpPr txBox="1"/>
          <p:nvPr/>
        </p:nvSpPr>
        <p:spPr>
          <a:xfrm>
            <a:off x="2825197" y="343496"/>
            <a:ext cx="3672408" cy="830997"/>
          </a:xfrm>
          <a:prstGeom prst="rect">
            <a:avLst/>
          </a:prstGeom>
          <a:solidFill>
            <a:schemeClr val="accent4">
              <a:lumMod val="40000"/>
              <a:lumOff val="60000"/>
              <a:alpha val="54902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problematic, analysis of features, whole and parts seen together as form and matter of the same holistic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A4C01-9C2C-FA88-6BBC-1AA056531048}"/>
              </a:ext>
            </a:extLst>
          </p:cNvPr>
          <p:cNvSpPr txBox="1"/>
          <p:nvPr/>
        </p:nvSpPr>
        <p:spPr>
          <a:xfrm>
            <a:off x="7236296" y="3558171"/>
            <a:ext cx="19077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autonomously active self-completion of specific nature,</a:t>
            </a:r>
          </a:p>
          <a:p>
            <a:pPr algn="r"/>
            <a:r>
              <a:rPr lang="en-GB" sz="1600" dirty="0"/>
              <a:t>actualisation of variety of intrinsic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D2A9C-3173-399A-C72F-3CA74F796CDB}"/>
              </a:ext>
            </a:extLst>
          </p:cNvPr>
          <p:cNvSpPr txBox="1"/>
          <p:nvPr/>
        </p:nvSpPr>
        <p:spPr>
          <a:xfrm>
            <a:off x="1777651" y="5931198"/>
            <a:ext cx="57675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gradated patterns, functions and values, realizable in nature and experience</a:t>
            </a:r>
            <a:endParaRPr lang="en-GB" sz="16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DAC4C-9E9B-5646-7FD2-8040ABC240C3}"/>
              </a:ext>
            </a:extLst>
          </p:cNvPr>
          <p:cNvSpPr txBox="1"/>
          <p:nvPr/>
        </p:nvSpPr>
        <p:spPr>
          <a:xfrm>
            <a:off x="5951" y="3614904"/>
            <a:ext cx="168572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community of inquiry, disciplinary and transdisciplinary</a:t>
            </a:r>
          </a:p>
        </p:txBody>
      </p:sp>
    </p:spTree>
    <p:extLst>
      <p:ext uri="{BB962C8B-B14F-4D97-AF65-F5344CB8AC3E}">
        <p14:creationId xmlns:p14="http://schemas.microsoft.com/office/powerpoint/2010/main" val="28616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41363-DB9B-4F32-833C-FF250D7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48" y="-212232"/>
            <a:ext cx="9038026" cy="8242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The Eight Cosmos Key to Reciprocal Maintenance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FDCC09-5091-48E0-9992-2089FE24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" y="-265720"/>
            <a:ext cx="5202389" cy="738944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CD30D8-800A-4B38-8F28-8E341766B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53902" cy="65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C5F40-6C10-5437-1352-E0316A812B65}"/>
              </a:ext>
            </a:extLst>
          </p:cNvPr>
          <p:cNvSpPr txBox="1"/>
          <p:nvPr/>
        </p:nvSpPr>
        <p:spPr>
          <a:xfrm>
            <a:off x="4771032" y="1557477"/>
            <a:ext cx="172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Platonic/Cosmic?</a:t>
            </a:r>
            <a:endParaRPr lang="en-GB" sz="15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FA6C7-3826-1C99-2C9A-015F0DD86145}"/>
              </a:ext>
            </a:extLst>
          </p:cNvPr>
          <p:cNvSpPr txBox="1"/>
          <p:nvPr/>
        </p:nvSpPr>
        <p:spPr>
          <a:xfrm>
            <a:off x="6949387" y="3473159"/>
            <a:ext cx="2454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Aristotelian/Integrative?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D6F0F-EF23-EC64-87D4-7D66CB849289}"/>
              </a:ext>
            </a:extLst>
          </p:cNvPr>
          <p:cNvSpPr txBox="1"/>
          <p:nvPr/>
        </p:nvSpPr>
        <p:spPr>
          <a:xfrm>
            <a:off x="4771033" y="5336461"/>
            <a:ext cx="267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Democritean/Material?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70C70-C5DB-B4DD-12ED-94BC419032E7}"/>
              </a:ext>
            </a:extLst>
          </p:cNvPr>
          <p:cNvSpPr txBox="1"/>
          <p:nvPr/>
        </p:nvSpPr>
        <p:spPr>
          <a:xfrm>
            <a:off x="4771033" y="3473159"/>
            <a:ext cx="242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Sophistic/Vitalist?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1AF2EFD-25BB-4F47-DBB1-E9FD69A1A952}"/>
              </a:ext>
            </a:extLst>
          </p:cNvPr>
          <p:cNvSpPr/>
          <p:nvPr/>
        </p:nvSpPr>
        <p:spPr>
          <a:xfrm>
            <a:off x="4413728" y="805881"/>
            <a:ext cx="323165" cy="1786752"/>
          </a:xfrm>
          <a:prstGeom prst="rightBrace">
            <a:avLst>
              <a:gd name="adj1" fmla="val 29128"/>
              <a:gd name="adj2" fmla="val 5085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7136D21-184D-0A19-B51D-A1D120E60416}"/>
              </a:ext>
            </a:extLst>
          </p:cNvPr>
          <p:cNvSpPr/>
          <p:nvPr/>
        </p:nvSpPr>
        <p:spPr>
          <a:xfrm>
            <a:off x="4413728" y="2725977"/>
            <a:ext cx="323165" cy="1786752"/>
          </a:xfrm>
          <a:prstGeom prst="rightBrace">
            <a:avLst>
              <a:gd name="adj1" fmla="val 41612"/>
              <a:gd name="adj2" fmla="val 5085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2C8C1BF-527D-D906-25E0-0D01F61CA2C9}"/>
              </a:ext>
            </a:extLst>
          </p:cNvPr>
          <p:cNvSpPr/>
          <p:nvPr/>
        </p:nvSpPr>
        <p:spPr>
          <a:xfrm>
            <a:off x="4410417" y="4604677"/>
            <a:ext cx="323165" cy="1786752"/>
          </a:xfrm>
          <a:prstGeom prst="rightBrace">
            <a:avLst>
              <a:gd name="adj1" fmla="val 29128"/>
              <a:gd name="adj2" fmla="val 5085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7C88009-4C7D-F5B6-FB2D-E1BEBAF54BF8}"/>
              </a:ext>
            </a:extLst>
          </p:cNvPr>
          <p:cNvSpPr/>
          <p:nvPr/>
        </p:nvSpPr>
        <p:spPr>
          <a:xfrm>
            <a:off x="6693615" y="749933"/>
            <a:ext cx="323165" cy="5759593"/>
          </a:xfrm>
          <a:prstGeom prst="rightBrace">
            <a:avLst>
              <a:gd name="adj1" fmla="val 91544"/>
              <a:gd name="adj2" fmla="val 5085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4D93F-2747-CB64-1ECA-78F150654C4C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1</a:t>
            </a:r>
          </a:p>
        </p:txBody>
      </p:sp>
    </p:spTree>
    <p:extLst>
      <p:ext uri="{BB962C8B-B14F-4D97-AF65-F5344CB8AC3E}">
        <p14:creationId xmlns:p14="http://schemas.microsoft.com/office/powerpoint/2010/main" val="22663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6CE42396-5708-D491-42C1-7C5AEEA3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69" y="519152"/>
            <a:ext cx="5674029" cy="5709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0BDC8C-1B05-5807-8F88-FA56C19DEBC8}"/>
              </a:ext>
            </a:extLst>
          </p:cNvPr>
          <p:cNvSpPr txBox="1"/>
          <p:nvPr/>
        </p:nvSpPr>
        <p:spPr>
          <a:xfrm>
            <a:off x="4523303" y="4552327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E1 Transcendent Energy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A54BA-6512-4AC5-E3A7-093CDBD9E8E1}"/>
              </a:ext>
            </a:extLst>
          </p:cNvPr>
          <p:cNvSpPr txBox="1"/>
          <p:nvPr/>
        </p:nvSpPr>
        <p:spPr>
          <a:xfrm>
            <a:off x="3306819" y="458750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E2 Unitive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B615B-0FD6-20FF-71A5-27B0F6863B59}"/>
              </a:ext>
            </a:extLst>
          </p:cNvPr>
          <p:cNvSpPr txBox="1"/>
          <p:nvPr/>
        </p:nvSpPr>
        <p:spPr>
          <a:xfrm>
            <a:off x="3366933" y="1915165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E3 Creative Energy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5711D-8331-C44A-711D-F5004830967C}"/>
              </a:ext>
            </a:extLst>
          </p:cNvPr>
          <p:cNvSpPr txBox="1"/>
          <p:nvPr/>
        </p:nvSpPr>
        <p:spPr>
          <a:xfrm>
            <a:off x="4582783" y="1907541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E4 Conscious Energy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2EAD6-152B-C5BE-7914-3AE4E0CB02C9}"/>
              </a:ext>
            </a:extLst>
          </p:cNvPr>
          <p:cNvSpPr txBox="1"/>
          <p:nvPr/>
        </p:nvSpPr>
        <p:spPr>
          <a:xfrm>
            <a:off x="4909349" y="4176771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E5 Sensitive Energy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87ACC-DB23-8EF5-218C-39FC121628AF}"/>
              </a:ext>
            </a:extLst>
          </p:cNvPr>
          <p:cNvSpPr txBox="1"/>
          <p:nvPr/>
        </p:nvSpPr>
        <p:spPr>
          <a:xfrm>
            <a:off x="2987623" y="4170051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E6 Organismic Energy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6EC84-5B3D-4315-FED7-0D4B7A327146}"/>
              </a:ext>
            </a:extLst>
          </p:cNvPr>
          <p:cNvSpPr txBox="1"/>
          <p:nvPr/>
        </p:nvSpPr>
        <p:spPr>
          <a:xfrm>
            <a:off x="2934724" y="2293429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E7 Regenerative Energy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AFE29-5E48-6D2E-6204-AD0ADF201709}"/>
              </a:ext>
            </a:extLst>
          </p:cNvPr>
          <p:cNvSpPr txBox="1"/>
          <p:nvPr/>
        </p:nvSpPr>
        <p:spPr>
          <a:xfrm>
            <a:off x="4812367" y="2304469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E8 Constructive Energy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35160-7E9E-1A92-634A-D39A16C19752}"/>
              </a:ext>
            </a:extLst>
          </p:cNvPr>
          <p:cNvSpPr txBox="1"/>
          <p:nvPr/>
        </p:nvSpPr>
        <p:spPr>
          <a:xfrm>
            <a:off x="5236167" y="3794884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E9 Adaptive Energy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F3DBF0-A986-79DE-DEB5-CD79430B1859}"/>
              </a:ext>
            </a:extLst>
          </p:cNvPr>
          <p:cNvSpPr txBox="1"/>
          <p:nvPr/>
        </p:nvSpPr>
        <p:spPr>
          <a:xfrm>
            <a:off x="2734647" y="3807405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E10 Cohesive Energy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2CAE8-1E0C-E576-7C40-005042C7990B}"/>
              </a:ext>
            </a:extLst>
          </p:cNvPr>
          <p:cNvSpPr txBox="1"/>
          <p:nvPr/>
        </p:nvSpPr>
        <p:spPr>
          <a:xfrm>
            <a:off x="2707861" y="2793438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E11 Patterning Energy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226D9D-B6B0-DED9-3A59-E8973663B478}"/>
              </a:ext>
            </a:extLst>
          </p:cNvPr>
          <p:cNvSpPr txBox="1"/>
          <p:nvPr/>
        </p:nvSpPr>
        <p:spPr>
          <a:xfrm>
            <a:off x="5166436" y="2836739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E12 Zero Point Energy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E589ED-E4B9-F057-AFF0-FF6F1D447791}"/>
              </a:ext>
            </a:extLst>
          </p:cNvPr>
          <p:cNvSpPr txBox="1"/>
          <p:nvPr/>
        </p:nvSpPr>
        <p:spPr>
          <a:xfrm>
            <a:off x="4015797" y="1003609"/>
            <a:ext cx="10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Reflection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691305-35A3-1A32-13B6-347510AB4E3D}"/>
              </a:ext>
            </a:extLst>
          </p:cNvPr>
          <p:cNvSpPr txBox="1"/>
          <p:nvPr/>
        </p:nvSpPr>
        <p:spPr>
          <a:xfrm>
            <a:off x="4041488" y="2786724"/>
            <a:ext cx="108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Discrimination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FC0DA3-8CA0-6273-CFE3-09428C37656A}"/>
              </a:ext>
            </a:extLst>
          </p:cNvPr>
          <p:cNvSpPr txBox="1"/>
          <p:nvPr/>
        </p:nvSpPr>
        <p:spPr>
          <a:xfrm>
            <a:off x="4165267" y="5515837"/>
            <a:ext cx="77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Feeling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B9C6D-E80E-96BD-1A13-1E2ABF410B18}"/>
              </a:ext>
            </a:extLst>
          </p:cNvPr>
          <p:cNvSpPr txBox="1"/>
          <p:nvPr/>
        </p:nvSpPr>
        <p:spPr>
          <a:xfrm rot="5400000">
            <a:off x="6340965" y="3295203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Intention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72B5A-06D2-5748-5C24-86E47373974E}"/>
              </a:ext>
            </a:extLst>
          </p:cNvPr>
          <p:cNvSpPr txBox="1"/>
          <p:nvPr/>
        </p:nvSpPr>
        <p:spPr>
          <a:xfrm rot="16200000">
            <a:off x="1904277" y="3294944"/>
            <a:ext cx="89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Intuition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77485B-A539-0CE6-B451-D5CEB2200577}"/>
              </a:ext>
            </a:extLst>
          </p:cNvPr>
          <p:cNvSpPr txBox="1"/>
          <p:nvPr/>
        </p:nvSpPr>
        <p:spPr>
          <a:xfrm rot="16200000">
            <a:off x="3649959" y="3314866"/>
            <a:ext cx="6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37244-8A43-D3FE-09EB-EF7A98E2F9BC}"/>
              </a:ext>
            </a:extLst>
          </p:cNvPr>
          <p:cNvSpPr txBox="1"/>
          <p:nvPr/>
        </p:nvSpPr>
        <p:spPr>
          <a:xfrm rot="5400000">
            <a:off x="4836128" y="331878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9056A9-1F7C-4C75-1013-D290CBA3D47B}"/>
              </a:ext>
            </a:extLst>
          </p:cNvPr>
          <p:cNvSpPr txBox="1"/>
          <p:nvPr/>
        </p:nvSpPr>
        <p:spPr>
          <a:xfrm>
            <a:off x="4239239" y="378005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Emotion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43404-FB51-6887-97FF-22A4BCAFBC59}"/>
              </a:ext>
            </a:extLst>
          </p:cNvPr>
          <p:cNvSpPr txBox="1"/>
          <p:nvPr/>
        </p:nvSpPr>
        <p:spPr>
          <a:xfrm>
            <a:off x="3585461" y="382166"/>
            <a:ext cx="1919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CONCEPTUAL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6197F-80C7-2D47-4361-71B192A9ADCE}"/>
              </a:ext>
            </a:extLst>
          </p:cNvPr>
          <p:cNvSpPr txBox="1"/>
          <p:nvPr/>
        </p:nvSpPr>
        <p:spPr>
          <a:xfrm>
            <a:off x="3757728" y="6066303"/>
            <a:ext cx="167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cap="all" dirty="0"/>
              <a:t>Affective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CAD4D-C331-36F3-E7CE-EBA5CA835A90}"/>
              </a:ext>
            </a:extLst>
          </p:cNvPr>
          <p:cNvSpPr txBox="1"/>
          <p:nvPr/>
        </p:nvSpPr>
        <p:spPr>
          <a:xfrm rot="5400000">
            <a:off x="6563538" y="3284088"/>
            <a:ext cx="171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cap="all" dirty="0"/>
              <a:t>Practical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7EA1-D6C8-3256-5DF8-6276E92DE214}"/>
              </a:ext>
            </a:extLst>
          </p:cNvPr>
          <p:cNvSpPr txBox="1"/>
          <p:nvPr/>
        </p:nvSpPr>
        <p:spPr>
          <a:xfrm rot="16200000">
            <a:off x="867919" y="3215487"/>
            <a:ext cx="1668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cap="all" dirty="0"/>
              <a:t>Imaginal Mode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75BC46-9EC0-979E-9FE7-BDFAB802A293}"/>
              </a:ext>
            </a:extLst>
          </p:cNvPr>
          <p:cNvCxnSpPr>
            <a:cxnSpLocks/>
          </p:cNvCxnSpPr>
          <p:nvPr/>
        </p:nvCxnSpPr>
        <p:spPr>
          <a:xfrm>
            <a:off x="4407261" y="1700808"/>
            <a:ext cx="3045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C842DA-7E9E-A0D7-FCB7-97F425E0F152}"/>
              </a:ext>
            </a:extLst>
          </p:cNvPr>
          <p:cNvCxnSpPr>
            <a:cxnSpLocks/>
          </p:cNvCxnSpPr>
          <p:nvPr/>
        </p:nvCxnSpPr>
        <p:spPr>
          <a:xfrm>
            <a:off x="6300192" y="3317768"/>
            <a:ext cx="0" cy="2929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F54A8-6A8E-76DB-B991-008F23B9B08D}"/>
              </a:ext>
            </a:extLst>
          </p:cNvPr>
          <p:cNvCxnSpPr>
            <a:cxnSpLocks/>
          </p:cNvCxnSpPr>
          <p:nvPr/>
        </p:nvCxnSpPr>
        <p:spPr>
          <a:xfrm flipH="1">
            <a:off x="4396420" y="5157192"/>
            <a:ext cx="27535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B4525-2F7C-B86E-89EF-47F075898290}"/>
              </a:ext>
            </a:extLst>
          </p:cNvPr>
          <p:cNvCxnSpPr>
            <a:cxnSpLocks/>
          </p:cNvCxnSpPr>
          <p:nvPr/>
        </p:nvCxnSpPr>
        <p:spPr>
          <a:xfrm flipV="1">
            <a:off x="2843808" y="3297298"/>
            <a:ext cx="0" cy="2804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585D7F-ADCA-EC80-E184-C9998FE792ED}"/>
              </a:ext>
            </a:extLst>
          </p:cNvPr>
          <p:cNvSpPr txBox="1"/>
          <p:nvPr/>
        </p:nvSpPr>
        <p:spPr>
          <a:xfrm>
            <a:off x="7204498" y="-13855"/>
            <a:ext cx="194421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Inquiry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AFCD7-4703-B27E-607C-7470EA10512E}"/>
              </a:ext>
            </a:extLst>
          </p:cNvPr>
          <p:cNvSpPr txBox="1"/>
          <p:nvPr/>
        </p:nvSpPr>
        <p:spPr>
          <a:xfrm>
            <a:off x="97315" y="1162519"/>
            <a:ext cx="172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Platonic/Cosmic</a:t>
            </a:r>
            <a:endParaRPr lang="en-GB" sz="15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F6AC7-8A26-ECCE-FA9E-93FCFA823647}"/>
              </a:ext>
            </a:extLst>
          </p:cNvPr>
          <p:cNvSpPr txBox="1"/>
          <p:nvPr/>
        </p:nvSpPr>
        <p:spPr>
          <a:xfrm>
            <a:off x="105053" y="1571828"/>
            <a:ext cx="242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Sophistic/Vitalist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771C6-A190-1E9B-D0C5-C2221BADA4A7}"/>
              </a:ext>
            </a:extLst>
          </p:cNvPr>
          <p:cNvSpPr txBox="1"/>
          <p:nvPr/>
        </p:nvSpPr>
        <p:spPr>
          <a:xfrm>
            <a:off x="105053" y="2003364"/>
            <a:ext cx="267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Democritean</a:t>
            </a:r>
            <a:r>
              <a:rPr lang="en-GB" sz="1600" b="1">
                <a:solidFill>
                  <a:srgbClr val="002060"/>
                </a:solidFill>
              </a:rPr>
              <a:t>/Material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29D30-3C30-80ED-EA64-1CECC3DC546B}"/>
              </a:ext>
            </a:extLst>
          </p:cNvPr>
          <p:cNvSpPr txBox="1"/>
          <p:nvPr/>
        </p:nvSpPr>
        <p:spPr>
          <a:xfrm>
            <a:off x="0" y="47700"/>
            <a:ext cx="720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The Ecologically Reflective Practitioner: Aristotelian/Heron* Focusing of 12 Energies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FF57D-6724-0048-BA9C-B450CF89F614}"/>
              </a:ext>
            </a:extLst>
          </p:cNvPr>
          <p:cNvSpPr txBox="1"/>
          <p:nvPr/>
        </p:nvSpPr>
        <p:spPr>
          <a:xfrm>
            <a:off x="326251" y="6435582"/>
            <a:ext cx="8394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Heron, John. (1992). </a:t>
            </a:r>
            <a:r>
              <a:rPr lang="en-GB" sz="1200" i="1" dirty="0"/>
              <a:t>Feeling and Personhood. Psychology in a Another Key</a:t>
            </a:r>
            <a:r>
              <a:rPr lang="en-GB" sz="1200" dirty="0"/>
              <a:t>. Sage</a:t>
            </a:r>
          </a:p>
        </p:txBody>
      </p:sp>
    </p:spTree>
    <p:extLst>
      <p:ext uri="{BB962C8B-B14F-4D97-AF65-F5344CB8AC3E}">
        <p14:creationId xmlns:p14="http://schemas.microsoft.com/office/powerpoint/2010/main" val="24214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2" grpId="0"/>
      <p:bldP spid="3" grpId="0"/>
      <p:bldP spid="4" grpId="0"/>
      <p:bldP spid="5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1225</Words>
  <Application>Microsoft Macintosh PowerPoint</Application>
  <PresentationFormat>On-screen Show (4:3)</PresentationFormat>
  <Paragraphs>334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Print</vt:lpstr>
      <vt:lpstr>Office Theme</vt:lpstr>
      <vt:lpstr>Tim’s Musings on Cosmic Ecology and Education CE Study Group 16/11/2022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Eight Cosmos Key to Reciprocal Maintenance </vt:lpstr>
      <vt:lpstr>PowerPoint Presentation</vt:lpstr>
      <vt:lpstr>The Eight Cosmos Key to Reciprocal Maintenance </vt:lpstr>
      <vt:lpstr>The Eight Cosmos Key to Reciprocal Maintenance </vt:lpstr>
      <vt:lpstr>The Eight Cosmos Key to Reciprocal Maintenance </vt:lpstr>
      <vt:lpstr>The Eight Cosmos Key to Reciprocal Maintenance </vt:lpstr>
      <vt:lpstr>The Eight Cosmos Key to Reciprocal Maintenance </vt:lpstr>
      <vt:lpstr>The Eight Cosmos Key to Reciprocal Maintenance </vt:lpstr>
      <vt:lpstr>Contemplative Education  For Co-creative Humanity and the Undivided Cosmos</vt:lpstr>
      <vt:lpstr>Generative Education  For Conscious Humanity and the Generative Cosmos</vt:lpstr>
      <vt:lpstr>Empirical Education  For Sensitive Humanity and the Humanoid Cosmos</vt:lpstr>
      <vt:lpstr>Vital Education  For Regenerative Humanity and the Animoid Cosmos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Epochs and the Present Moment</dc:title>
  <dc:creator>DIL</dc:creator>
  <cp:lastModifiedBy>Tim Saunders</cp:lastModifiedBy>
  <cp:revision>13</cp:revision>
  <cp:lastPrinted>2021-11-17T16:32:49Z</cp:lastPrinted>
  <dcterms:created xsi:type="dcterms:W3CDTF">2012-05-28T20:54:01Z</dcterms:created>
  <dcterms:modified xsi:type="dcterms:W3CDTF">2022-11-17T18:47:36Z</dcterms:modified>
</cp:coreProperties>
</file>