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12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Model Canvas">
  <p:cSld name="Business Model Canva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/>
          <p:nvPr>
            <p:ph idx="1" type="body"/>
          </p:nvPr>
        </p:nvSpPr>
        <p:spPr>
          <a:xfrm>
            <a:off x="309424" y="1066799"/>
            <a:ext cx="1754326" cy="342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2" type="body"/>
          </p:nvPr>
        </p:nvSpPr>
        <p:spPr>
          <a:xfrm>
            <a:off x="2185335" y="1066800"/>
            <a:ext cx="1754326" cy="15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"/>
          <p:cNvSpPr txBox="1"/>
          <p:nvPr>
            <p:ph idx="3" type="body"/>
          </p:nvPr>
        </p:nvSpPr>
        <p:spPr>
          <a:xfrm>
            <a:off x="4067689" y="1066800"/>
            <a:ext cx="1754326" cy="34287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2"/>
          <p:cNvSpPr txBox="1"/>
          <p:nvPr>
            <p:ph idx="4" type="body"/>
          </p:nvPr>
        </p:nvSpPr>
        <p:spPr>
          <a:xfrm>
            <a:off x="5948526" y="1056067"/>
            <a:ext cx="1754326" cy="15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2"/>
          <p:cNvSpPr txBox="1"/>
          <p:nvPr>
            <p:ph idx="5" type="body"/>
          </p:nvPr>
        </p:nvSpPr>
        <p:spPr>
          <a:xfrm>
            <a:off x="7835806" y="1056066"/>
            <a:ext cx="1754326" cy="34394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"/>
          <p:cNvSpPr txBox="1"/>
          <p:nvPr>
            <p:ph idx="6" type="body"/>
          </p:nvPr>
        </p:nvSpPr>
        <p:spPr>
          <a:xfrm>
            <a:off x="2196704" y="2965800"/>
            <a:ext cx="1754326" cy="15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"/>
          <p:cNvSpPr txBox="1"/>
          <p:nvPr>
            <p:ph idx="7" type="body"/>
          </p:nvPr>
        </p:nvSpPr>
        <p:spPr>
          <a:xfrm>
            <a:off x="5952078" y="2965800"/>
            <a:ext cx="1754326" cy="15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8" type="body"/>
          </p:nvPr>
        </p:nvSpPr>
        <p:spPr>
          <a:xfrm>
            <a:off x="309424" y="4876800"/>
            <a:ext cx="4561026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9" type="body"/>
          </p:nvPr>
        </p:nvSpPr>
        <p:spPr>
          <a:xfrm>
            <a:off x="5056350" y="4876800"/>
            <a:ext cx="4533783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2"/>
          <p:cNvSpPr txBox="1"/>
          <p:nvPr>
            <p:ph idx="13" type="body"/>
          </p:nvPr>
        </p:nvSpPr>
        <p:spPr>
          <a:xfrm>
            <a:off x="3962400" y="381000"/>
            <a:ext cx="140335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2"/>
          <p:cNvSpPr txBox="1"/>
          <p:nvPr>
            <p:ph idx="14" type="body"/>
          </p:nvPr>
        </p:nvSpPr>
        <p:spPr>
          <a:xfrm>
            <a:off x="5685201" y="381000"/>
            <a:ext cx="140335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2"/>
          <p:cNvSpPr txBox="1"/>
          <p:nvPr>
            <p:ph idx="15" type="body"/>
          </p:nvPr>
        </p:nvSpPr>
        <p:spPr>
          <a:xfrm>
            <a:off x="7759700" y="381000"/>
            <a:ext cx="11557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2"/>
          <p:cNvSpPr txBox="1"/>
          <p:nvPr>
            <p:ph idx="16" type="body"/>
          </p:nvPr>
        </p:nvSpPr>
        <p:spPr>
          <a:xfrm>
            <a:off x="9245600" y="381000"/>
            <a:ext cx="41275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.xml"/><Relationship Id="rId9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244475" y="762000"/>
            <a:ext cx="9405937" cy="563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/>
        </p:nvSpPr>
        <p:spPr>
          <a:xfrm>
            <a:off x="247650" y="304800"/>
            <a:ext cx="25717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Model Canvas</a:t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3860800" y="184150"/>
            <a:ext cx="140335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1" lang="en-US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for:</a:t>
            </a:r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5586412" y="180975"/>
            <a:ext cx="140335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1" lang="en-US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by:</a:t>
            </a:r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7664450" y="180975"/>
            <a:ext cx="1214437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1" lang="en-US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</a:t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9142412" y="180975"/>
            <a:ext cx="620712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1" lang="en-US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Version:</a:t>
            </a:r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244475" y="788987"/>
            <a:ext cx="17494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Partners</a:t>
            </a:r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244475" y="4572000"/>
            <a:ext cx="17494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Structure</a:t>
            </a:r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2124075" y="788987"/>
            <a:ext cx="175101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Activities</a:t>
            </a:r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2124075" y="2649537"/>
            <a:ext cx="175101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Resources</a:t>
            </a:r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4025900" y="788987"/>
            <a:ext cx="17494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Propositions</a:t>
            </a:r>
            <a:endParaRPr/>
          </a:p>
        </p:txBody>
      </p:sp>
      <p:sp>
        <p:nvSpPr>
          <p:cNvPr id="17" name="Google Shape;17;p1"/>
          <p:cNvSpPr txBox="1"/>
          <p:nvPr/>
        </p:nvSpPr>
        <p:spPr>
          <a:xfrm>
            <a:off x="5919787" y="782637"/>
            <a:ext cx="17494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Relationships</a:t>
            </a:r>
            <a:endParaRPr/>
          </a:p>
        </p:txBody>
      </p:sp>
      <p:sp>
        <p:nvSpPr>
          <p:cNvPr id="18" name="Google Shape;18;p1"/>
          <p:cNvSpPr txBox="1"/>
          <p:nvPr/>
        </p:nvSpPr>
        <p:spPr>
          <a:xfrm>
            <a:off x="5919787" y="2643187"/>
            <a:ext cx="17494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Channels</a:t>
            </a:r>
            <a:endParaRPr/>
          </a:p>
        </p:txBody>
      </p:sp>
      <p:sp>
        <p:nvSpPr>
          <p:cNvPr id="19" name="Google Shape;19;p1"/>
          <p:cNvSpPr txBox="1"/>
          <p:nvPr/>
        </p:nvSpPr>
        <p:spPr>
          <a:xfrm>
            <a:off x="7818437" y="788987"/>
            <a:ext cx="17494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Segments</a:t>
            </a:r>
            <a:endParaRPr/>
          </a:p>
        </p:txBody>
      </p:sp>
      <p:sp>
        <p:nvSpPr>
          <p:cNvPr id="20" name="Google Shape;20;p1"/>
          <p:cNvSpPr txBox="1"/>
          <p:nvPr/>
        </p:nvSpPr>
        <p:spPr>
          <a:xfrm>
            <a:off x="4973637" y="4572000"/>
            <a:ext cx="17494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Streams</a:t>
            </a:r>
            <a:endParaRPr/>
          </a:p>
        </p:txBody>
      </p:sp>
      <p:sp>
        <p:nvSpPr>
          <p:cNvPr id="21" name="Google Shape;21;p1"/>
          <p:cNvSpPr txBox="1"/>
          <p:nvPr/>
        </p:nvSpPr>
        <p:spPr>
          <a:xfrm>
            <a:off x="244475" y="762000"/>
            <a:ext cx="1879600" cy="381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124075" y="760412"/>
            <a:ext cx="1881187" cy="1882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2124075" y="2643187"/>
            <a:ext cx="1881187" cy="1928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 txBox="1"/>
          <p:nvPr/>
        </p:nvSpPr>
        <p:spPr>
          <a:xfrm>
            <a:off x="4005262" y="762000"/>
            <a:ext cx="1879600" cy="381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 txBox="1"/>
          <p:nvPr/>
        </p:nvSpPr>
        <p:spPr>
          <a:xfrm>
            <a:off x="5884862" y="762000"/>
            <a:ext cx="1879600" cy="1882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5884862" y="2643187"/>
            <a:ext cx="1879600" cy="1928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7770812" y="762000"/>
            <a:ext cx="1881187" cy="381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244475" y="4579937"/>
            <a:ext cx="4713287" cy="18208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4957762" y="4579937"/>
            <a:ext cx="4692650" cy="18208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220200" y="706437"/>
            <a:ext cx="360362" cy="36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78437" y="711200"/>
            <a:ext cx="360362" cy="36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7600" y="706437"/>
            <a:ext cx="360362" cy="36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1"/>
          <p:cNvPicPr preferRelativeResize="0"/>
          <p:nvPr/>
        </p:nvPicPr>
        <p:blipFill rotWithShape="1">
          <a:blip r:embed="rId4">
            <a:alphaModFix/>
          </a:blip>
          <a:srcRect b="0" l="11170" r="0" t="0"/>
          <a:stretch/>
        </p:blipFill>
        <p:spPr>
          <a:xfrm>
            <a:off x="6269037" y="4495800"/>
            <a:ext cx="360362" cy="36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0" y="706437"/>
            <a:ext cx="360362" cy="36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3000" y="706437"/>
            <a:ext cx="360362" cy="36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"/>
          <p:cNvPicPr preferRelativeResize="0"/>
          <p:nvPr/>
        </p:nvPicPr>
        <p:blipFill rotWithShape="1">
          <a:blip r:embed="rId7">
            <a:alphaModFix/>
          </a:blip>
          <a:srcRect b="0" l="0" r="6838" t="8023"/>
          <a:stretch/>
        </p:blipFill>
        <p:spPr>
          <a:xfrm>
            <a:off x="1316037" y="4495800"/>
            <a:ext cx="360362" cy="36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26237" y="2590800"/>
            <a:ext cx="360362" cy="36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"/>
          <p:cNvPicPr preferRelativeResize="0"/>
          <p:nvPr/>
        </p:nvPicPr>
        <p:blipFill rotWithShape="1">
          <a:blip r:embed="rId9">
            <a:alphaModFix/>
          </a:blip>
          <a:srcRect b="6727" l="0" r="0" t="0"/>
          <a:stretch/>
        </p:blipFill>
        <p:spPr>
          <a:xfrm>
            <a:off x="3200400" y="2590800"/>
            <a:ext cx="360362" cy="3603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businessmodelgeneration.com/canvas" TargetMode="External"/><Relationship Id="rId4" Type="http://schemas.openxmlformats.org/officeDocument/2006/relationships/hyperlink" Target="https://neoschronos.com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idx="1" type="body"/>
          </p:nvPr>
        </p:nvSpPr>
        <p:spPr>
          <a:xfrm>
            <a:off x="309562" y="1066800"/>
            <a:ext cx="1754187" cy="342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-Advertising companies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-Chess Club at LSU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-Chess Clubs at other Universities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9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900"/>
              <a:buNone/>
            </a:pPr>
            <a:r>
              <a:t/>
            </a:r>
            <a:endParaRPr>
              <a:solidFill>
                <a:srgbClr val="919191"/>
              </a:solidFill>
            </a:endParaRPr>
          </a:p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2185987" y="1066800"/>
            <a:ext cx="1754100" cy="153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-Improve the old ranking system.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-Make it easier for players to challenge each other.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-Update the rank leaderboard when matches are added.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-Receive match notifications through text or email.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9" name="Google Shape;59;p3"/>
          <p:cNvSpPr txBox="1"/>
          <p:nvPr>
            <p:ph idx="1" type="body"/>
          </p:nvPr>
        </p:nvSpPr>
        <p:spPr>
          <a:xfrm>
            <a:off x="4067175" y="1066800"/>
            <a:ext cx="1754187" cy="342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900"/>
              <a:buNone/>
            </a:pPr>
            <a:r>
              <a:rPr lang="en-US" sz="1200">
                <a:solidFill>
                  <a:schemeClr val="dk2"/>
                </a:solidFill>
              </a:rPr>
              <a:t>Pain Point: Ranked Classical over-the-board chess matches costs a yearly membership. Tracking/Planning locally ranked games.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9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900"/>
              <a:buNone/>
            </a:pPr>
            <a:r>
              <a:rPr lang="en-US" sz="1200">
                <a:solidFill>
                  <a:schemeClr val="dk2"/>
                </a:solidFill>
              </a:rPr>
              <a:t>Value: Alleviating difficulty/confusion in planning these activities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9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0" name="Google Shape;60;p3"/>
          <p:cNvSpPr txBox="1"/>
          <p:nvPr>
            <p:ph idx="1" type="body"/>
          </p:nvPr>
        </p:nvSpPr>
        <p:spPr>
          <a:xfrm>
            <a:off x="5948362" y="1055687"/>
            <a:ext cx="1754187" cy="1530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900"/>
              <a:buNone/>
            </a:pPr>
            <a:r>
              <a:rPr lang="en-US" sz="1000">
                <a:solidFill>
                  <a:schemeClr val="dk2"/>
                </a:solidFill>
              </a:rPr>
              <a:t>Users will create accounts that they would use to interact with the planning aspects of the website as well as with each other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900"/>
              <a:buNone/>
            </a:pPr>
            <a:r>
              <a:rPr lang="en-US" sz="1000">
                <a:solidFill>
                  <a:schemeClr val="dk2"/>
                </a:solidFill>
              </a:rPr>
              <a:t>Communication between users on the website will be handled through email.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3"/>
          <p:cNvSpPr txBox="1"/>
          <p:nvPr>
            <p:ph idx="1" type="body"/>
          </p:nvPr>
        </p:nvSpPr>
        <p:spPr>
          <a:xfrm>
            <a:off x="7835900" y="1055687"/>
            <a:ext cx="1754187" cy="34401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900"/>
              <a:buNone/>
            </a:pPr>
            <a:r>
              <a:rPr lang="en-US" sz="1200">
                <a:solidFill>
                  <a:schemeClr val="dk2"/>
                </a:solidFill>
              </a:rPr>
              <a:t>Who: </a:t>
            </a:r>
            <a:r>
              <a:rPr lang="en-US" sz="1200">
                <a:solidFill>
                  <a:schemeClr val="dk2"/>
                </a:solidFill>
              </a:rPr>
              <a:t> Chess Club at LSU members. It is a Niche market.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9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900"/>
              <a:buNone/>
            </a:pPr>
            <a:r>
              <a:rPr lang="en-US" sz="1200">
                <a:solidFill>
                  <a:schemeClr val="dk2"/>
                </a:solidFill>
              </a:rPr>
              <a:t>Why: To make it easier for members to play a ranked over-the-board game.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2" name="Google Shape;62;p3"/>
          <p:cNvSpPr txBox="1"/>
          <p:nvPr>
            <p:ph idx="1" type="body"/>
          </p:nvPr>
        </p:nvSpPr>
        <p:spPr>
          <a:xfrm>
            <a:off x="2197100" y="2965450"/>
            <a:ext cx="1754187" cy="1530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900"/>
              <a:buNone/>
            </a:pPr>
            <a:r>
              <a:rPr lang="en-US" sz="1000">
                <a:solidFill>
                  <a:schemeClr val="dk2"/>
                </a:solidFill>
              </a:rPr>
              <a:t>-React/Vue.js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900"/>
              <a:buNone/>
            </a:pPr>
            <a:r>
              <a:rPr lang="en-US" sz="1000">
                <a:solidFill>
                  <a:schemeClr val="dk2"/>
                </a:solidFill>
              </a:rPr>
              <a:t>-Node.js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900"/>
              <a:buNone/>
            </a:pPr>
            <a:r>
              <a:rPr lang="en-US" sz="1000">
                <a:solidFill>
                  <a:schemeClr val="dk2"/>
                </a:solidFill>
              </a:rPr>
              <a:t>-Express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900"/>
              <a:buNone/>
            </a:pPr>
            <a:r>
              <a:rPr lang="en-US" sz="1000">
                <a:solidFill>
                  <a:schemeClr val="dk2"/>
                </a:solidFill>
              </a:rPr>
              <a:t>-Mongodb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900"/>
              <a:buNone/>
            </a:pPr>
            <a:r>
              <a:rPr lang="en-US" sz="1000">
                <a:solidFill>
                  <a:schemeClr val="dk2"/>
                </a:solidFill>
              </a:rPr>
              <a:t>-VSCode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900"/>
              <a:buNone/>
            </a:pPr>
            <a:r>
              <a:rPr lang="en-US" sz="1000">
                <a:solidFill>
                  <a:schemeClr val="dk2"/>
                </a:solidFill>
              </a:rPr>
              <a:t>-Github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900"/>
              <a:buNone/>
            </a:pPr>
            <a:r>
              <a:rPr lang="en-US" sz="1000">
                <a:solidFill>
                  <a:schemeClr val="dk2"/>
                </a:solidFill>
              </a:rPr>
              <a:t>-Connection with LSU Chess Club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3" name="Google Shape;63;p3"/>
          <p:cNvSpPr txBox="1"/>
          <p:nvPr>
            <p:ph idx="1" type="body"/>
          </p:nvPr>
        </p:nvSpPr>
        <p:spPr>
          <a:xfrm>
            <a:off x="5951537" y="2965450"/>
            <a:ext cx="1754100" cy="153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900"/>
              <a:buNone/>
            </a:pPr>
            <a:r>
              <a:rPr lang="en-US" sz="1200">
                <a:solidFill>
                  <a:schemeClr val="dk2"/>
                </a:solidFill>
              </a:rPr>
              <a:t>Online Website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900"/>
              <a:buNone/>
            </a:pPr>
            <a:r>
              <a:rPr lang="en-US" sz="1200">
                <a:solidFill>
                  <a:schemeClr val="dk2"/>
                </a:solidFill>
              </a:rPr>
              <a:t>Email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900"/>
              <a:buNone/>
            </a:pPr>
            <a:r>
              <a:rPr lang="en-US" sz="1200">
                <a:solidFill>
                  <a:schemeClr val="dk2"/>
                </a:solidFill>
              </a:rPr>
              <a:t>Text Messages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900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4" name="Google Shape;64;p3"/>
          <p:cNvSpPr txBox="1"/>
          <p:nvPr>
            <p:ph idx="1" type="body"/>
          </p:nvPr>
        </p:nvSpPr>
        <p:spPr>
          <a:xfrm>
            <a:off x="309562" y="4876800"/>
            <a:ext cx="4560887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highlight>
                  <a:srgbClr val="FFFFFF"/>
                </a:highlight>
              </a:rPr>
              <a:t>-Many key resources we are using are free.</a:t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highlight>
                  <a:srgbClr val="FFFFFF"/>
                </a:highlight>
              </a:rPr>
              <a:t>-Our product is value driven, as we are more concerned with providing a service that is currently unavailable.</a:t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highlight>
                  <a:srgbClr val="FFFFFF"/>
                </a:highlight>
              </a:rPr>
              <a:t>-We currently have no costs allocated to utilities.</a:t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highlight>
                  <a:srgbClr val="FFFFFF"/>
                </a:highlight>
              </a:rPr>
              <a:t>-As our website grows, we will need to pay for services that will allow us to scale</a:t>
            </a:r>
            <a:r>
              <a:rPr lang="en-US" sz="1200">
                <a:solidFill>
                  <a:schemeClr val="dk2"/>
                </a:solidFill>
                <a:highlight>
                  <a:srgbClr val="FFFFFF"/>
                </a:highlight>
              </a:rPr>
              <a:t>. </a:t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900"/>
              <a:buNone/>
            </a:pPr>
            <a:r>
              <a:t/>
            </a:r>
            <a:endParaRPr>
              <a:solidFill>
                <a:srgbClr val="919191"/>
              </a:solidFill>
            </a:endParaRPr>
          </a:p>
        </p:txBody>
      </p:sp>
      <p:sp>
        <p:nvSpPr>
          <p:cNvPr id="65" name="Google Shape;65;p3"/>
          <p:cNvSpPr txBox="1"/>
          <p:nvPr>
            <p:ph idx="1" type="body"/>
          </p:nvPr>
        </p:nvSpPr>
        <p:spPr>
          <a:xfrm>
            <a:off x="5056187" y="4876800"/>
            <a:ext cx="45339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900"/>
              <a:buNone/>
            </a:pPr>
            <a:r>
              <a:rPr lang="en-US" sz="1200">
                <a:solidFill>
                  <a:schemeClr val="dk2"/>
                </a:solidFill>
              </a:rPr>
              <a:t>Our revenue streams will be advertising and eventual subscription fee. Our customers wouldn’t pay more than 30$ a per year as that is about the competitions price. The majority of our customers aren’t currently paying anything, and likely wouldn’t pay anything too close to the competition’s 30$ yearly fee. We would make the subscription fee 1$ a month or 12 dollars per year.</a:t>
            </a:r>
            <a:br>
              <a:rPr b="0" i="0" lang="en-US" sz="900" u="none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900" u="none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374900" y="381000"/>
            <a:ext cx="14034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US" sz="1100">
                <a:solidFill>
                  <a:schemeClr val="dk2"/>
                </a:solidFill>
              </a:rPr>
              <a:t>Classical Rankings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4870450" y="381000"/>
            <a:ext cx="29655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US" sz="800">
                <a:solidFill>
                  <a:schemeClr val="dk2"/>
                </a:solidFill>
              </a:rPr>
              <a:t>Colin Cottrell, John Kenneth Ner, Tyler Oliver, Joshua Guillot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7962975" y="381000"/>
            <a:ext cx="11556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US">
                <a:solidFill>
                  <a:schemeClr val="dk2"/>
                </a:solidFill>
              </a:rPr>
              <a:t>27</a:t>
            </a:r>
            <a:r>
              <a:rPr b="0" i="0" lang="en-US" sz="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>
                <a:solidFill>
                  <a:schemeClr val="dk2"/>
                </a:solidFill>
              </a:rPr>
              <a:t>09</a:t>
            </a:r>
            <a:r>
              <a:rPr b="0" i="0" lang="en-US" sz="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>
                <a:solidFill>
                  <a:schemeClr val="dk2"/>
                </a:solidFill>
              </a:rPr>
              <a:t>2021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9245600" y="381000"/>
            <a:ext cx="41275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US">
                <a:solidFill>
                  <a:schemeClr val="dk2"/>
                </a:solidFill>
              </a:rPr>
              <a:t>1</a:t>
            </a:r>
            <a:r>
              <a:rPr b="0" i="0" lang="en-US" sz="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>
                <a:solidFill>
                  <a:schemeClr val="dk2"/>
                </a:solidFill>
              </a:rPr>
              <a:t>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247650" y="6457950"/>
            <a:ext cx="94107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700"/>
              <a:buFont typeface="Arial"/>
              <a:buNone/>
            </a:pPr>
            <a:r>
              <a:rPr b="0" i="0" lang="en-US" sz="7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Designed by: The Business Model Foundry (</a:t>
            </a:r>
            <a:r>
              <a:rPr b="0" i="0" lang="en-US" sz="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www.businessmodelgeneration.com/canvas</a:t>
            </a:r>
            <a:r>
              <a:rPr b="0" i="0" lang="en-US" sz="7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). PowerPoint implementation by: Neos Chronos Limited </a:t>
            </a:r>
            <a:r>
              <a:rPr b="0" i="0" lang="en-US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https://neoschronos.com</a:t>
            </a:r>
            <a:r>
              <a:rPr b="0" i="0" lang="en-US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License: </a:t>
            </a:r>
            <a:r>
              <a:rPr b="0" i="0" lang="en-US" sz="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CC BY-SA 3.0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6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Neos Chronos">
      <a:dk1>
        <a:srgbClr val="444444"/>
      </a:dk1>
      <a:lt1>
        <a:srgbClr val="FFFFFF"/>
      </a:lt1>
      <a:dk2>
        <a:srgbClr val="222222"/>
      </a:dk2>
      <a:lt2>
        <a:srgbClr val="F3F3F3"/>
      </a:lt2>
      <a:accent1>
        <a:srgbClr val="669933"/>
      </a:accent1>
      <a:accent2>
        <a:srgbClr val="38BEEA"/>
      </a:accent2>
      <a:accent3>
        <a:srgbClr val="EA38C0"/>
      </a:accent3>
      <a:accent4>
        <a:srgbClr val="EABB38"/>
      </a:accent4>
      <a:accent5>
        <a:srgbClr val="788C92"/>
      </a:accent5>
      <a:accent6>
        <a:srgbClr val="EA6238"/>
      </a:accent6>
      <a:hlink>
        <a:srgbClr val="787828"/>
      </a:hlink>
      <a:folHlink>
        <a:srgbClr val="9AA2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