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50"/>
  </p:notesMasterIdLst>
  <p:sldIdLst>
    <p:sldId id="271" r:id="rId2"/>
    <p:sldId id="261" r:id="rId3"/>
    <p:sldId id="262" r:id="rId4"/>
    <p:sldId id="272" r:id="rId5"/>
    <p:sldId id="319" r:id="rId6"/>
    <p:sldId id="327" r:id="rId7"/>
    <p:sldId id="328" r:id="rId8"/>
    <p:sldId id="330" r:id="rId9"/>
    <p:sldId id="331" r:id="rId10"/>
    <p:sldId id="332" r:id="rId11"/>
    <p:sldId id="336" r:id="rId12"/>
    <p:sldId id="337" r:id="rId13"/>
    <p:sldId id="358" r:id="rId14"/>
    <p:sldId id="359" r:id="rId15"/>
    <p:sldId id="329" r:id="rId16"/>
    <p:sldId id="346" r:id="rId17"/>
    <p:sldId id="347" r:id="rId18"/>
    <p:sldId id="349" r:id="rId19"/>
    <p:sldId id="351" r:id="rId20"/>
    <p:sldId id="366" r:id="rId21"/>
    <p:sldId id="350" r:id="rId22"/>
    <p:sldId id="338" r:id="rId23"/>
    <p:sldId id="339" r:id="rId24"/>
    <p:sldId id="341" r:id="rId25"/>
    <p:sldId id="342" r:id="rId26"/>
    <p:sldId id="344" r:id="rId27"/>
    <p:sldId id="345" r:id="rId28"/>
    <p:sldId id="357" r:id="rId29"/>
    <p:sldId id="365" r:id="rId30"/>
    <p:sldId id="352" r:id="rId31"/>
    <p:sldId id="367" r:id="rId32"/>
    <p:sldId id="353" r:id="rId33"/>
    <p:sldId id="368" r:id="rId34"/>
    <p:sldId id="354" r:id="rId35"/>
    <p:sldId id="363" r:id="rId36"/>
    <p:sldId id="364" r:id="rId37"/>
    <p:sldId id="369" r:id="rId38"/>
    <p:sldId id="370" r:id="rId39"/>
    <p:sldId id="371" r:id="rId40"/>
    <p:sldId id="376" r:id="rId41"/>
    <p:sldId id="377" r:id="rId42"/>
    <p:sldId id="378" r:id="rId43"/>
    <p:sldId id="379" r:id="rId44"/>
    <p:sldId id="360" r:id="rId45"/>
    <p:sldId id="372" r:id="rId46"/>
    <p:sldId id="373" r:id="rId47"/>
    <p:sldId id="374" r:id="rId48"/>
    <p:sldId id="36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5942" autoAdjust="0"/>
  </p:normalViewPr>
  <p:slideViewPr>
    <p:cSldViewPr>
      <p:cViewPr varScale="1">
        <p:scale>
          <a:sx n="81" d="100"/>
          <a:sy n="81" d="100"/>
        </p:scale>
        <p:origin x="142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8A6DF-B03D-4A8B-B99B-8BF580CEDBFA}" type="datetimeFigureOut">
              <a:rPr lang="en-US" smtClean="0"/>
              <a:t>5/24/2022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6883B-C890-41C6-B9D1-1BE98D4A5A60}" type="slidenum">
              <a:rPr lang="en-US" smtClean="0"/>
              <a:t>‹#›</a:t>
            </a:fld>
            <a:endParaRPr lang="en-US"/>
          </a:p>
        </p:txBody>
      </p:sp>
    </p:spTree>
    <p:extLst>
      <p:ext uri="{BB962C8B-B14F-4D97-AF65-F5344CB8AC3E}">
        <p14:creationId xmlns:p14="http://schemas.microsoft.com/office/powerpoint/2010/main" val="419561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6883B-C890-41C6-B9D1-1BE98D4A5A60}" type="slidenum">
              <a:rPr lang="en-US" smtClean="0"/>
              <a:t>6</a:t>
            </a:fld>
            <a:endParaRPr lang="en-US"/>
          </a:p>
        </p:txBody>
      </p:sp>
    </p:spTree>
    <p:extLst>
      <p:ext uri="{BB962C8B-B14F-4D97-AF65-F5344CB8AC3E}">
        <p14:creationId xmlns:p14="http://schemas.microsoft.com/office/powerpoint/2010/main" val="242600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E6883B-C890-41C6-B9D1-1BE98D4A5A60}" type="slidenum">
              <a:rPr lang="en-US" smtClean="0"/>
              <a:t>11</a:t>
            </a:fld>
            <a:endParaRPr lang="en-US"/>
          </a:p>
        </p:txBody>
      </p:sp>
    </p:spTree>
    <p:extLst>
      <p:ext uri="{BB962C8B-B14F-4D97-AF65-F5344CB8AC3E}">
        <p14:creationId xmlns:p14="http://schemas.microsoft.com/office/powerpoint/2010/main" val="235587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E6883B-C890-41C6-B9D1-1BE98D4A5A60}" type="slidenum">
              <a:rPr lang="en-US" smtClean="0"/>
              <a:t>34</a:t>
            </a:fld>
            <a:endParaRPr lang="en-US"/>
          </a:p>
        </p:txBody>
      </p:sp>
    </p:spTree>
    <p:extLst>
      <p:ext uri="{BB962C8B-B14F-4D97-AF65-F5344CB8AC3E}">
        <p14:creationId xmlns:p14="http://schemas.microsoft.com/office/powerpoint/2010/main" val="2768856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63C44F5-6DDD-4E8B-8D23-A11D75B8B8DB}" type="datetime1">
              <a:rPr lang="en-US" smtClean="0"/>
              <a:t>5/24/2022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46DBFF2-C745-47C3-8C9B-2E9DA9C19F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327300-7196-4F25-8ED9-635057931F2F}"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3D46001-FF4F-4C03-9C97-FBBE12D762E1}"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365C73-19CF-40C0-94E3-B8C3F2462F39}"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B5B3BD4-F67E-4350-A3BE-69D186CD4AE8}"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9E7FF0C-8198-4458-B4FE-6A059E5D3F7E}" type="datetime1">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051190C-8D02-4A7B-8E23-5F12311858EB}" type="datetime1">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D179D-6E25-4912-ABEE-D97995895315}" type="datetime1">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DBFF2-C745-47C3-8C9B-2E9DA9C19F0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36CD-2C56-4D6A-8ACB-297925F72B93}" type="datetime1">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F8EE0D7-F1C1-4DB6-849A-5A1587EB4D98}" type="datetime1">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C928A9C-DF8D-4E39-ADD5-2B0A16F33634}" type="datetime1">
              <a:rPr lang="en-US" smtClean="0"/>
              <a:t>5/24/2022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46DBFF2-C745-47C3-8C9B-2E9DA9C19F0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A45C812-3340-4F79-B148-C115F388009F}" type="datetime1">
              <a:rPr lang="en-US" smtClean="0"/>
              <a:t>5/24/2022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46DBFF2-C745-47C3-8C9B-2E9DA9C19F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cpntools.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BD247B8-B590-4305-8394-0A5FD3E21341}"/>
              </a:ext>
            </a:extLst>
          </p:cNvPr>
          <p:cNvSpPr>
            <a:spLocks noGrp="1"/>
          </p:cNvSpPr>
          <p:nvPr>
            <p:ph idx="1"/>
          </p:nvPr>
        </p:nvSpPr>
        <p:spPr/>
        <p:txBody>
          <a:bodyPr>
            <a:normAutofit fontScale="25000" lnSpcReduction="20000"/>
          </a:bodyPr>
          <a:lstStyle/>
          <a:p>
            <a:endParaRPr lang="en-US" dirty="0"/>
          </a:p>
          <a:p>
            <a:pPr marL="114300" indent="0">
              <a:buNone/>
            </a:pPr>
            <a:r>
              <a:rPr lang="en-US" sz="9200" b="1" dirty="0"/>
              <a:t>DOMAIN</a:t>
            </a:r>
            <a:r>
              <a:rPr lang="en-US" sz="9200" dirty="0"/>
              <a:t> :MACHINE LEARNING </a:t>
            </a:r>
          </a:p>
          <a:p>
            <a:pPr marL="114300" indent="0">
              <a:buNone/>
            </a:pPr>
            <a:endParaRPr lang="en-US" sz="9200" dirty="0"/>
          </a:p>
          <a:p>
            <a:pPr marL="114300" indent="0" algn="just">
              <a:buNone/>
            </a:pPr>
            <a:endParaRPr lang="en-US" sz="9200" b="1" dirty="0"/>
          </a:p>
          <a:p>
            <a:pPr marL="114300" indent="0" algn="just">
              <a:buNone/>
            </a:pPr>
            <a:r>
              <a:rPr lang="en-US" sz="9200" b="1" dirty="0"/>
              <a:t>BATCH NO:</a:t>
            </a:r>
            <a:r>
              <a:rPr lang="en-US" sz="9200" dirty="0"/>
              <a:t>28</a:t>
            </a:r>
          </a:p>
          <a:p>
            <a:pPr marL="114300" indent="0" algn="just">
              <a:buNone/>
            </a:pPr>
            <a:endParaRPr lang="en-US" sz="9200" b="1" dirty="0"/>
          </a:p>
          <a:p>
            <a:pPr marL="114300" indent="0" algn="just">
              <a:buNone/>
            </a:pPr>
            <a:r>
              <a:rPr lang="en-US" sz="9200" b="1" dirty="0"/>
              <a:t> PROJECT GUIDE  :</a:t>
            </a:r>
            <a:r>
              <a:rPr lang="en-US" sz="9200" dirty="0"/>
              <a:t>Mrs. M.S.VINMATHI M.E.,(</a:t>
            </a:r>
            <a:r>
              <a:rPr lang="en-US" sz="9200" dirty="0" err="1"/>
              <a:t>Ph.D</a:t>
            </a:r>
            <a:r>
              <a:rPr lang="en-US" sz="9200"/>
              <a:t>)</a:t>
            </a:r>
            <a:endParaRPr lang="en-US" sz="9200" dirty="0"/>
          </a:p>
          <a:p>
            <a:pPr marL="114300" indent="0" algn="just">
              <a:buNone/>
            </a:pPr>
            <a:endParaRPr lang="en-US" sz="2400" b="1" dirty="0"/>
          </a:p>
          <a:p>
            <a:pPr marL="114300" indent="0" algn="just">
              <a:buNone/>
            </a:pPr>
            <a:r>
              <a:rPr lang="en-US" b="1" dirty="0"/>
              <a:t>                 </a:t>
            </a:r>
            <a:endParaRPr lang="en-US" sz="2800" dirty="0"/>
          </a:p>
          <a:p>
            <a:pPr marL="114300" indent="0">
              <a:buNone/>
            </a:pPr>
            <a:endParaRPr lang="en-US" dirty="0"/>
          </a:p>
          <a:p>
            <a:endParaRPr lang="en-US" dirty="0"/>
          </a:p>
          <a:p>
            <a:pPr marL="114300" indent="0" algn="just">
              <a:buNone/>
            </a:pPr>
            <a:r>
              <a:rPr lang="en-US" sz="9200" b="1" dirty="0"/>
              <a:t> TEAM MEMBERS </a:t>
            </a:r>
          </a:p>
          <a:p>
            <a:pPr marL="114300" indent="0" algn="just">
              <a:buNone/>
            </a:pPr>
            <a:r>
              <a:rPr lang="en-US" sz="9200" dirty="0"/>
              <a:t>  K SAI HIMAJA         (211418104113) </a:t>
            </a:r>
          </a:p>
          <a:p>
            <a:pPr marL="114300" indent="0" algn="just">
              <a:buNone/>
            </a:pPr>
            <a:r>
              <a:rPr lang="en-US" sz="9200" dirty="0"/>
              <a:t>  T.V.L DHARANI       (211418104293)</a:t>
            </a:r>
          </a:p>
          <a:p>
            <a:pPr marL="114300" indent="0" algn="just">
              <a:buNone/>
            </a:pPr>
            <a:r>
              <a:rPr lang="en-US" sz="9200" dirty="0"/>
              <a:t>  T.KUMUDBEN JOSHI (211418104296) </a:t>
            </a:r>
          </a:p>
          <a:p>
            <a:pPr marL="114300" indent="0">
              <a:buNone/>
            </a:pPr>
            <a:endParaRPr lang="en-US" sz="9200" dirty="0"/>
          </a:p>
          <a:p>
            <a:pPr marL="114300" indent="0">
              <a:buNone/>
            </a:pPr>
            <a:r>
              <a:rPr lang="en-US" sz="7100" dirty="0"/>
              <a:t>                                                  </a:t>
            </a:r>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r>
              <a:rPr lang="en-US" sz="2400" dirty="0"/>
              <a:t>                                                                </a:t>
            </a:r>
            <a:endParaRPr lang="en-US" sz="4500" dirty="0"/>
          </a:p>
          <a:p>
            <a:pPr marL="114300" indent="0">
              <a:buNone/>
            </a:pPr>
            <a:r>
              <a:rPr lang="en-US" sz="4500" dirty="0"/>
              <a:t>                                                              </a:t>
            </a:r>
            <a:endParaRPr lang="en-US" dirty="0"/>
          </a:p>
          <a:p>
            <a:endParaRPr lang="en-US" dirty="0"/>
          </a:p>
          <a:p>
            <a:endParaRPr lang="en-US" dirty="0"/>
          </a:p>
        </p:txBody>
      </p:sp>
      <p:sp>
        <p:nvSpPr>
          <p:cNvPr id="3" name="Title 2">
            <a:extLst>
              <a:ext uri="{FF2B5EF4-FFF2-40B4-BE49-F238E27FC236}">
                <a16:creationId xmlns:a16="http://schemas.microsoft.com/office/drawing/2014/main" id="{D6548A82-9B3B-4E2F-ADA1-B1365894B04A}"/>
              </a:ext>
            </a:extLst>
          </p:cNvPr>
          <p:cNvSpPr>
            <a:spLocks noGrp="1"/>
          </p:cNvSpPr>
          <p:nvPr>
            <p:ph type="title"/>
          </p:nvPr>
        </p:nvSpPr>
        <p:spPr/>
        <p:txBody>
          <a:bodyPr>
            <a:normAutofit fontScale="90000"/>
          </a:bodyPr>
          <a:lstStyle/>
          <a:p>
            <a:r>
              <a:rPr lang="en-US" dirty="0"/>
              <a:t>FLOOD PREDICTION USING AI MODEL</a:t>
            </a:r>
            <a:endParaRPr lang="en-IN" dirty="0"/>
          </a:p>
        </p:txBody>
      </p:sp>
      <p:sp>
        <p:nvSpPr>
          <p:cNvPr id="2" name="Slide Number Placeholder 1"/>
          <p:cNvSpPr>
            <a:spLocks noGrp="1"/>
          </p:cNvSpPr>
          <p:nvPr>
            <p:ph type="sldNum" sz="quarter" idx="12"/>
          </p:nvPr>
        </p:nvSpPr>
        <p:spPr/>
        <p:txBody>
          <a:bodyPr/>
          <a:lstStyle/>
          <a:p>
            <a:fld id="{746DBFF2-C745-47C3-8C9B-2E9DA9C19F0C}" type="slidenum">
              <a:rPr lang="en-US" smtClean="0"/>
              <a:pPr/>
              <a:t>1</a:t>
            </a:fld>
            <a:endParaRPr lang="en-US"/>
          </a:p>
        </p:txBody>
      </p:sp>
    </p:spTree>
    <p:extLst>
      <p:ext uri="{BB962C8B-B14F-4D97-AF65-F5344CB8AC3E}">
        <p14:creationId xmlns:p14="http://schemas.microsoft.com/office/powerpoint/2010/main" val="351320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a:bodyPr>
          <a:lstStyle/>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Lucida Sans Unicode"/>
              <a:ea typeface="+mn-ea"/>
              <a:cs typeface="+mn-cs"/>
            </a:endParaRPr>
          </a:p>
          <a:p>
            <a:endParaRPr lang="en-IN" dirty="0"/>
          </a:p>
          <a:p>
            <a:endParaRPr lang="en-IN" dirty="0"/>
          </a:p>
        </p:txBody>
      </p:sp>
      <p:sp>
        <p:nvSpPr>
          <p:cNvPr id="4" name="TextBox 3">
            <a:extLst>
              <a:ext uri="{FF2B5EF4-FFF2-40B4-BE49-F238E27FC236}">
                <a16:creationId xmlns:a16="http://schemas.microsoft.com/office/drawing/2014/main" id="{93CEF9CB-0187-4936-91C0-F769C66DDB31}"/>
              </a:ext>
            </a:extLst>
          </p:cNvPr>
          <p:cNvSpPr txBox="1"/>
          <p:nvPr/>
        </p:nvSpPr>
        <p:spPr>
          <a:xfrm>
            <a:off x="2278930" y="3260831"/>
            <a:ext cx="4576712" cy="369332"/>
          </a:xfrm>
          <a:prstGeom prst="rect">
            <a:avLst/>
          </a:prstGeom>
          <a:noFill/>
        </p:spPr>
        <p:txBody>
          <a:bodyPr wrap="square">
            <a:spAutoFit/>
          </a:bodyPr>
          <a:lstStyle/>
          <a:p>
            <a:endParaRPr lang="en-IN" dirty="0"/>
          </a:p>
        </p:txBody>
      </p:sp>
      <p:graphicFrame>
        <p:nvGraphicFramePr>
          <p:cNvPr id="5" name="Table 4">
            <a:extLst>
              <a:ext uri="{FF2B5EF4-FFF2-40B4-BE49-F238E27FC236}">
                <a16:creationId xmlns:a16="http://schemas.microsoft.com/office/drawing/2014/main" id="{3E4B01EE-DCF7-4FCB-BDFA-B83ED10200D4}"/>
              </a:ext>
            </a:extLst>
          </p:cNvPr>
          <p:cNvGraphicFramePr>
            <a:graphicFrameLocks noGrp="1"/>
          </p:cNvGraphicFramePr>
          <p:nvPr>
            <p:extLst>
              <p:ext uri="{D42A27DB-BD31-4B8C-83A1-F6EECF244321}">
                <p14:modId xmlns:p14="http://schemas.microsoft.com/office/powerpoint/2010/main" val="433405498"/>
              </p:ext>
            </p:extLst>
          </p:nvPr>
        </p:nvGraphicFramePr>
        <p:xfrm>
          <a:off x="378642" y="457200"/>
          <a:ext cx="8377287" cy="5734663"/>
        </p:xfrm>
        <a:graphic>
          <a:graphicData uri="http://schemas.openxmlformats.org/drawingml/2006/table">
            <a:tbl>
              <a:tblPr firstRow="1" bandRow="1">
                <a:tableStyleId>{5C22544A-7EE6-4342-B048-85BDC9FD1C3A}</a:tableStyleId>
              </a:tblPr>
              <a:tblGrid>
                <a:gridCol w="761572">
                  <a:extLst>
                    <a:ext uri="{9D8B030D-6E8A-4147-A177-3AD203B41FA5}">
                      <a16:colId xmlns:a16="http://schemas.microsoft.com/office/drawing/2014/main" val="583268080"/>
                    </a:ext>
                  </a:extLst>
                </a:gridCol>
                <a:gridCol w="2437029">
                  <a:extLst>
                    <a:ext uri="{9D8B030D-6E8A-4147-A177-3AD203B41FA5}">
                      <a16:colId xmlns:a16="http://schemas.microsoft.com/office/drawing/2014/main" val="3876988037"/>
                    </a:ext>
                  </a:extLst>
                </a:gridCol>
                <a:gridCol w="2056243">
                  <a:extLst>
                    <a:ext uri="{9D8B030D-6E8A-4147-A177-3AD203B41FA5}">
                      <a16:colId xmlns:a16="http://schemas.microsoft.com/office/drawing/2014/main" val="3523001986"/>
                    </a:ext>
                  </a:extLst>
                </a:gridCol>
                <a:gridCol w="3122443">
                  <a:extLst>
                    <a:ext uri="{9D8B030D-6E8A-4147-A177-3AD203B41FA5}">
                      <a16:colId xmlns:a16="http://schemas.microsoft.com/office/drawing/2014/main" val="2855187648"/>
                    </a:ext>
                  </a:extLst>
                </a:gridCol>
              </a:tblGrid>
              <a:tr h="683902">
                <a:tc>
                  <a:txBody>
                    <a:bodyPr/>
                    <a:lstStyle/>
                    <a:p>
                      <a:r>
                        <a:rPr lang="en-IN" dirty="0">
                          <a:solidFill>
                            <a:schemeClr val="tx1"/>
                          </a:solidFill>
                        </a:rPr>
                        <a:t>YEAR</a:t>
                      </a:r>
                    </a:p>
                  </a:txBody>
                  <a:tcPr/>
                </a:tc>
                <a:tc>
                  <a:txBody>
                    <a:bodyPr/>
                    <a:lstStyle/>
                    <a:p>
                      <a:r>
                        <a:rPr lang="en-IN" dirty="0">
                          <a:solidFill>
                            <a:schemeClr val="tx1"/>
                          </a:solidFill>
                        </a:rPr>
                        <a:t>PAPER</a:t>
                      </a:r>
                    </a:p>
                  </a:txBody>
                  <a:tcPr/>
                </a:tc>
                <a:tc>
                  <a:txBody>
                    <a:bodyPr/>
                    <a:lstStyle/>
                    <a:p>
                      <a:r>
                        <a:rPr lang="en-IN" dirty="0">
                          <a:solidFill>
                            <a:schemeClr val="tx1"/>
                          </a:solidFill>
                        </a:rPr>
                        <a:t>METHODOLOGY</a:t>
                      </a:r>
                    </a:p>
                  </a:txBody>
                  <a:tcPr/>
                </a:tc>
                <a:tc>
                  <a:txBody>
                    <a:bodyPr/>
                    <a:lstStyle/>
                    <a:p>
                      <a:r>
                        <a:rPr lang="en-IN" dirty="0">
                          <a:solidFill>
                            <a:schemeClr val="tx1"/>
                          </a:solidFill>
                        </a:rPr>
                        <a:t>INFERENCE</a:t>
                      </a:r>
                    </a:p>
                  </a:txBody>
                  <a:tcPr/>
                </a:tc>
                <a:extLst>
                  <a:ext uri="{0D108BD9-81ED-4DB2-BD59-A6C34878D82A}">
                    <a16:rowId xmlns:a16="http://schemas.microsoft.com/office/drawing/2014/main" val="3081643184"/>
                  </a:ext>
                </a:extLst>
              </a:tr>
              <a:tr h="27387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2018</a:t>
                      </a:r>
                      <a:endParaRPr kumimoji="0" lang="en-IN" sz="1800" kern="1200" dirty="0">
                        <a:solidFill>
                          <a:schemeClr val="dk1"/>
                        </a:solidFill>
                        <a:effectLst/>
                        <a:latin typeface="+mn-lt"/>
                        <a:ea typeface="+mn-ea"/>
                        <a:cs typeface="+mn-cs"/>
                      </a:endParaRPr>
                    </a:p>
                    <a:p>
                      <a:endParaRPr lang="en-IN" dirty="0"/>
                    </a:p>
                  </a:txBody>
                  <a:tcPr/>
                </a:tc>
                <a:tc>
                  <a:txBody>
                    <a:bodyPr/>
                    <a:lstStyle/>
                    <a:p>
                      <a:r>
                        <a:rPr kumimoji="0" lang="en-US" sz="1500" b="0" kern="1200" dirty="0">
                          <a:solidFill>
                            <a:schemeClr val="dk1"/>
                          </a:solidFill>
                          <a:effectLst/>
                          <a:latin typeface="+mn-lt"/>
                          <a:ea typeface="+mn-ea"/>
                          <a:cs typeface="+mn-cs"/>
                        </a:rPr>
                        <a:t>Flood Prediction Using Multi-Layer Artificial Neural Network in Monitoring System with Rain Gauge, Water Level, Soil Moisture Sensors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err="1">
                          <a:solidFill>
                            <a:schemeClr val="dk1"/>
                          </a:solidFill>
                          <a:effectLst/>
                          <a:latin typeface="+mn-lt"/>
                          <a:ea typeface="+mn-ea"/>
                          <a:cs typeface="+mn-cs"/>
                        </a:rPr>
                        <a:t>Febus</a:t>
                      </a:r>
                      <a:r>
                        <a:rPr kumimoji="0" lang="en-US" sz="1500" kern="1200" dirty="0">
                          <a:solidFill>
                            <a:schemeClr val="dk1"/>
                          </a:solidFill>
                          <a:effectLst/>
                          <a:latin typeface="+mn-lt"/>
                          <a:ea typeface="+mn-ea"/>
                          <a:cs typeface="+mn-cs"/>
                        </a:rPr>
                        <a:t> </a:t>
                      </a:r>
                      <a:r>
                        <a:rPr kumimoji="0" lang="en-US" sz="1500" kern="1200" dirty="0" err="1">
                          <a:solidFill>
                            <a:schemeClr val="dk1"/>
                          </a:solidFill>
                          <a:effectLst/>
                          <a:latin typeface="+mn-lt"/>
                          <a:ea typeface="+mn-ea"/>
                          <a:cs typeface="+mn-cs"/>
                        </a:rPr>
                        <a:t>Reidj</a:t>
                      </a:r>
                      <a:r>
                        <a:rPr kumimoji="0" lang="en-US" sz="1500" kern="1200" dirty="0">
                          <a:solidFill>
                            <a:schemeClr val="dk1"/>
                          </a:solidFill>
                          <a:effectLst/>
                          <a:latin typeface="+mn-lt"/>
                          <a:ea typeface="+mn-ea"/>
                          <a:cs typeface="+mn-cs"/>
                        </a:rPr>
                        <a:t> G. Cruz, Matthew G. </a:t>
                      </a:r>
                      <a:r>
                        <a:rPr kumimoji="0" lang="en-US" sz="1500" kern="1200" dirty="0" err="1">
                          <a:solidFill>
                            <a:schemeClr val="dk1"/>
                          </a:solidFill>
                          <a:effectLst/>
                          <a:latin typeface="+mn-lt"/>
                          <a:ea typeface="+mn-ea"/>
                          <a:cs typeface="+mn-cs"/>
                        </a:rPr>
                        <a:t>Binag</a:t>
                      </a:r>
                      <a:r>
                        <a:rPr kumimoji="0" lang="en-US" sz="1500" kern="1200" dirty="0">
                          <a:solidFill>
                            <a:schemeClr val="dk1"/>
                          </a:solidFill>
                          <a:effectLst/>
                          <a:latin typeface="+mn-lt"/>
                          <a:ea typeface="+mn-ea"/>
                          <a:cs typeface="+mn-cs"/>
                        </a:rPr>
                        <a:t>, </a:t>
                      </a:r>
                      <a:r>
                        <a:rPr kumimoji="0" lang="en-US" sz="1500" kern="1200" dirty="0" err="1">
                          <a:solidFill>
                            <a:schemeClr val="dk1"/>
                          </a:solidFill>
                          <a:effectLst/>
                          <a:latin typeface="+mn-lt"/>
                          <a:ea typeface="+mn-ea"/>
                          <a:cs typeface="+mn-cs"/>
                        </a:rPr>
                        <a:t>Marlou</a:t>
                      </a:r>
                      <a:r>
                        <a:rPr kumimoji="0" lang="en-US" sz="1500" kern="1200" dirty="0">
                          <a:solidFill>
                            <a:schemeClr val="dk1"/>
                          </a:solidFill>
                          <a:effectLst/>
                          <a:latin typeface="+mn-lt"/>
                          <a:ea typeface="+mn-ea"/>
                          <a:cs typeface="+mn-cs"/>
                        </a:rPr>
                        <a:t> Ryan G, Francis </a:t>
                      </a:r>
                      <a:r>
                        <a:rPr kumimoji="0" lang="en-US" sz="1500" kern="1200" dirty="0" err="1">
                          <a:solidFill>
                            <a:schemeClr val="dk1"/>
                          </a:solidFill>
                          <a:effectLst/>
                          <a:latin typeface="+mn-lt"/>
                          <a:ea typeface="+mn-ea"/>
                          <a:cs typeface="+mn-cs"/>
                        </a:rPr>
                        <a:t>Aldrine</a:t>
                      </a:r>
                      <a:r>
                        <a:rPr kumimoji="0" lang="en-US" sz="1500" kern="1200" dirty="0">
                          <a:solidFill>
                            <a:schemeClr val="dk1"/>
                          </a:solidFill>
                          <a:effectLst/>
                          <a:latin typeface="+mn-lt"/>
                          <a:ea typeface="+mn-ea"/>
                          <a:cs typeface="+mn-cs"/>
                        </a:rPr>
                        <a:t> A.</a:t>
                      </a:r>
                      <a:endParaRPr kumimoji="0" lang="en-IN" sz="1500" kern="1200" dirty="0">
                        <a:solidFill>
                          <a:schemeClr val="dk1"/>
                        </a:solidFill>
                        <a:effectLst/>
                        <a:latin typeface="+mn-lt"/>
                        <a:ea typeface="+mn-ea"/>
                        <a:cs typeface="+mn-cs"/>
                      </a:endParaRPr>
                    </a:p>
                    <a:p>
                      <a:endParaRPr lang="en-IN" sz="1500" b="1" dirty="0"/>
                    </a:p>
                  </a:txBody>
                  <a:tcPr/>
                </a:tc>
                <a:tc>
                  <a:txBody>
                    <a:bodyPr/>
                    <a:lstStyle/>
                    <a:p>
                      <a:r>
                        <a:rPr lang="en-IN" sz="1500" dirty="0"/>
                        <a:t>MULTI LAYER ANN</a:t>
                      </a:r>
                    </a:p>
                  </a:txBody>
                  <a:tcPr/>
                </a:tc>
                <a:tc>
                  <a:txBody>
                    <a:bodyPr/>
                    <a:lstStyle/>
                    <a:p>
                      <a:r>
                        <a:rPr kumimoji="0" lang="en-US" sz="1500" kern="1200" dirty="0">
                          <a:solidFill>
                            <a:schemeClr val="dk1"/>
                          </a:solidFill>
                          <a:effectLst/>
                          <a:latin typeface="+mn-lt"/>
                          <a:ea typeface="+mn-ea"/>
                          <a:cs typeface="+mn-cs"/>
                        </a:rPr>
                        <a:t>This study  was about  to implement a real-time monitoring system </a:t>
                      </a:r>
                      <a:r>
                        <a:rPr kumimoji="0" lang="en-US" sz="1800" kern="1200" dirty="0">
                          <a:solidFill>
                            <a:schemeClr val="dk1"/>
                          </a:solidFill>
                          <a:effectLst/>
                          <a:latin typeface="+mn-lt"/>
                          <a:ea typeface="+mn-ea"/>
                          <a:cs typeface="+mn-cs"/>
                        </a:rPr>
                        <a:t>. </a:t>
                      </a:r>
                      <a:r>
                        <a:rPr kumimoji="0" lang="en-US" sz="1500" kern="1200" dirty="0">
                          <a:solidFill>
                            <a:schemeClr val="dk1"/>
                          </a:solidFill>
                          <a:effectLst/>
                          <a:latin typeface="+mn-lt"/>
                          <a:ea typeface="+mn-ea"/>
                          <a:cs typeface="+mn-cs"/>
                        </a:rPr>
                        <a:t>The different sensor was integrated into a system, wherein the data was logged and stored. A prediction model based on multi-layered artificial neural network was developed and was tested using an actual setup</a:t>
                      </a:r>
                      <a:endParaRPr lang="en-IN" sz="1500" dirty="0"/>
                    </a:p>
                  </a:txBody>
                  <a:tcPr/>
                </a:tc>
                <a:extLst>
                  <a:ext uri="{0D108BD9-81ED-4DB2-BD59-A6C34878D82A}">
                    <a16:rowId xmlns:a16="http://schemas.microsoft.com/office/drawing/2014/main" val="359411497"/>
                  </a:ext>
                </a:extLst>
              </a:tr>
              <a:tr h="221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2017</a:t>
                      </a:r>
                      <a:endParaRPr kumimoji="0" lang="en-IN" sz="1800" kern="1200" dirty="0">
                        <a:solidFill>
                          <a:schemeClr val="dk1"/>
                        </a:solidFill>
                        <a:effectLst/>
                        <a:latin typeface="+mn-lt"/>
                        <a:ea typeface="+mn-ea"/>
                        <a:cs typeface="+mn-cs"/>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kern="1200" dirty="0">
                          <a:solidFill>
                            <a:schemeClr val="dk1"/>
                          </a:solidFill>
                          <a:effectLst/>
                          <a:latin typeface="+mn-lt"/>
                          <a:ea typeface="+mn-ea"/>
                          <a:cs typeface="+mn-cs"/>
                        </a:rPr>
                        <a:t>Flood Loss Prediction of Coastal City Based on GM-ANN</a:t>
                      </a:r>
                      <a:endParaRPr kumimoji="0" lang="en-IN" sz="1500" b="0" kern="1200" dirty="0">
                        <a:solidFill>
                          <a:schemeClr val="dk1"/>
                        </a:solidFill>
                        <a:effectLst/>
                        <a:latin typeface="+mn-lt"/>
                        <a:ea typeface="+mn-ea"/>
                        <a:cs typeface="+mn-cs"/>
                      </a:endParaRPr>
                    </a:p>
                    <a:p>
                      <a:endParaRPr lang="en-IN" dirty="0"/>
                    </a:p>
                  </a:txBody>
                  <a:tcPr/>
                </a:tc>
                <a:tc>
                  <a:txBody>
                    <a:bodyPr/>
                    <a:lstStyle/>
                    <a:p>
                      <a:r>
                        <a:rPr lang="en-IN" sz="1500" dirty="0"/>
                        <a:t>ANN and GM</a:t>
                      </a:r>
                    </a:p>
                  </a:txBody>
                  <a:tcPr/>
                </a:tc>
                <a:tc>
                  <a:txBody>
                    <a:bodyPr/>
                    <a:lstStyle/>
                    <a:p>
                      <a:r>
                        <a:rPr kumimoji="0" lang="en-US" sz="1500" kern="1200" dirty="0">
                          <a:solidFill>
                            <a:schemeClr val="dk1"/>
                          </a:solidFill>
                          <a:effectLst/>
                          <a:latin typeface="+mn-lt"/>
                          <a:ea typeface="+mn-ea"/>
                          <a:cs typeface="+mn-cs"/>
                        </a:rPr>
                        <a:t>AHP will be used to determine the weight of flood factors. Considering the characteristics of different factors, GM is applied to get predictive values of flood factors. AHP-GM-ANN model was constructed to predict flood loss of coastal city</a:t>
                      </a:r>
                      <a:endParaRPr lang="en-IN" sz="1500" dirty="0"/>
                    </a:p>
                  </a:txBody>
                  <a:tcPr/>
                </a:tc>
                <a:extLst>
                  <a:ext uri="{0D108BD9-81ED-4DB2-BD59-A6C34878D82A}">
                    <a16:rowId xmlns:a16="http://schemas.microsoft.com/office/drawing/2014/main" val="1210317081"/>
                  </a:ext>
                </a:extLst>
              </a:tr>
            </a:tbl>
          </a:graphicData>
        </a:graphic>
      </p:graphicFrame>
      <p:sp>
        <p:nvSpPr>
          <p:cNvPr id="2" name="Slide Number Placeholder 1"/>
          <p:cNvSpPr>
            <a:spLocks noGrp="1"/>
          </p:cNvSpPr>
          <p:nvPr>
            <p:ph type="sldNum" sz="quarter" idx="12"/>
          </p:nvPr>
        </p:nvSpPr>
        <p:spPr/>
        <p:txBody>
          <a:bodyPr/>
          <a:lstStyle/>
          <a:p>
            <a:fld id="{746DBFF2-C745-47C3-8C9B-2E9DA9C19F0C}" type="slidenum">
              <a:rPr lang="en-US" smtClean="0"/>
              <a:pPr/>
              <a:t>10</a:t>
            </a:fld>
            <a:endParaRPr lang="en-US"/>
          </a:p>
        </p:txBody>
      </p:sp>
    </p:spTree>
    <p:extLst>
      <p:ext uri="{BB962C8B-B14F-4D97-AF65-F5344CB8AC3E}">
        <p14:creationId xmlns:p14="http://schemas.microsoft.com/office/powerpoint/2010/main" val="76094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A4865410-EE28-4CEB-AA50-959067F42B1D}"/>
              </a:ext>
            </a:extLst>
          </p:cNvPr>
          <p:cNvGraphicFramePr>
            <a:graphicFrameLocks noGrp="1"/>
          </p:cNvGraphicFramePr>
          <p:nvPr>
            <p:ph idx="1"/>
            <p:extLst>
              <p:ext uri="{D42A27DB-BD31-4B8C-83A1-F6EECF244321}">
                <p14:modId xmlns:p14="http://schemas.microsoft.com/office/powerpoint/2010/main" val="2609144064"/>
              </p:ext>
            </p:extLst>
          </p:nvPr>
        </p:nvGraphicFramePr>
        <p:xfrm>
          <a:off x="260299" y="381000"/>
          <a:ext cx="8623402" cy="6260531"/>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776224488"/>
                    </a:ext>
                  </a:extLst>
                </a:gridCol>
                <a:gridCol w="2819400">
                  <a:extLst>
                    <a:ext uri="{9D8B030D-6E8A-4147-A177-3AD203B41FA5}">
                      <a16:colId xmlns:a16="http://schemas.microsoft.com/office/drawing/2014/main" val="2045732660"/>
                    </a:ext>
                  </a:extLst>
                </a:gridCol>
                <a:gridCol w="2057400">
                  <a:extLst>
                    <a:ext uri="{9D8B030D-6E8A-4147-A177-3AD203B41FA5}">
                      <a16:colId xmlns:a16="http://schemas.microsoft.com/office/drawing/2014/main" val="637864597"/>
                    </a:ext>
                  </a:extLst>
                </a:gridCol>
                <a:gridCol w="2908402">
                  <a:extLst>
                    <a:ext uri="{9D8B030D-6E8A-4147-A177-3AD203B41FA5}">
                      <a16:colId xmlns:a16="http://schemas.microsoft.com/office/drawing/2014/main" val="858719847"/>
                    </a:ext>
                  </a:extLst>
                </a:gridCol>
              </a:tblGrid>
              <a:tr h="545531">
                <a:tc>
                  <a:txBody>
                    <a:bodyPr/>
                    <a:lstStyle/>
                    <a:p>
                      <a:r>
                        <a:rPr lang="en-IN" dirty="0">
                          <a:solidFill>
                            <a:schemeClr val="tx1"/>
                          </a:solidFill>
                        </a:rPr>
                        <a:t>YEAR</a:t>
                      </a:r>
                    </a:p>
                  </a:txBody>
                  <a:tcPr/>
                </a:tc>
                <a:tc>
                  <a:txBody>
                    <a:bodyPr/>
                    <a:lstStyle/>
                    <a:p>
                      <a:r>
                        <a:rPr lang="en-IN" dirty="0">
                          <a:solidFill>
                            <a:schemeClr val="tx1"/>
                          </a:solidFill>
                        </a:rPr>
                        <a:t>PAPER</a:t>
                      </a:r>
                    </a:p>
                  </a:txBody>
                  <a:tcPr/>
                </a:tc>
                <a:tc>
                  <a:txBody>
                    <a:bodyPr/>
                    <a:lstStyle/>
                    <a:p>
                      <a:r>
                        <a:rPr lang="en-IN" dirty="0">
                          <a:solidFill>
                            <a:schemeClr val="tx1"/>
                          </a:solidFill>
                        </a:rPr>
                        <a:t>METHODOLOGY</a:t>
                      </a:r>
                    </a:p>
                  </a:txBody>
                  <a:tcPr/>
                </a:tc>
                <a:tc>
                  <a:txBody>
                    <a:bodyPr/>
                    <a:lstStyle/>
                    <a:p>
                      <a:r>
                        <a:rPr lang="en-IN" dirty="0">
                          <a:solidFill>
                            <a:schemeClr val="tx1"/>
                          </a:solidFill>
                        </a:rPr>
                        <a:t>INFERENCE</a:t>
                      </a:r>
                    </a:p>
                  </a:txBody>
                  <a:tcPr/>
                </a:tc>
                <a:extLst>
                  <a:ext uri="{0D108BD9-81ED-4DB2-BD59-A6C34878D82A}">
                    <a16:rowId xmlns:a16="http://schemas.microsoft.com/office/drawing/2014/main" val="3776080771"/>
                  </a:ext>
                </a:extLst>
              </a:tr>
              <a:tr h="2575418">
                <a:tc>
                  <a:txBody>
                    <a:bodyPr/>
                    <a:lstStyle/>
                    <a:p>
                      <a:r>
                        <a:rPr lang="en-IN" dirty="0"/>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kern="1200" dirty="0">
                          <a:solidFill>
                            <a:schemeClr val="dk1"/>
                          </a:solidFill>
                          <a:effectLst/>
                          <a:latin typeface="+mn-lt"/>
                          <a:ea typeface="+mn-ea"/>
                          <a:cs typeface="+mn-cs"/>
                        </a:rPr>
                        <a:t>Floods Prediction Using Radial Basis Function (RBF) Based on Internet of Things (IoT)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500" b="1" kern="1200" dirty="0">
                        <a:solidFill>
                          <a:schemeClr val="dk1"/>
                        </a:solidFill>
                        <a:effectLst/>
                        <a:latin typeface="+mn-lt"/>
                        <a:ea typeface="+mn-ea"/>
                        <a:cs typeface="+mn-cs"/>
                      </a:endParaRPr>
                    </a:p>
                    <a:p>
                      <a:r>
                        <a:rPr kumimoji="0" lang="en-US" sz="1500" kern="1200" dirty="0">
                          <a:solidFill>
                            <a:schemeClr val="dk1"/>
                          </a:solidFill>
                          <a:effectLst/>
                          <a:latin typeface="+mn-lt"/>
                          <a:ea typeface="+mn-ea"/>
                          <a:cs typeface="+mn-cs"/>
                        </a:rPr>
                        <a:t>Ni </a:t>
                      </a:r>
                      <a:r>
                        <a:rPr kumimoji="0" lang="en-US" sz="1500" kern="1200" dirty="0" err="1">
                          <a:solidFill>
                            <a:schemeClr val="dk1"/>
                          </a:solidFill>
                          <a:effectLst/>
                          <a:latin typeface="+mn-lt"/>
                          <a:ea typeface="+mn-ea"/>
                          <a:cs typeface="+mn-cs"/>
                        </a:rPr>
                        <a:t>Komang</a:t>
                      </a:r>
                      <a:r>
                        <a:rPr kumimoji="0" lang="en-US" sz="1500" kern="1200" dirty="0">
                          <a:solidFill>
                            <a:schemeClr val="dk1"/>
                          </a:solidFill>
                          <a:effectLst/>
                          <a:latin typeface="+mn-lt"/>
                          <a:ea typeface="+mn-ea"/>
                          <a:cs typeface="+mn-cs"/>
                        </a:rPr>
                        <a:t> </a:t>
                      </a:r>
                      <a:r>
                        <a:rPr kumimoji="0" lang="en-US" sz="1500" kern="1200" dirty="0" err="1">
                          <a:solidFill>
                            <a:schemeClr val="dk1"/>
                          </a:solidFill>
                          <a:effectLst/>
                          <a:latin typeface="+mn-lt"/>
                          <a:ea typeface="+mn-ea"/>
                          <a:cs typeface="+mn-cs"/>
                        </a:rPr>
                        <a:t>Ega</a:t>
                      </a:r>
                      <a:r>
                        <a:rPr kumimoji="0" lang="en-US" sz="1500" kern="1200" dirty="0">
                          <a:solidFill>
                            <a:schemeClr val="dk1"/>
                          </a:solidFill>
                          <a:effectLst/>
                          <a:latin typeface="+mn-lt"/>
                          <a:ea typeface="+mn-ea"/>
                          <a:cs typeface="+mn-cs"/>
                        </a:rPr>
                        <a:t> Kartika, Muhammad </a:t>
                      </a:r>
                      <a:r>
                        <a:rPr kumimoji="0" lang="en-US" sz="1500" kern="1200" dirty="0" err="1">
                          <a:solidFill>
                            <a:schemeClr val="dk1"/>
                          </a:solidFill>
                          <a:effectLst/>
                          <a:latin typeface="+mn-lt"/>
                          <a:ea typeface="+mn-ea"/>
                          <a:cs typeface="+mn-cs"/>
                        </a:rPr>
                        <a:t>Ary</a:t>
                      </a:r>
                      <a:r>
                        <a:rPr kumimoji="0" lang="en-US" sz="1500" kern="1200" dirty="0">
                          <a:solidFill>
                            <a:schemeClr val="dk1"/>
                          </a:solidFill>
                          <a:effectLst/>
                          <a:latin typeface="+mn-lt"/>
                          <a:ea typeface="+mn-ea"/>
                          <a:cs typeface="+mn-cs"/>
                        </a:rPr>
                        <a:t> Murti, </a:t>
                      </a:r>
                      <a:r>
                        <a:rPr kumimoji="0" lang="en-US" sz="1500" kern="1200" dirty="0" err="1">
                          <a:solidFill>
                            <a:schemeClr val="dk1"/>
                          </a:solidFill>
                          <a:effectLst/>
                          <a:latin typeface="+mn-lt"/>
                          <a:ea typeface="+mn-ea"/>
                          <a:cs typeface="+mn-cs"/>
                        </a:rPr>
                        <a:t>Casi</a:t>
                      </a:r>
                      <a:r>
                        <a:rPr kumimoji="0" lang="en-US" sz="1500" kern="1200" dirty="0">
                          <a:solidFill>
                            <a:schemeClr val="dk1"/>
                          </a:solidFill>
                          <a:effectLst/>
                          <a:latin typeface="+mn-lt"/>
                          <a:ea typeface="+mn-ea"/>
                          <a:cs typeface="+mn-cs"/>
                        </a:rPr>
                        <a:t> </a:t>
                      </a:r>
                      <a:r>
                        <a:rPr kumimoji="0" lang="en-US" sz="1500" kern="1200" dirty="0" err="1">
                          <a:solidFill>
                            <a:schemeClr val="dk1"/>
                          </a:solidFill>
                          <a:effectLst/>
                          <a:latin typeface="+mn-lt"/>
                          <a:ea typeface="+mn-ea"/>
                          <a:cs typeface="+mn-cs"/>
                        </a:rPr>
                        <a:t>Setianingsih</a:t>
                      </a:r>
                      <a:endParaRPr lang="en-IN" sz="1500" dirty="0"/>
                    </a:p>
                  </a:txBody>
                  <a:tcPr/>
                </a:tc>
                <a:tc>
                  <a:txBody>
                    <a:bodyPr/>
                    <a:lstStyle/>
                    <a:p>
                      <a:r>
                        <a:rPr lang="en-IN" sz="1500" dirty="0"/>
                        <a:t>RBF &amp; IOT</a:t>
                      </a:r>
                    </a:p>
                  </a:txBody>
                  <a:tcPr/>
                </a:tc>
                <a:tc>
                  <a:txBody>
                    <a:bodyPr/>
                    <a:lstStyle/>
                    <a:p>
                      <a:r>
                        <a:rPr kumimoji="0" lang="en-US" sz="1500" kern="1200" dirty="0">
                          <a:solidFill>
                            <a:schemeClr val="dk1"/>
                          </a:solidFill>
                          <a:effectLst/>
                          <a:latin typeface="+mn-lt"/>
                          <a:ea typeface="+mn-ea"/>
                          <a:cs typeface="+mn-cs"/>
                        </a:rPr>
                        <a:t>Artificial Neural Networks had been trained on the data that are in the form of water level data and rainfall data which is used to predict the water level and daily rainfall </a:t>
                      </a:r>
                      <a:r>
                        <a:rPr kumimoji="0" lang="en-US" sz="1800" kern="1200" dirty="0">
                          <a:solidFill>
                            <a:schemeClr val="dk1"/>
                          </a:solidFill>
                          <a:effectLst/>
                          <a:latin typeface="+mn-lt"/>
                          <a:ea typeface="+mn-ea"/>
                          <a:cs typeface="+mn-cs"/>
                        </a:rPr>
                        <a:t> </a:t>
                      </a:r>
                      <a:r>
                        <a:rPr kumimoji="0" lang="en-US" sz="1500" kern="1200" dirty="0">
                          <a:solidFill>
                            <a:schemeClr val="dk1"/>
                          </a:solidFill>
                          <a:effectLst/>
                          <a:latin typeface="+mn-lt"/>
                          <a:ea typeface="+mn-ea"/>
                          <a:cs typeface="+mn-cs"/>
                        </a:rPr>
                        <a:t>The result from Radial Basis Function Neural Network is sent to an android application that displays the opportunity of flooding.</a:t>
                      </a:r>
                      <a:endParaRPr lang="en-IN" sz="1500" dirty="0"/>
                    </a:p>
                  </a:txBody>
                  <a:tcPr/>
                </a:tc>
                <a:extLst>
                  <a:ext uri="{0D108BD9-81ED-4DB2-BD59-A6C34878D82A}">
                    <a16:rowId xmlns:a16="http://schemas.microsoft.com/office/drawing/2014/main" val="3207248377"/>
                  </a:ext>
                </a:extLst>
              </a:tr>
              <a:tr h="2975051">
                <a:tc>
                  <a:txBody>
                    <a:bodyPr/>
                    <a:lstStyle/>
                    <a:p>
                      <a:r>
                        <a:rPr lang="en-IN" dirty="0"/>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kern="1200" dirty="0">
                          <a:solidFill>
                            <a:schemeClr val="dk1"/>
                          </a:solidFill>
                          <a:effectLst/>
                          <a:latin typeface="+mn-lt"/>
                          <a:ea typeface="+mn-ea"/>
                          <a:cs typeface="+mn-cs"/>
                        </a:rPr>
                        <a:t>Context-based Hydrology Time Series Data for A Flood Prediction Model Using LSTM</a:t>
                      </a:r>
                      <a:endParaRPr kumimoji="0" lang="en-IN" sz="15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5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err="1">
                          <a:solidFill>
                            <a:schemeClr val="dk1"/>
                          </a:solidFill>
                          <a:effectLst/>
                          <a:latin typeface="+mn-lt"/>
                          <a:ea typeface="+mn-ea"/>
                          <a:cs typeface="+mn-cs"/>
                        </a:rPr>
                        <a:t>Indrastanti</a:t>
                      </a:r>
                      <a:r>
                        <a:rPr kumimoji="0" lang="en-US" sz="1500" kern="1200" dirty="0">
                          <a:solidFill>
                            <a:schemeClr val="dk1"/>
                          </a:solidFill>
                          <a:effectLst/>
                          <a:latin typeface="+mn-lt"/>
                          <a:ea typeface="+mn-ea"/>
                          <a:cs typeface="+mn-cs"/>
                        </a:rPr>
                        <a:t> R. </a:t>
                      </a:r>
                      <a:r>
                        <a:rPr kumimoji="0" lang="en-US" sz="1500" kern="1200" dirty="0" err="1">
                          <a:solidFill>
                            <a:schemeClr val="dk1"/>
                          </a:solidFill>
                          <a:effectLst/>
                          <a:latin typeface="+mn-lt"/>
                          <a:ea typeface="+mn-ea"/>
                          <a:cs typeface="+mn-cs"/>
                        </a:rPr>
                        <a:t>Widiasari</a:t>
                      </a:r>
                      <a:r>
                        <a:rPr kumimoji="0" lang="en-US" sz="1500" kern="1200" dirty="0">
                          <a:solidFill>
                            <a:schemeClr val="dk1"/>
                          </a:solidFill>
                          <a:effectLst/>
                          <a:latin typeface="+mn-lt"/>
                          <a:ea typeface="+mn-ea"/>
                          <a:cs typeface="+mn-cs"/>
                        </a:rPr>
                        <a:t>, </a:t>
                      </a:r>
                      <a:r>
                        <a:rPr kumimoji="0" lang="en-US" sz="1500" kern="1200" dirty="0" err="1">
                          <a:solidFill>
                            <a:schemeClr val="dk1"/>
                          </a:solidFill>
                          <a:effectLst/>
                          <a:latin typeface="+mn-lt"/>
                          <a:ea typeface="+mn-ea"/>
                          <a:cs typeface="+mn-cs"/>
                        </a:rPr>
                        <a:t>Lukito</a:t>
                      </a:r>
                      <a:r>
                        <a:rPr kumimoji="0" lang="en-US" sz="1500" kern="1200" dirty="0">
                          <a:solidFill>
                            <a:schemeClr val="dk1"/>
                          </a:solidFill>
                          <a:effectLst/>
                          <a:latin typeface="+mn-lt"/>
                          <a:ea typeface="+mn-ea"/>
                          <a:cs typeface="+mn-cs"/>
                        </a:rPr>
                        <a:t> Edi </a:t>
                      </a:r>
                      <a:r>
                        <a:rPr kumimoji="0" lang="en-US" sz="1500" kern="1200" dirty="0" err="1">
                          <a:solidFill>
                            <a:schemeClr val="dk1"/>
                          </a:solidFill>
                          <a:effectLst/>
                          <a:latin typeface="+mn-lt"/>
                          <a:ea typeface="+mn-ea"/>
                          <a:cs typeface="+mn-cs"/>
                        </a:rPr>
                        <a:t>Nugoho</a:t>
                      </a:r>
                      <a:r>
                        <a:rPr kumimoji="0" lang="en-US" sz="1500" kern="1200" dirty="0">
                          <a:solidFill>
                            <a:schemeClr val="dk1"/>
                          </a:solidFill>
                          <a:effectLst/>
                          <a:latin typeface="+mn-lt"/>
                          <a:ea typeface="+mn-ea"/>
                          <a:cs typeface="+mn-cs"/>
                        </a:rPr>
                        <a:t>, </a:t>
                      </a:r>
                      <a:r>
                        <a:rPr kumimoji="0" lang="en-US" sz="1500" kern="1200" dirty="0" err="1">
                          <a:solidFill>
                            <a:schemeClr val="dk1"/>
                          </a:solidFill>
                          <a:effectLst/>
                          <a:latin typeface="+mn-lt"/>
                          <a:ea typeface="+mn-ea"/>
                          <a:cs typeface="+mn-cs"/>
                        </a:rPr>
                        <a:t>Widyawan</a:t>
                      </a:r>
                      <a:r>
                        <a:rPr kumimoji="0" lang="en-US" sz="1500" kern="1200" dirty="0">
                          <a:solidFill>
                            <a:schemeClr val="dk1"/>
                          </a:solidFill>
                          <a:effectLst/>
                          <a:latin typeface="+mn-lt"/>
                          <a:ea typeface="+mn-ea"/>
                          <a:cs typeface="+mn-cs"/>
                        </a:rPr>
                        <a:t>, </a:t>
                      </a:r>
                      <a:r>
                        <a:rPr kumimoji="0" lang="en-US" sz="1500" kern="1200" dirty="0" err="1">
                          <a:solidFill>
                            <a:schemeClr val="dk1"/>
                          </a:solidFill>
                          <a:effectLst/>
                          <a:latin typeface="+mn-lt"/>
                          <a:ea typeface="+mn-ea"/>
                          <a:cs typeface="+mn-cs"/>
                        </a:rPr>
                        <a:t>Rissal</a:t>
                      </a:r>
                      <a:r>
                        <a:rPr kumimoji="0" lang="en-US" sz="1500" kern="1200" dirty="0">
                          <a:solidFill>
                            <a:schemeClr val="dk1"/>
                          </a:solidFill>
                          <a:effectLst/>
                          <a:latin typeface="+mn-lt"/>
                          <a:ea typeface="+mn-ea"/>
                          <a:cs typeface="+mn-cs"/>
                        </a:rPr>
                        <a:t> Efendi</a:t>
                      </a:r>
                      <a:endParaRPr kumimoji="0" lang="en-IN" sz="1500" kern="1200" dirty="0">
                        <a:solidFill>
                          <a:schemeClr val="dk1"/>
                        </a:solidFill>
                        <a:effectLst/>
                        <a:latin typeface="+mn-lt"/>
                        <a:ea typeface="+mn-ea"/>
                        <a:cs typeface="+mn-cs"/>
                      </a:endParaRPr>
                    </a:p>
                    <a:p>
                      <a:endParaRPr lang="en-IN" dirty="0"/>
                    </a:p>
                  </a:txBody>
                  <a:tcPr/>
                </a:tc>
                <a:tc>
                  <a:txBody>
                    <a:bodyPr/>
                    <a:lstStyle/>
                    <a:p>
                      <a:r>
                        <a:rPr lang="en-IN" sz="1500" dirty="0"/>
                        <a:t>LSTM </a:t>
                      </a:r>
                    </a:p>
                  </a:txBody>
                  <a:tcPr/>
                </a:tc>
                <a:tc>
                  <a:txBody>
                    <a:bodyPr/>
                    <a:lstStyle/>
                    <a:p>
                      <a:r>
                        <a:rPr kumimoji="0" lang="en-US" sz="1500" kern="1200" dirty="0">
                          <a:solidFill>
                            <a:schemeClr val="dk1"/>
                          </a:solidFill>
                          <a:effectLst/>
                          <a:latin typeface="+mn-lt"/>
                          <a:ea typeface="+mn-ea"/>
                          <a:cs typeface="+mn-cs"/>
                        </a:rPr>
                        <a:t>By using LSTM algorithm, the model yielded the MAPE value of 3.6%, it means that the error percentage generated in the model to predict the water level in downstream river is 3.6% compared to the actual data used as testing. When compared to the multiple regression linear, LSTM resulted more accurate water elevation level prediction.</a:t>
                      </a:r>
                      <a:endParaRPr lang="en-IN" sz="1500" dirty="0"/>
                    </a:p>
                  </a:txBody>
                  <a:tcPr/>
                </a:tc>
                <a:extLst>
                  <a:ext uri="{0D108BD9-81ED-4DB2-BD59-A6C34878D82A}">
                    <a16:rowId xmlns:a16="http://schemas.microsoft.com/office/drawing/2014/main" val="3481596498"/>
                  </a:ext>
                </a:extLst>
              </a:tr>
            </a:tbl>
          </a:graphicData>
        </a:graphic>
      </p:graphicFrame>
      <p:sp>
        <p:nvSpPr>
          <p:cNvPr id="3" name="Slide Number Placeholder 2"/>
          <p:cNvSpPr>
            <a:spLocks noGrp="1"/>
          </p:cNvSpPr>
          <p:nvPr>
            <p:ph type="sldNum" sz="quarter" idx="12"/>
          </p:nvPr>
        </p:nvSpPr>
        <p:spPr/>
        <p:txBody>
          <a:bodyPr/>
          <a:lstStyle/>
          <a:p>
            <a:fld id="{746DBFF2-C745-47C3-8C9B-2E9DA9C19F0C}" type="slidenum">
              <a:rPr lang="en-US" smtClean="0"/>
              <a:pPr/>
              <a:t>11</a:t>
            </a:fld>
            <a:endParaRPr lang="en-US"/>
          </a:p>
        </p:txBody>
      </p:sp>
    </p:spTree>
    <p:extLst>
      <p:ext uri="{BB962C8B-B14F-4D97-AF65-F5344CB8AC3E}">
        <p14:creationId xmlns:p14="http://schemas.microsoft.com/office/powerpoint/2010/main" val="335718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sz="2000" b="1" dirty="0">
                <a:cs typeface="Times New Roman" panose="02020603050405020304" pitchFamily="18" charset="0"/>
              </a:rPr>
              <a:t>Data Wrangling:</a:t>
            </a:r>
            <a:endParaRPr lang="en-US" sz="2000" dirty="0">
              <a:cs typeface="Times New Roman" panose="02020603050405020304" pitchFamily="18" charset="0"/>
            </a:endParaRPr>
          </a:p>
          <a:p>
            <a:pPr algn="just">
              <a:buClr>
                <a:srgbClr val="1287C3"/>
              </a:buClr>
            </a:pPr>
            <a:r>
              <a:rPr lang="en-US" sz="2000" dirty="0">
                <a:cs typeface="Times New Roman" panose="02020603050405020304" pitchFamily="18" charset="0"/>
              </a:rPr>
              <a:t>In this section of the report will load in the data, check for cleanliness, and then trim and clean given dataset for analysis. Make sure that the document steps carefully and justify for cleaning decisions.</a:t>
            </a:r>
            <a:br>
              <a:rPr lang="en-US" sz="2000" dirty="0">
                <a:cs typeface="Times New Roman" panose="02020603050405020304" pitchFamily="18" charset="0"/>
              </a:rPr>
            </a:br>
            <a:endParaRPr lang="en-US" sz="2000" dirty="0">
              <a:cs typeface="Times New Roman" panose="02020603050405020304" pitchFamily="18" charset="0"/>
            </a:endParaRPr>
          </a:p>
          <a:p>
            <a:pPr marL="0" indent="0" algn="just">
              <a:buClr>
                <a:srgbClr val="1287C3"/>
              </a:buClr>
              <a:buNone/>
            </a:pPr>
            <a:r>
              <a:rPr lang="en-US" sz="2000" b="1" dirty="0">
                <a:ea typeface="+mn-lt"/>
                <a:cs typeface="Times New Roman" panose="02020603050405020304" pitchFamily="18" charset="0"/>
              </a:rPr>
              <a:t>Data collection:</a:t>
            </a:r>
            <a:endParaRPr lang="en-US" sz="2000" dirty="0">
              <a:cs typeface="Times New Roman" panose="02020603050405020304" pitchFamily="18" charset="0"/>
            </a:endParaRPr>
          </a:p>
          <a:p>
            <a:pPr algn="just">
              <a:buClr>
                <a:srgbClr val="1287C3"/>
              </a:buClr>
            </a:pPr>
            <a:r>
              <a:rPr lang="en-US" sz="2000" dirty="0">
                <a:ea typeface="+mn-lt"/>
                <a:cs typeface="Times New Roman" panose="02020603050405020304" pitchFamily="18" charset="0"/>
              </a:rPr>
              <a:t>The data set collected for predicting given data is split into Training set and Test set. Generally, 7:3 ratios are applied to split the Training set and Test set. The Data Model which was created using Random Forest, logistic, Decision tree algorithms and Support vector classifier (SVC) are applied on the Training set and based on the test result accuracy, Test set prediction is done</a:t>
            </a:r>
            <a:r>
              <a:rPr lang="en-US" sz="2000" dirty="0">
                <a:ea typeface="+mn-lt"/>
                <a:cs typeface="+mn-lt"/>
              </a:rPr>
              <a:t>.</a:t>
            </a:r>
            <a:endParaRPr lang="en-US" sz="2000" dirty="0">
              <a:cs typeface="Calibri Light"/>
            </a:endParaRPr>
          </a:p>
          <a:p>
            <a:pPr marL="0" indent="0">
              <a:buNone/>
            </a:pPr>
            <a:r>
              <a:rPr lang="en-US" sz="2400" dirty="0"/>
              <a:t> </a:t>
            </a:r>
            <a:endParaRPr lang="en-IN" sz="2400" dirty="0"/>
          </a:p>
          <a:p>
            <a:endParaRPr lang="en-IN" dirty="0"/>
          </a:p>
        </p:txBody>
      </p:sp>
      <p:sp>
        <p:nvSpPr>
          <p:cNvPr id="2" name="Title 1"/>
          <p:cNvSpPr>
            <a:spLocks noGrp="1"/>
          </p:cNvSpPr>
          <p:nvPr>
            <p:ph type="title"/>
          </p:nvPr>
        </p:nvSpPr>
        <p:spPr/>
        <p:txBody>
          <a:bodyPr/>
          <a:lstStyle/>
          <a:p>
            <a:pPr algn="ctr"/>
            <a:r>
              <a:rPr lang="en-US" sz="3200" dirty="0">
                <a:solidFill>
                  <a:schemeClr val="bg1">
                    <a:lumMod val="50000"/>
                  </a:schemeClr>
                </a:solidFill>
              </a:rPr>
              <a:t>FEASIBILTY STUDY</a:t>
            </a:r>
            <a:endParaRPr lang="en-IN" sz="32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746DBFF2-C745-47C3-8C9B-2E9DA9C19F0C}" type="slidenum">
              <a:rPr lang="en-US" smtClean="0"/>
              <a:pPr/>
              <a:t>12</a:t>
            </a:fld>
            <a:endParaRPr lang="en-US"/>
          </a:p>
        </p:txBody>
      </p:sp>
    </p:spTree>
    <p:extLst>
      <p:ext uri="{BB962C8B-B14F-4D97-AF65-F5344CB8AC3E}">
        <p14:creationId xmlns:p14="http://schemas.microsoft.com/office/powerpoint/2010/main" val="347515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AA01F-40F7-4AD6-B5D0-6302095E7B19}"/>
              </a:ext>
            </a:extLst>
          </p:cNvPr>
          <p:cNvSpPr>
            <a:spLocks noGrp="1"/>
          </p:cNvSpPr>
          <p:nvPr>
            <p:ph idx="1"/>
          </p:nvPr>
        </p:nvSpPr>
        <p:spPr>
          <a:xfrm>
            <a:off x="228600" y="685801"/>
            <a:ext cx="8458200" cy="5897562"/>
          </a:xfrm>
        </p:spPr>
        <p:txBody>
          <a:bodyPr>
            <a:normAutofit/>
          </a:bodyPr>
          <a:lstStyle/>
          <a:p>
            <a:pPr marL="0" indent="0" algn="just">
              <a:buNone/>
            </a:pPr>
            <a:r>
              <a:rPr lang="en-US" sz="2000" b="1" dirty="0">
                <a:ea typeface="+mn-lt"/>
                <a:cs typeface="Times New Roman" panose="02020603050405020304" pitchFamily="18" charset="0"/>
              </a:rPr>
              <a:t> Preprocessing:</a:t>
            </a:r>
            <a:endParaRPr lang="en-US" sz="2000" dirty="0">
              <a:cs typeface="Times New Roman" panose="02020603050405020304" pitchFamily="18" charset="0"/>
            </a:endParaRPr>
          </a:p>
          <a:p>
            <a:pPr algn="just">
              <a:buClr>
                <a:srgbClr val="1287C3"/>
              </a:buClr>
            </a:pPr>
            <a:r>
              <a:rPr lang="en-US" sz="2000" dirty="0">
                <a:ea typeface="+mn-lt"/>
                <a:cs typeface="Times New Roman" panose="02020603050405020304" pitchFamily="18" charset="0"/>
              </a:rPr>
              <a:t>The data which was collected might contain missing values that may lead to inconsistency. To gain better results data need to be preprocessed so as to improve the efficiency of the algorithm. The outliers have to be removed. And also data conversion need to be done.</a:t>
            </a:r>
            <a:br>
              <a:rPr lang="en-US" sz="2000" dirty="0">
                <a:cs typeface="Times New Roman" panose="02020603050405020304" pitchFamily="18" charset="0"/>
              </a:rPr>
            </a:br>
            <a:endParaRPr lang="en-US" sz="2000" dirty="0">
              <a:cs typeface="Times New Roman" panose="02020603050405020304" pitchFamily="18" charset="0"/>
            </a:endParaRPr>
          </a:p>
          <a:p>
            <a:pPr marL="0" indent="0" algn="just">
              <a:buClr>
                <a:srgbClr val="1287C3"/>
              </a:buClr>
              <a:buNone/>
            </a:pPr>
            <a:r>
              <a:rPr lang="en-US" sz="2000" b="1" dirty="0">
                <a:ea typeface="+mn-lt"/>
                <a:cs typeface="Times New Roman" panose="02020603050405020304" pitchFamily="18" charset="0"/>
              </a:rPr>
              <a:t>Building the classification model:</a:t>
            </a:r>
            <a:endParaRPr lang="en-US" sz="2000" dirty="0">
              <a:cs typeface="Times New Roman" panose="02020603050405020304" pitchFamily="18" charset="0"/>
            </a:endParaRPr>
          </a:p>
          <a:p>
            <a:pPr algn="just">
              <a:buClr>
                <a:srgbClr val="1287C3"/>
              </a:buClr>
            </a:pPr>
            <a:r>
              <a:rPr lang="en-US" sz="2000" dirty="0">
                <a:ea typeface="+mn-lt"/>
                <a:cs typeface="Times New Roman" panose="02020603050405020304" pitchFamily="18" charset="0"/>
              </a:rPr>
              <a:t>The prediction of Phishing Website, A Random Forest Algorithm prediction model is effective because of the following reasons:  It provides better results in classification problem.</a:t>
            </a:r>
          </a:p>
          <a:p>
            <a:pPr algn="just">
              <a:buClr>
                <a:srgbClr val="1287C3"/>
              </a:buClr>
            </a:pPr>
            <a:r>
              <a:rPr lang="en-US" sz="2000" dirty="0">
                <a:ea typeface="+mn-lt"/>
                <a:cs typeface="Times New Roman" panose="02020603050405020304" pitchFamily="18" charset="0"/>
              </a:rPr>
              <a:t>It is strong in preprocessing outliers, irrelevant variables, and a mix of continuous, categorical and discrete variables.</a:t>
            </a:r>
            <a:endParaRPr lang="en-US" sz="2000" dirty="0">
              <a:cs typeface="Times New Roman" panose="02020603050405020304" pitchFamily="18" charset="0"/>
            </a:endParaRPr>
          </a:p>
          <a:p>
            <a:pPr algn="just">
              <a:buClr>
                <a:srgbClr val="1287C3"/>
              </a:buClr>
            </a:pPr>
            <a:r>
              <a:rPr lang="en-US" sz="2000" dirty="0">
                <a:ea typeface="+mn-lt"/>
                <a:cs typeface="Times New Roman" panose="02020603050405020304" pitchFamily="18" charset="0"/>
              </a:rPr>
              <a:t>It produces out of bag estimate error which has proven to be unbiased in many tests and it is relatively easy to tune with.</a:t>
            </a:r>
            <a:endParaRPr lang="en-IN" sz="2300" dirty="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209A027F-F8B6-4FCB-901E-67D4EE8A0E0E}"/>
              </a:ext>
            </a:extLst>
          </p:cNvPr>
          <p:cNvSpPr>
            <a:spLocks noGrp="1"/>
          </p:cNvSpPr>
          <p:nvPr>
            <p:ph type="title"/>
          </p:nvPr>
        </p:nvSpPr>
        <p:spPr/>
        <p:txBody>
          <a:bodyPr>
            <a:normAutofit fontScale="90000"/>
          </a:bodyPr>
          <a:lstStyle/>
          <a:p>
            <a:br>
              <a:rPr lang="en-IN" sz="4800" dirty="0">
                <a:solidFill>
                  <a:srgbClr val="000000"/>
                </a:solidFill>
                <a:effectLst/>
                <a:latin typeface="Times New Roman" panose="02020603050405020304" pitchFamily="18" charset="0"/>
                <a:ea typeface="Calibri" panose="020F0502020204030204" pitchFamily="34" charset="0"/>
              </a:rPr>
            </a:br>
            <a:endParaRPr lang="en-IN" dirty="0"/>
          </a:p>
        </p:txBody>
      </p:sp>
      <p:sp>
        <p:nvSpPr>
          <p:cNvPr id="4" name="Slide Number Placeholder 3"/>
          <p:cNvSpPr>
            <a:spLocks noGrp="1"/>
          </p:cNvSpPr>
          <p:nvPr>
            <p:ph type="sldNum" sz="quarter" idx="12"/>
          </p:nvPr>
        </p:nvSpPr>
        <p:spPr/>
        <p:txBody>
          <a:bodyPr/>
          <a:lstStyle/>
          <a:p>
            <a:fld id="{746DBFF2-C745-47C3-8C9B-2E9DA9C19F0C}" type="slidenum">
              <a:rPr lang="en-US" smtClean="0"/>
              <a:pPr/>
              <a:t>13</a:t>
            </a:fld>
            <a:endParaRPr lang="en-US"/>
          </a:p>
        </p:txBody>
      </p:sp>
    </p:spTree>
    <p:extLst>
      <p:ext uri="{BB962C8B-B14F-4D97-AF65-F5344CB8AC3E}">
        <p14:creationId xmlns:p14="http://schemas.microsoft.com/office/powerpoint/2010/main" val="48651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8F3EA-6C5B-4AF6-A79E-380D1B4511EF}"/>
              </a:ext>
            </a:extLst>
          </p:cNvPr>
          <p:cNvSpPr>
            <a:spLocks noGrp="1"/>
          </p:cNvSpPr>
          <p:nvPr>
            <p:ph idx="1"/>
          </p:nvPr>
        </p:nvSpPr>
        <p:spPr>
          <a:xfrm>
            <a:off x="304800" y="1600200"/>
            <a:ext cx="7772400" cy="4800600"/>
          </a:xfrm>
        </p:spPr>
        <p:txBody>
          <a:bodyPr>
            <a:normAutofit/>
          </a:bodyPr>
          <a:lstStyle/>
          <a:p>
            <a:pPr indent="0" algn="just">
              <a:lnSpc>
                <a:spcPct val="150000"/>
              </a:lnSpc>
              <a:spcBef>
                <a:spcPts val="1000"/>
              </a:spcBef>
              <a:buNone/>
            </a:pPr>
            <a:r>
              <a:rPr lang="en-US" sz="2000" b="0" dirty="0">
                <a:effectLst/>
                <a:ea typeface="Times New Roman" panose="02020603050405020304" pitchFamily="18" charset="0"/>
                <a:cs typeface="Times New Roman" panose="02020603050405020304" pitchFamily="18" charset="0"/>
              </a:rPr>
              <a:t>Machine learning needs data gathering have lot of past data’s. It’s used to preprocess then, what kind of algorithm with model. Training and testing this model working and predicting correctly with minimum errors. Tuned model involved by tuned time to time with improving the accuracy</a:t>
            </a:r>
            <a:r>
              <a:rPr lang="en-US" sz="2000" b="0" dirty="0">
                <a:solidFill>
                  <a:srgbClr val="000000"/>
                </a:solidFill>
                <a:effectLst/>
                <a:ea typeface="Times New Roman" panose="02020603050405020304" pitchFamily="18" charset="0"/>
                <a:cs typeface="Times New Roman" panose="02020603050405020304" pitchFamily="18" charset="0"/>
              </a:rPr>
              <a:t>.</a:t>
            </a:r>
            <a:endParaRPr lang="en-IN" sz="2000" b="1" dirty="0">
              <a:solidFill>
                <a:srgbClr val="4F81BD"/>
              </a:solidFill>
              <a:effectLst/>
              <a:ea typeface="Times New Roman" panose="02020603050405020304" pitchFamily="18"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id="{26E23B17-DB53-4CBD-850F-78BCAC968CF1}"/>
              </a:ext>
            </a:extLst>
          </p:cNvPr>
          <p:cNvSpPr>
            <a:spLocks noGrp="1"/>
          </p:cNvSpPr>
          <p:nvPr>
            <p:ph type="title"/>
          </p:nvPr>
        </p:nvSpPr>
        <p:spPr>
          <a:xfrm>
            <a:off x="609600" y="457200"/>
            <a:ext cx="7620000" cy="1143000"/>
          </a:xfrm>
        </p:spPr>
        <p:txBody>
          <a:bodyPr>
            <a:normAutofit/>
          </a:bodyPr>
          <a:lstStyle/>
          <a:p>
            <a:r>
              <a:rPr lang="en-US" sz="2700" dirty="0">
                <a:solidFill>
                  <a:schemeClr val="tx1">
                    <a:lumMod val="65000"/>
                    <a:lumOff val="35000"/>
                  </a:schemeClr>
                </a:solidFill>
                <a:effectLst/>
                <a:ea typeface="Calibri" panose="020F0502020204030204" pitchFamily="34" charset="0"/>
                <a:cs typeface="Times New Roman" panose="02020603050405020304" pitchFamily="18" charset="0"/>
              </a:rPr>
              <a:t>Construction of a Predictive Model</a:t>
            </a:r>
            <a:r>
              <a:rPr lang="en-US" sz="2700" dirty="0">
                <a:solidFill>
                  <a:schemeClr val="tx1"/>
                </a:solidFill>
                <a:effectLst/>
                <a:ea typeface="Calibri" panose="020F0502020204030204" pitchFamily="34" charset="0"/>
                <a:cs typeface="Times New Roman" panose="02020603050405020304" pitchFamily="18" charset="0"/>
              </a:rPr>
              <a:t>:</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Slide Number Placeholder 3"/>
          <p:cNvSpPr>
            <a:spLocks noGrp="1"/>
          </p:cNvSpPr>
          <p:nvPr>
            <p:ph type="sldNum" sz="quarter" idx="12"/>
          </p:nvPr>
        </p:nvSpPr>
        <p:spPr/>
        <p:txBody>
          <a:bodyPr/>
          <a:lstStyle/>
          <a:p>
            <a:fld id="{746DBFF2-C745-47C3-8C9B-2E9DA9C19F0C}" type="slidenum">
              <a:rPr lang="en-US" smtClean="0"/>
              <a:pPr/>
              <a:t>14</a:t>
            </a:fld>
            <a:endParaRPr lang="en-US"/>
          </a:p>
        </p:txBody>
      </p:sp>
    </p:spTree>
    <p:extLst>
      <p:ext uri="{BB962C8B-B14F-4D97-AF65-F5344CB8AC3E}">
        <p14:creationId xmlns:p14="http://schemas.microsoft.com/office/powerpoint/2010/main" val="73358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C:\Users\SPIRO73-PYTHON\Desktop\SMB Doc\Documentation Notes\ML Draw.io\F-SA.JPG">
            <a:extLst>
              <a:ext uri="{FF2B5EF4-FFF2-40B4-BE49-F238E27FC236}">
                <a16:creationId xmlns:a16="http://schemas.microsoft.com/office/drawing/2014/main" id="{484EA147-6617-4599-BDFC-123A25401A5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0" y="1752600"/>
            <a:ext cx="7391400" cy="4242594"/>
          </a:xfrm>
          <a:prstGeom prst="rect">
            <a:avLst/>
          </a:prstGeom>
          <a:noFill/>
          <a:ln>
            <a:noFill/>
          </a:ln>
        </p:spPr>
      </p:pic>
      <p:sp>
        <p:nvSpPr>
          <p:cNvPr id="2" name="Title 1">
            <a:extLst>
              <a:ext uri="{FF2B5EF4-FFF2-40B4-BE49-F238E27FC236}">
                <a16:creationId xmlns:a16="http://schemas.microsoft.com/office/drawing/2014/main" id="{A36943B6-D7E1-4035-B431-C2F4E5A415F1}"/>
              </a:ext>
            </a:extLst>
          </p:cNvPr>
          <p:cNvSpPr>
            <a:spLocks noGrp="1"/>
          </p:cNvSpPr>
          <p:nvPr>
            <p:ph type="title"/>
          </p:nvPr>
        </p:nvSpPr>
        <p:spPr/>
        <p:txBody>
          <a:bodyPr>
            <a:normAutofit/>
          </a:bodyPr>
          <a:lstStyle/>
          <a:p>
            <a:pPr algn="ctr"/>
            <a:r>
              <a:rPr lang="en-US" sz="3200" dirty="0">
                <a:solidFill>
                  <a:schemeClr val="bg1">
                    <a:lumMod val="50000"/>
                  </a:schemeClr>
                </a:solidFill>
              </a:rPr>
              <a:t>SYSTEM ARCHITECTURE</a:t>
            </a:r>
            <a:endParaRPr lang="en-IN" sz="3200"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746DBFF2-C745-47C3-8C9B-2E9DA9C19F0C}" type="slidenum">
              <a:rPr lang="en-US" smtClean="0"/>
              <a:pPr/>
              <a:t>15</a:t>
            </a:fld>
            <a:endParaRPr lang="en-US"/>
          </a:p>
        </p:txBody>
      </p:sp>
    </p:spTree>
    <p:extLst>
      <p:ext uri="{BB962C8B-B14F-4D97-AF65-F5344CB8AC3E}">
        <p14:creationId xmlns:p14="http://schemas.microsoft.com/office/powerpoint/2010/main" val="234180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chemeClr val="bg1">
                    <a:lumMod val="50000"/>
                  </a:schemeClr>
                </a:solidFill>
              </a:rPr>
              <a:t>SYSTEM DESIGN</a:t>
            </a:r>
            <a:br>
              <a:rPr lang="en-US" sz="3200" dirty="0">
                <a:solidFill>
                  <a:schemeClr val="bg1">
                    <a:lumMod val="50000"/>
                  </a:schemeClr>
                </a:solidFill>
              </a:rPr>
            </a:br>
            <a:r>
              <a:rPr lang="en-US" sz="3200" dirty="0">
                <a:solidFill>
                  <a:schemeClr val="bg1">
                    <a:lumMod val="50000"/>
                  </a:schemeClr>
                </a:solidFill>
              </a:rPr>
              <a:t>USE CASE DIAGRAM</a:t>
            </a:r>
            <a:endParaRPr lang="en-IN" sz="3200"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746DBFF2-C745-47C3-8C9B-2E9DA9C19F0C}" type="slidenum">
              <a:rPr lang="en-US" smtClean="0"/>
              <a:pPr/>
              <a:t>16</a:t>
            </a:fld>
            <a:endParaRPr lang="en-US"/>
          </a:p>
        </p:txBody>
      </p:sp>
      <p:pic>
        <p:nvPicPr>
          <p:cNvPr id="1026" name="Picture 2" descr="C:\Users\Admin\Downloads\USE CAS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6190488" cy="474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93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95262" y="1417638"/>
            <a:ext cx="8491537" cy="4373561"/>
          </a:xfrm>
          <a:prstGeom prst="rect">
            <a:avLst/>
          </a:prstGeom>
        </p:spPr>
      </p:pic>
      <p:sp>
        <p:nvSpPr>
          <p:cNvPr id="2" name="Title 1"/>
          <p:cNvSpPr>
            <a:spLocks noGrp="1"/>
          </p:cNvSpPr>
          <p:nvPr>
            <p:ph type="title"/>
          </p:nvPr>
        </p:nvSpPr>
        <p:spPr/>
        <p:txBody>
          <a:bodyPr>
            <a:normAutofit/>
          </a:bodyPr>
          <a:lstStyle/>
          <a:p>
            <a:pPr algn="ctr"/>
            <a:r>
              <a:rPr lang="en-US" sz="3200" dirty="0">
                <a:solidFill>
                  <a:schemeClr val="bg1">
                    <a:lumMod val="50000"/>
                  </a:schemeClr>
                </a:solidFill>
              </a:rPr>
              <a:t>CLASS DIAGRAM</a:t>
            </a:r>
            <a:endParaRPr lang="en-IN" sz="3200"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746DBFF2-C745-47C3-8C9B-2E9DA9C19F0C}" type="slidenum">
              <a:rPr lang="en-US" smtClean="0"/>
              <a:pPr/>
              <a:t>17</a:t>
            </a:fld>
            <a:endParaRPr lang="en-US"/>
          </a:p>
        </p:txBody>
      </p:sp>
    </p:spTree>
    <p:extLst>
      <p:ext uri="{BB962C8B-B14F-4D97-AF65-F5344CB8AC3E}">
        <p14:creationId xmlns:p14="http://schemas.microsoft.com/office/powerpoint/2010/main" val="50421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04800" y="1481138"/>
            <a:ext cx="8229599" cy="4525962"/>
          </a:xfrm>
          <a:prstGeom prst="rect">
            <a:avLst/>
          </a:prstGeom>
        </p:spPr>
      </p:pic>
      <p:sp>
        <p:nvSpPr>
          <p:cNvPr id="2" name="Title 1"/>
          <p:cNvSpPr>
            <a:spLocks noGrp="1"/>
          </p:cNvSpPr>
          <p:nvPr>
            <p:ph type="title"/>
          </p:nvPr>
        </p:nvSpPr>
        <p:spPr/>
        <p:txBody>
          <a:bodyPr>
            <a:normAutofit/>
          </a:bodyPr>
          <a:lstStyle/>
          <a:p>
            <a:pPr algn="ctr"/>
            <a:r>
              <a:rPr lang="en-US" sz="3200" dirty="0">
                <a:solidFill>
                  <a:schemeClr val="bg1">
                    <a:lumMod val="50000"/>
                  </a:schemeClr>
                </a:solidFill>
              </a:rPr>
              <a:t>SEQUENCE DIAGRAM</a:t>
            </a:r>
            <a:endParaRPr lang="en-IN" sz="3200"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746DBFF2-C745-47C3-8C9B-2E9DA9C19F0C}" type="slidenum">
              <a:rPr lang="en-US" smtClean="0"/>
              <a:pPr/>
              <a:t>18</a:t>
            </a:fld>
            <a:endParaRPr lang="en-US"/>
          </a:p>
        </p:txBody>
      </p:sp>
    </p:spTree>
    <p:extLst>
      <p:ext uri="{BB962C8B-B14F-4D97-AF65-F5344CB8AC3E}">
        <p14:creationId xmlns:p14="http://schemas.microsoft.com/office/powerpoint/2010/main" val="425532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1417638"/>
            <a:ext cx="8190072" cy="4402137"/>
          </a:xfrm>
          <a:prstGeom prst="rect">
            <a:avLst/>
          </a:prstGeom>
        </p:spPr>
      </p:pic>
      <p:sp>
        <p:nvSpPr>
          <p:cNvPr id="2" name="Title 1"/>
          <p:cNvSpPr>
            <a:spLocks noGrp="1"/>
          </p:cNvSpPr>
          <p:nvPr>
            <p:ph type="title"/>
          </p:nvPr>
        </p:nvSpPr>
        <p:spPr/>
        <p:txBody>
          <a:bodyPr>
            <a:normAutofit/>
          </a:bodyPr>
          <a:lstStyle/>
          <a:p>
            <a:pPr algn="ctr"/>
            <a:r>
              <a:rPr lang="en-US" sz="3200" dirty="0"/>
              <a:t>COLLABORATION DIAGRAM</a:t>
            </a:r>
            <a:endParaRPr lang="en-IN" sz="3200" dirty="0"/>
          </a:p>
        </p:txBody>
      </p:sp>
      <p:sp>
        <p:nvSpPr>
          <p:cNvPr id="3" name="Slide Number Placeholder 2"/>
          <p:cNvSpPr>
            <a:spLocks noGrp="1"/>
          </p:cNvSpPr>
          <p:nvPr>
            <p:ph type="sldNum" sz="quarter" idx="12"/>
          </p:nvPr>
        </p:nvSpPr>
        <p:spPr/>
        <p:txBody>
          <a:bodyPr/>
          <a:lstStyle/>
          <a:p>
            <a:fld id="{746DBFF2-C745-47C3-8C9B-2E9DA9C19F0C}" type="slidenum">
              <a:rPr lang="en-US" smtClean="0"/>
              <a:pPr/>
              <a:t>19</a:t>
            </a:fld>
            <a:endParaRPr lang="en-US"/>
          </a:p>
        </p:txBody>
      </p:sp>
    </p:spTree>
    <p:extLst>
      <p:ext uri="{BB962C8B-B14F-4D97-AF65-F5344CB8AC3E}">
        <p14:creationId xmlns:p14="http://schemas.microsoft.com/office/powerpoint/2010/main" val="270865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458200" cy="5334000"/>
          </a:xfrm>
        </p:spPr>
        <p:txBody>
          <a:bodyPr>
            <a:noAutofit/>
          </a:bodyPr>
          <a:lstStyle/>
          <a:p>
            <a:pPr marL="114300" indent="0" algn="just">
              <a:buNone/>
            </a:pPr>
            <a:endParaRPr lang="en-US" sz="2000" dirty="0"/>
          </a:p>
          <a:p>
            <a:pPr algn="just"/>
            <a:r>
              <a:rPr lang="en-US" sz="2000" dirty="0"/>
              <a:t>Floods are among the most destructive natural disasters, which are highly complex to model. </a:t>
            </a:r>
          </a:p>
          <a:p>
            <a:pPr algn="just"/>
            <a:r>
              <a:rPr lang="en-US" sz="2000" dirty="0"/>
              <a:t>To prevent this problem to predict flood happen or not by rainfall dataset with investigate the SMLT</a:t>
            </a:r>
            <a:r>
              <a:rPr lang="en-US" sz="2000" i="1" dirty="0"/>
              <a:t> </a:t>
            </a:r>
            <a:r>
              <a:rPr lang="en-US" sz="2000" dirty="0"/>
              <a:t>based techniques. </a:t>
            </a:r>
          </a:p>
          <a:p>
            <a:pPr algn="just"/>
            <a:r>
              <a:rPr lang="en-US" sz="2000" dirty="0"/>
              <a:t>The research on the advancement of ﬂood prediction models contributed to risk reduction, policy suggestion, minimization of the loss of human life, and reduction the property damage associated with ﬂoods.</a:t>
            </a:r>
          </a:p>
          <a:p>
            <a:pPr algn="just"/>
            <a:r>
              <a:rPr lang="en-US" sz="2000" dirty="0"/>
              <a:t>To performance in prediction of flood happen or not by accuracy calculation with evaluation classification report, identify the confusion matrix and the result shows that the effectiveness</a:t>
            </a:r>
            <a:endParaRPr lang="en-IN" sz="2000" dirty="0"/>
          </a:p>
          <a:p>
            <a:pPr marL="114300" indent="0" algn="just">
              <a:buNone/>
            </a:pPr>
            <a:endParaRPr lang="en-IN" sz="2000" dirty="0"/>
          </a:p>
        </p:txBody>
      </p:sp>
      <p:sp>
        <p:nvSpPr>
          <p:cNvPr id="5" name="Title 4">
            <a:extLst>
              <a:ext uri="{FF2B5EF4-FFF2-40B4-BE49-F238E27FC236}">
                <a16:creationId xmlns:a16="http://schemas.microsoft.com/office/drawing/2014/main" id="{4F14016E-1435-475D-A767-0703AE5A892D}"/>
              </a:ext>
            </a:extLst>
          </p:cNvPr>
          <p:cNvSpPr>
            <a:spLocks noGrp="1"/>
          </p:cNvSpPr>
          <p:nvPr>
            <p:ph type="title"/>
          </p:nvPr>
        </p:nvSpPr>
        <p:spPr/>
        <p:txBody>
          <a:bodyPr>
            <a:normAutofit/>
          </a:bodyPr>
          <a:lstStyle/>
          <a:p>
            <a:pPr algn="ctr"/>
            <a:r>
              <a:rPr lang="en-US" sz="3000" dirty="0"/>
              <a:t>ABSTRACT</a:t>
            </a:r>
            <a:endParaRPr lang="en-IN" sz="3000" dirty="0"/>
          </a:p>
        </p:txBody>
      </p:sp>
      <p:sp>
        <p:nvSpPr>
          <p:cNvPr id="2" name="Slide Number Placeholder 1"/>
          <p:cNvSpPr>
            <a:spLocks noGrp="1"/>
          </p:cNvSpPr>
          <p:nvPr>
            <p:ph type="sldNum" sz="quarter" idx="12"/>
          </p:nvPr>
        </p:nvSpPr>
        <p:spPr/>
        <p:txBody>
          <a:bodyPr/>
          <a:lstStyle/>
          <a:p>
            <a:fld id="{746DBFF2-C745-47C3-8C9B-2E9DA9C19F0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D85DA7-4DD3-43BF-E694-57ECBEE6F894}"/>
              </a:ext>
            </a:extLst>
          </p:cNvPr>
          <p:cNvSpPr>
            <a:spLocks noGrp="1"/>
          </p:cNvSpPr>
          <p:nvPr>
            <p:ph type="sldNum" sz="quarter" idx="12"/>
          </p:nvPr>
        </p:nvSpPr>
        <p:spPr/>
        <p:txBody>
          <a:bodyPr/>
          <a:lstStyle/>
          <a:p>
            <a:fld id="{746DBFF2-C745-47C3-8C9B-2E9DA9C19F0C}" type="slidenum">
              <a:rPr lang="en-US" smtClean="0"/>
              <a:pPr/>
              <a:t>20</a:t>
            </a:fld>
            <a:endParaRPr lang="en-US"/>
          </a:p>
        </p:txBody>
      </p:sp>
      <p:sp>
        <p:nvSpPr>
          <p:cNvPr id="4" name="Title 3">
            <a:extLst>
              <a:ext uri="{FF2B5EF4-FFF2-40B4-BE49-F238E27FC236}">
                <a16:creationId xmlns:a16="http://schemas.microsoft.com/office/drawing/2014/main" id="{81C1C52C-3532-42E0-69D8-6D28572674FD}"/>
              </a:ext>
            </a:extLst>
          </p:cNvPr>
          <p:cNvSpPr>
            <a:spLocks noGrp="1"/>
          </p:cNvSpPr>
          <p:nvPr>
            <p:ph type="title"/>
          </p:nvPr>
        </p:nvSpPr>
        <p:spPr/>
        <p:txBody>
          <a:bodyPr>
            <a:normAutofit/>
          </a:bodyPr>
          <a:lstStyle/>
          <a:p>
            <a:r>
              <a:rPr lang="en-US" sz="3200" dirty="0">
                <a:solidFill>
                  <a:schemeClr val="tx1">
                    <a:lumMod val="50000"/>
                    <a:lumOff val="50000"/>
                  </a:schemeClr>
                </a:solidFill>
              </a:rPr>
              <a:t>ACTIVITY DIAGRAM</a:t>
            </a:r>
            <a:endParaRPr lang="en-IN" sz="3200" dirty="0">
              <a:solidFill>
                <a:schemeClr val="tx1">
                  <a:lumMod val="50000"/>
                  <a:lumOff val="50000"/>
                </a:schemeClr>
              </a:solidFill>
            </a:endParaRPr>
          </a:p>
        </p:txBody>
      </p:sp>
      <p:pic>
        <p:nvPicPr>
          <p:cNvPr id="5" name="Content Placeholder 4"/>
          <p:cNvPicPr>
            <a:picLocks noGrp="1"/>
          </p:cNvPicPr>
          <p:nvPr>
            <p:ph idx="1"/>
          </p:nvPr>
        </p:nvPicPr>
        <p:blipFill>
          <a:blip r:embed="rId2"/>
          <a:stretch>
            <a:fillRect/>
          </a:stretch>
        </p:blipFill>
        <p:spPr>
          <a:xfrm>
            <a:off x="228600" y="1447800"/>
            <a:ext cx="8610600" cy="4419600"/>
          </a:xfrm>
          <a:prstGeom prst="rect">
            <a:avLst/>
          </a:prstGeom>
        </p:spPr>
      </p:pic>
    </p:spTree>
    <p:extLst>
      <p:ext uri="{BB962C8B-B14F-4D97-AF65-F5344CB8AC3E}">
        <p14:creationId xmlns:p14="http://schemas.microsoft.com/office/powerpoint/2010/main" val="1691000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PIRO73-PYTHON\Desktop\SMB Doc\Documentation Notes\ML Draw.io\F-ER.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90600" y="1295400"/>
            <a:ext cx="7315200" cy="4800600"/>
          </a:xfrm>
          <a:prstGeom prst="rect">
            <a:avLst/>
          </a:prstGeom>
          <a:noFill/>
          <a:ln>
            <a:noFill/>
          </a:ln>
        </p:spPr>
      </p:pic>
      <p:sp>
        <p:nvSpPr>
          <p:cNvPr id="2" name="Title 1"/>
          <p:cNvSpPr>
            <a:spLocks noGrp="1"/>
          </p:cNvSpPr>
          <p:nvPr>
            <p:ph type="title"/>
          </p:nvPr>
        </p:nvSpPr>
        <p:spPr/>
        <p:txBody>
          <a:bodyPr>
            <a:normAutofit/>
          </a:bodyPr>
          <a:lstStyle/>
          <a:p>
            <a:r>
              <a:rPr lang="en-US" sz="3200" dirty="0">
                <a:solidFill>
                  <a:schemeClr val="bg1">
                    <a:lumMod val="50000"/>
                  </a:schemeClr>
                </a:solidFill>
              </a:rPr>
              <a:t>ENTITY RELATIONSHIP DIAGRAM</a:t>
            </a:r>
            <a:endParaRPr lang="en-IN" sz="3200"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746DBFF2-C745-47C3-8C9B-2E9DA9C19F0C}" type="slidenum">
              <a:rPr lang="en-US" smtClean="0"/>
              <a:pPr/>
              <a:t>21</a:t>
            </a:fld>
            <a:endParaRPr lang="en-US"/>
          </a:p>
        </p:txBody>
      </p:sp>
    </p:spTree>
    <p:extLst>
      <p:ext uri="{BB962C8B-B14F-4D97-AF65-F5344CB8AC3E}">
        <p14:creationId xmlns:p14="http://schemas.microsoft.com/office/powerpoint/2010/main" val="4185264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2000" dirty="0"/>
              <a:t>Data Pre-processing</a:t>
            </a:r>
            <a:endParaRPr lang="en-IN" sz="2000" dirty="0"/>
          </a:p>
          <a:p>
            <a:pPr lvl="0"/>
            <a:r>
              <a:rPr lang="en-US" sz="2000" dirty="0"/>
              <a:t>Data Analysis of Visualization</a:t>
            </a:r>
            <a:endParaRPr lang="en-IN" sz="2000" dirty="0"/>
          </a:p>
          <a:p>
            <a:pPr lvl="0"/>
            <a:r>
              <a:rPr lang="en-US" sz="2000" dirty="0"/>
              <a:t>Comparing Algorithm with </a:t>
            </a:r>
            <a:r>
              <a:rPr lang="en-US" sz="2000" dirty="0" err="1"/>
              <a:t>predection</a:t>
            </a:r>
            <a:r>
              <a:rPr lang="en-US" sz="2000" dirty="0"/>
              <a:t> in the form of best accuracy result</a:t>
            </a:r>
            <a:endParaRPr lang="en-IN" sz="2000" dirty="0"/>
          </a:p>
          <a:p>
            <a:pPr marL="114300" indent="0">
              <a:buNone/>
            </a:pPr>
            <a:endParaRPr lang="en-IN" dirty="0"/>
          </a:p>
        </p:txBody>
      </p:sp>
      <p:sp>
        <p:nvSpPr>
          <p:cNvPr id="2" name="Title 1"/>
          <p:cNvSpPr>
            <a:spLocks noGrp="1"/>
          </p:cNvSpPr>
          <p:nvPr>
            <p:ph type="title"/>
          </p:nvPr>
        </p:nvSpPr>
        <p:spPr/>
        <p:txBody>
          <a:bodyPr>
            <a:normAutofit/>
          </a:bodyPr>
          <a:lstStyle/>
          <a:p>
            <a:pPr algn="ctr"/>
            <a:r>
              <a:rPr lang="en-US" sz="3200" dirty="0">
                <a:solidFill>
                  <a:schemeClr val="bg1">
                    <a:lumMod val="50000"/>
                  </a:schemeClr>
                </a:solidFill>
              </a:rPr>
              <a:t>LIST OF MODULES</a:t>
            </a:r>
            <a:endParaRPr lang="en-IN" sz="32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746DBFF2-C745-47C3-8C9B-2E9DA9C19F0C}" type="slidenum">
              <a:rPr lang="en-US" smtClean="0"/>
              <a:pPr/>
              <a:t>22</a:t>
            </a:fld>
            <a:endParaRPr lang="en-US"/>
          </a:p>
        </p:txBody>
      </p:sp>
    </p:spTree>
    <p:extLst>
      <p:ext uri="{BB962C8B-B14F-4D97-AF65-F5344CB8AC3E}">
        <p14:creationId xmlns:p14="http://schemas.microsoft.com/office/powerpoint/2010/main" val="54226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Importing the library packages with loading given dataset. To analyzing the variable identification by data shape, data type and evaluating the missing values, duplicate values.</a:t>
            </a:r>
          </a:p>
          <a:p>
            <a:r>
              <a:rPr lang="en-US" sz="2000" dirty="0"/>
              <a:t> A validation dataset is a sample of data held back from training your model that is used to give an estimate of model skill while tuning model's and procedures that you can use to make the best use of validation and test datasets when evaluating your models.</a:t>
            </a:r>
          </a:p>
          <a:p>
            <a:r>
              <a:rPr lang="en-US" sz="2000" dirty="0"/>
              <a:t>The primary goal of data cleaning is to detect and remove errors and anomalies to increase the value of data in analytics and decision making</a:t>
            </a:r>
            <a:endParaRPr lang="en-IN" sz="2000" dirty="0"/>
          </a:p>
        </p:txBody>
      </p:sp>
      <p:sp>
        <p:nvSpPr>
          <p:cNvPr id="2" name="Title 1"/>
          <p:cNvSpPr>
            <a:spLocks noGrp="1"/>
          </p:cNvSpPr>
          <p:nvPr>
            <p:ph type="title"/>
          </p:nvPr>
        </p:nvSpPr>
        <p:spPr/>
        <p:txBody>
          <a:bodyPr>
            <a:normAutofit/>
          </a:bodyPr>
          <a:lstStyle/>
          <a:p>
            <a:pPr algn="ctr"/>
            <a:r>
              <a:rPr lang="en-US" sz="3200" dirty="0">
                <a:solidFill>
                  <a:schemeClr val="bg1">
                    <a:lumMod val="50000"/>
                  </a:schemeClr>
                </a:solidFill>
              </a:rPr>
              <a:t>DATA PRE-PROCESSING</a:t>
            </a:r>
            <a:endParaRPr lang="en-IN" sz="32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746DBFF2-C745-47C3-8C9B-2E9DA9C19F0C}" type="slidenum">
              <a:rPr lang="en-US" smtClean="0"/>
              <a:pPr/>
              <a:t>23</a:t>
            </a:fld>
            <a:endParaRPr lang="en-US"/>
          </a:p>
        </p:txBody>
      </p:sp>
    </p:spTree>
    <p:extLst>
      <p:ext uri="{BB962C8B-B14F-4D97-AF65-F5344CB8AC3E}">
        <p14:creationId xmlns:p14="http://schemas.microsoft.com/office/powerpoint/2010/main" val="317239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1" dirty="0">
                <a:solidFill>
                  <a:schemeClr val="bg1">
                    <a:lumMod val="50000"/>
                  </a:schemeClr>
                </a:solidFill>
              </a:rPr>
              <a:t>MODULE DIAGRAM</a:t>
            </a:r>
          </a:p>
          <a:p>
            <a:endParaRPr lang="en-US" sz="3200" b="1" dirty="0">
              <a:solidFill>
                <a:schemeClr val="bg1">
                  <a:lumMod val="50000"/>
                </a:schemeClr>
              </a:solidFill>
            </a:endParaRPr>
          </a:p>
          <a:p>
            <a:pPr marL="109728" indent="0">
              <a:buNone/>
            </a:pPr>
            <a:endParaRPr lang="en-US" b="1" dirty="0"/>
          </a:p>
          <a:p>
            <a:pPr marL="109728" indent="0">
              <a:buNone/>
            </a:pPr>
            <a:r>
              <a:rPr lang="en-US" b="1" dirty="0"/>
              <a:t> </a:t>
            </a:r>
          </a:p>
          <a:p>
            <a:pPr marL="109728" indent="0">
              <a:buNone/>
            </a:pPr>
            <a:endParaRPr lang="en-US" b="1" dirty="0"/>
          </a:p>
          <a:p>
            <a:pPr marL="109728" indent="0">
              <a:buNone/>
            </a:pPr>
            <a:r>
              <a:rPr lang="en-US" sz="2000" b="1" dirty="0"/>
              <a:t> input : </a:t>
            </a:r>
            <a:r>
              <a:rPr lang="en-US" sz="2000" dirty="0"/>
              <a:t>data</a:t>
            </a:r>
            <a:endParaRPr lang="en-IN" sz="2000" dirty="0"/>
          </a:p>
          <a:p>
            <a:pPr marL="109728" indent="0">
              <a:buNone/>
            </a:pPr>
            <a:r>
              <a:rPr lang="en-US" sz="2000" b="1" dirty="0"/>
              <a:t> output : </a:t>
            </a:r>
            <a:r>
              <a:rPr lang="en-US" sz="2000" dirty="0"/>
              <a:t>removing noisy data</a:t>
            </a:r>
            <a:endParaRPr lang="en-IN" sz="2000" dirty="0"/>
          </a:p>
          <a:p>
            <a:endParaRPr lang="en-IN" dirty="0"/>
          </a:p>
        </p:txBody>
      </p:sp>
      <p:sp>
        <p:nvSpPr>
          <p:cNvPr id="2" name="Title 1"/>
          <p:cNvSpPr>
            <a:spLocks noGrp="1"/>
          </p:cNvSpPr>
          <p:nvPr>
            <p:ph type="title"/>
          </p:nvPr>
        </p:nvSpPr>
        <p:spPr/>
        <p:txBody>
          <a:bodyPr>
            <a:normAutofit fontScale="90000"/>
          </a:bodyPr>
          <a:lstStyle/>
          <a:p>
            <a:br>
              <a:rPr lang="en-IN" sz="3600" dirty="0"/>
            </a:br>
            <a:endParaRPr lang="en-IN" sz="3600" dirty="0"/>
          </a:p>
        </p:txBody>
      </p:sp>
      <p:pic>
        <p:nvPicPr>
          <p:cNvPr id="4" name="Picture 3">
            <a:extLst>
              <a:ext uri="{FF2B5EF4-FFF2-40B4-BE49-F238E27FC236}">
                <a16:creationId xmlns:a16="http://schemas.microsoft.com/office/drawing/2014/main" id="{55C5FC67-3A22-47C0-B7C9-FADA93825E8B}"/>
              </a:ext>
            </a:extLst>
          </p:cNvPr>
          <p:cNvPicPr>
            <a:picLocks noChangeAspect="1"/>
          </p:cNvPicPr>
          <p:nvPr/>
        </p:nvPicPr>
        <p:blipFill>
          <a:blip r:embed="rId2"/>
          <a:stretch>
            <a:fillRect/>
          </a:stretch>
        </p:blipFill>
        <p:spPr>
          <a:xfrm>
            <a:off x="609600" y="2286000"/>
            <a:ext cx="8299077" cy="1752600"/>
          </a:xfrm>
          <a:prstGeom prst="rect">
            <a:avLst/>
          </a:prstGeom>
        </p:spPr>
      </p:pic>
      <p:sp>
        <p:nvSpPr>
          <p:cNvPr id="5" name="Slide Number Placeholder 4"/>
          <p:cNvSpPr>
            <a:spLocks noGrp="1"/>
          </p:cNvSpPr>
          <p:nvPr>
            <p:ph type="sldNum" sz="quarter" idx="12"/>
          </p:nvPr>
        </p:nvSpPr>
        <p:spPr/>
        <p:txBody>
          <a:bodyPr/>
          <a:lstStyle/>
          <a:p>
            <a:fld id="{746DBFF2-C745-47C3-8C9B-2E9DA9C19F0C}" type="slidenum">
              <a:rPr lang="en-US" smtClean="0"/>
              <a:pPr/>
              <a:t>24</a:t>
            </a:fld>
            <a:endParaRPr lang="en-US"/>
          </a:p>
        </p:txBody>
      </p:sp>
    </p:spTree>
    <p:extLst>
      <p:ext uri="{BB962C8B-B14F-4D97-AF65-F5344CB8AC3E}">
        <p14:creationId xmlns:p14="http://schemas.microsoft.com/office/powerpoint/2010/main" val="2180937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57400"/>
            <a:ext cx="8077200" cy="3949891"/>
          </a:xfrm>
        </p:spPr>
        <p:txBody>
          <a:bodyPr>
            <a:normAutofit/>
          </a:bodyPr>
          <a:lstStyle/>
          <a:p>
            <a:r>
              <a:rPr lang="en-US" sz="2000" dirty="0"/>
              <a:t>Data visualization is an important skill in applied statistics and machine learning.</a:t>
            </a:r>
          </a:p>
          <a:p>
            <a:r>
              <a:rPr lang="en-US" sz="2000" dirty="0"/>
              <a:t> Statistics does indeed focus on quantitative descriptions and estimations of data.</a:t>
            </a:r>
          </a:p>
          <a:p>
            <a:r>
              <a:rPr lang="en-US" sz="2000" dirty="0"/>
              <a:t> Data visualization provides an important suite of tools for gaining a qualitative understanding.</a:t>
            </a:r>
          </a:p>
          <a:p>
            <a:r>
              <a:rPr lang="en-US" sz="2000" dirty="0">
                <a:effectLst/>
                <a:ea typeface="Times New Roman" panose="02020603050405020304" pitchFamily="18" charset="0"/>
              </a:rPr>
              <a:t>This can be helpful when exploring and getting to know a dataset and can help with identifying patterns, corrupt data, outliers, and much more</a:t>
            </a:r>
            <a:r>
              <a:rPr lang="en-US" sz="2000" dirty="0">
                <a:solidFill>
                  <a:srgbClr val="000000"/>
                </a:solidFill>
                <a:effectLst/>
                <a:ea typeface="Times New Roman" panose="02020603050405020304" pitchFamily="18" charset="0"/>
              </a:rPr>
              <a:t>. </a:t>
            </a:r>
            <a:r>
              <a:rPr lang="en-US" sz="2000" dirty="0">
                <a:solidFill>
                  <a:srgbClr val="000000"/>
                </a:solidFill>
                <a:ea typeface="Times New Roman" panose="02020603050405020304" pitchFamily="18" charset="0"/>
              </a:rPr>
              <a:t> </a:t>
            </a:r>
            <a:endParaRPr lang="en-IN" sz="2000" dirty="0"/>
          </a:p>
        </p:txBody>
      </p:sp>
      <p:sp>
        <p:nvSpPr>
          <p:cNvPr id="2" name="Title 1"/>
          <p:cNvSpPr>
            <a:spLocks noGrp="1"/>
          </p:cNvSpPr>
          <p:nvPr>
            <p:ph type="title"/>
          </p:nvPr>
        </p:nvSpPr>
        <p:spPr>
          <a:xfrm>
            <a:off x="600075" y="850709"/>
            <a:ext cx="8229600" cy="1143000"/>
          </a:xfrm>
        </p:spPr>
        <p:txBody>
          <a:bodyPr>
            <a:normAutofit/>
          </a:bodyPr>
          <a:lstStyle/>
          <a:p>
            <a:pPr algn="ctr"/>
            <a:r>
              <a:rPr lang="en-US" sz="3200" dirty="0">
                <a:solidFill>
                  <a:schemeClr val="bg1">
                    <a:lumMod val="50000"/>
                  </a:schemeClr>
                </a:solidFill>
              </a:rPr>
              <a:t>DATA ANALYSIS OF VISUALISATION</a:t>
            </a:r>
            <a:endParaRPr lang="en-IN" sz="3200" dirty="0">
              <a:solidFill>
                <a:schemeClr val="bg1">
                  <a:lumMod val="50000"/>
                </a:schemeClr>
              </a:solidFill>
            </a:endParaRPr>
          </a:p>
        </p:txBody>
      </p:sp>
      <p:sp>
        <p:nvSpPr>
          <p:cNvPr id="5" name="TextBox 4">
            <a:extLst>
              <a:ext uri="{FF2B5EF4-FFF2-40B4-BE49-F238E27FC236}">
                <a16:creationId xmlns:a16="http://schemas.microsoft.com/office/drawing/2014/main" id="{D3104003-401D-4166-8D9D-FBD99D861328}"/>
              </a:ext>
            </a:extLst>
          </p:cNvPr>
          <p:cNvSpPr txBox="1"/>
          <p:nvPr/>
        </p:nvSpPr>
        <p:spPr>
          <a:xfrm>
            <a:off x="2286000" y="2967335"/>
            <a:ext cx="4572000"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
        <p:nvSpPr>
          <p:cNvPr id="4" name="Slide Number Placeholder 3"/>
          <p:cNvSpPr>
            <a:spLocks noGrp="1"/>
          </p:cNvSpPr>
          <p:nvPr>
            <p:ph type="sldNum" sz="quarter" idx="12"/>
          </p:nvPr>
        </p:nvSpPr>
        <p:spPr/>
        <p:txBody>
          <a:bodyPr/>
          <a:lstStyle/>
          <a:p>
            <a:fld id="{746DBFF2-C745-47C3-8C9B-2E9DA9C19F0C}" type="slidenum">
              <a:rPr lang="en-US" smtClean="0"/>
              <a:pPr/>
              <a:t>25</a:t>
            </a:fld>
            <a:endParaRPr lang="en-US"/>
          </a:p>
        </p:txBody>
      </p:sp>
    </p:spTree>
    <p:extLst>
      <p:ext uri="{BB962C8B-B14F-4D97-AF65-F5344CB8AC3E}">
        <p14:creationId xmlns:p14="http://schemas.microsoft.com/office/powerpoint/2010/main" val="1769922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a:p>
            <a:r>
              <a:rPr lang="en-US" sz="3200" b="1" dirty="0">
                <a:solidFill>
                  <a:schemeClr val="bg1">
                    <a:lumMod val="50000"/>
                  </a:schemeClr>
                </a:solidFill>
              </a:rPr>
              <a:t>MODULE  DIAGRAM</a:t>
            </a:r>
          </a:p>
          <a:p>
            <a:endParaRPr lang="en-US" b="1" dirty="0"/>
          </a:p>
          <a:p>
            <a:endParaRPr lang="en-US" b="1" dirty="0"/>
          </a:p>
          <a:p>
            <a:endParaRPr lang="en-US" b="1" dirty="0"/>
          </a:p>
          <a:p>
            <a:pPr marL="109728" indent="0">
              <a:buNone/>
            </a:pPr>
            <a:r>
              <a:rPr lang="en-US" sz="2000" b="1" dirty="0"/>
              <a:t>input :</a:t>
            </a:r>
            <a:r>
              <a:rPr lang="en-US" sz="2000" dirty="0"/>
              <a:t> data</a:t>
            </a:r>
            <a:endParaRPr lang="en-IN" sz="2000" dirty="0"/>
          </a:p>
          <a:p>
            <a:pPr marL="109728" indent="0">
              <a:buNone/>
            </a:pPr>
            <a:r>
              <a:rPr lang="en-US" sz="2000" b="1" dirty="0"/>
              <a:t>output : </a:t>
            </a:r>
            <a:r>
              <a:rPr lang="en-US" sz="2000" dirty="0"/>
              <a:t>visualized data</a:t>
            </a:r>
            <a:endParaRPr lang="en-IN" sz="2000" dirty="0"/>
          </a:p>
          <a:p>
            <a:endParaRPr lang="en-IN" dirty="0"/>
          </a:p>
        </p:txBody>
      </p:sp>
      <p:sp>
        <p:nvSpPr>
          <p:cNvPr id="2" name="Title 1"/>
          <p:cNvSpPr>
            <a:spLocks noGrp="1"/>
          </p:cNvSpPr>
          <p:nvPr>
            <p:ph type="title"/>
          </p:nvPr>
        </p:nvSpPr>
        <p:spPr/>
        <p:txBody>
          <a:bodyPr>
            <a:normAutofit fontScale="90000"/>
          </a:bodyPr>
          <a:lstStyle/>
          <a:p>
            <a:br>
              <a:rPr lang="en-IN" sz="4000" dirty="0"/>
            </a:br>
            <a:endParaRPr lang="en-IN" sz="4000" dirty="0"/>
          </a:p>
        </p:txBody>
      </p:sp>
      <p:pic>
        <p:nvPicPr>
          <p:cNvPr id="4" name="Picture 3">
            <a:extLst>
              <a:ext uri="{FF2B5EF4-FFF2-40B4-BE49-F238E27FC236}">
                <a16:creationId xmlns:a16="http://schemas.microsoft.com/office/drawing/2014/main" id="{09FB22CA-82E8-44CF-9E05-0457364D5A20}"/>
              </a:ext>
            </a:extLst>
          </p:cNvPr>
          <p:cNvPicPr>
            <a:picLocks noChangeAspect="1"/>
          </p:cNvPicPr>
          <p:nvPr/>
        </p:nvPicPr>
        <p:blipFill>
          <a:blip r:embed="rId2"/>
          <a:stretch>
            <a:fillRect/>
          </a:stretch>
        </p:blipFill>
        <p:spPr>
          <a:xfrm>
            <a:off x="304799" y="2362200"/>
            <a:ext cx="8560037" cy="1524000"/>
          </a:xfrm>
          <a:prstGeom prst="rect">
            <a:avLst/>
          </a:prstGeom>
        </p:spPr>
      </p:pic>
      <p:sp>
        <p:nvSpPr>
          <p:cNvPr id="5" name="Slide Number Placeholder 4"/>
          <p:cNvSpPr>
            <a:spLocks noGrp="1"/>
          </p:cNvSpPr>
          <p:nvPr>
            <p:ph type="sldNum" sz="quarter" idx="12"/>
          </p:nvPr>
        </p:nvSpPr>
        <p:spPr/>
        <p:txBody>
          <a:bodyPr/>
          <a:lstStyle/>
          <a:p>
            <a:fld id="{746DBFF2-C745-47C3-8C9B-2E9DA9C19F0C}" type="slidenum">
              <a:rPr lang="en-US" smtClean="0"/>
              <a:pPr/>
              <a:t>26</a:t>
            </a:fld>
            <a:endParaRPr lang="en-US"/>
          </a:p>
        </p:txBody>
      </p:sp>
    </p:spTree>
    <p:extLst>
      <p:ext uri="{BB962C8B-B14F-4D97-AF65-F5344CB8AC3E}">
        <p14:creationId xmlns:p14="http://schemas.microsoft.com/office/powerpoint/2010/main" val="4182433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dirty="0"/>
              <a:t>IN THIS WE WILL COMPARE THE ALGORITHMS AND SEE THE RESULT </a:t>
            </a:r>
          </a:p>
          <a:p>
            <a:r>
              <a:rPr lang="en-IN" sz="2000" dirty="0"/>
              <a:t>WE WILL GIVE INPUT DATA AND APPLY THE ALGORITHM AND GET THE ACCURACY</a:t>
            </a:r>
          </a:p>
          <a:p>
            <a:r>
              <a:rPr lang="en-IN" sz="2000" dirty="0"/>
              <a:t>ONCE WE GET THE ACCURACY WE WILL SELECT THE BEST MODEL</a:t>
            </a:r>
          </a:p>
          <a:p>
            <a:r>
              <a:rPr lang="en-IN" sz="2000" dirty="0"/>
              <a:t>AND THE MODEL WHICH IS SELECTED WILL DEPLOY USING FLASK</a:t>
            </a:r>
          </a:p>
          <a:p>
            <a:endParaRPr lang="en-IN" dirty="0"/>
          </a:p>
        </p:txBody>
      </p:sp>
      <p:sp>
        <p:nvSpPr>
          <p:cNvPr id="2" name="Title 1"/>
          <p:cNvSpPr>
            <a:spLocks noGrp="1"/>
          </p:cNvSpPr>
          <p:nvPr>
            <p:ph type="title"/>
          </p:nvPr>
        </p:nvSpPr>
        <p:spPr/>
        <p:txBody>
          <a:bodyPr/>
          <a:lstStyle/>
          <a:p>
            <a:pPr algn="ctr"/>
            <a:r>
              <a:rPr lang="en-US" sz="3200" dirty="0">
                <a:solidFill>
                  <a:schemeClr val="bg1">
                    <a:lumMod val="50000"/>
                  </a:schemeClr>
                </a:solidFill>
              </a:rPr>
              <a:t>COMPARING  ML ALOGORITHMS</a:t>
            </a:r>
            <a:endParaRPr lang="en-IN" sz="32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746DBFF2-C745-47C3-8C9B-2E9DA9C19F0C}" type="slidenum">
              <a:rPr lang="en-US" smtClean="0"/>
              <a:pPr/>
              <a:t>27</a:t>
            </a:fld>
            <a:endParaRPr lang="en-US"/>
          </a:p>
        </p:txBody>
      </p:sp>
    </p:spTree>
    <p:extLst>
      <p:ext uri="{BB962C8B-B14F-4D97-AF65-F5344CB8AC3E}">
        <p14:creationId xmlns:p14="http://schemas.microsoft.com/office/powerpoint/2010/main" val="1575445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E0054-BE08-45BB-AE95-5DE030C9C6E9}"/>
              </a:ext>
            </a:extLst>
          </p:cNvPr>
          <p:cNvSpPr>
            <a:spLocks noGrp="1"/>
          </p:cNvSpPr>
          <p:nvPr>
            <p:ph idx="1"/>
          </p:nvPr>
        </p:nvSpPr>
        <p:spPr/>
        <p:txBody>
          <a:bodyPr/>
          <a:lstStyle/>
          <a:p>
            <a:r>
              <a:rPr lang="en-IN" sz="3200" b="1" dirty="0">
                <a:solidFill>
                  <a:schemeClr val="bg1">
                    <a:lumMod val="50000"/>
                  </a:schemeClr>
                </a:solidFill>
              </a:rPr>
              <a:t>MODULE DIAGRAM</a:t>
            </a:r>
          </a:p>
          <a:p>
            <a:endParaRPr lang="en-IN" dirty="0"/>
          </a:p>
          <a:p>
            <a:endParaRPr lang="en-IN" dirty="0"/>
          </a:p>
          <a:p>
            <a:endParaRPr lang="en-IN" dirty="0"/>
          </a:p>
          <a:p>
            <a:pPr marL="109728" indent="0">
              <a:buNone/>
            </a:pPr>
            <a:endParaRPr lang="en-IN" sz="2000" b="1" dirty="0"/>
          </a:p>
          <a:p>
            <a:pPr marL="109728" indent="0">
              <a:buNone/>
            </a:pPr>
            <a:endParaRPr lang="en-IN" sz="2000" b="1" dirty="0"/>
          </a:p>
          <a:p>
            <a:pPr marL="109728" indent="0">
              <a:buNone/>
            </a:pPr>
            <a:r>
              <a:rPr lang="en-IN" sz="2000" b="1" dirty="0"/>
              <a:t>INPUT: </a:t>
            </a:r>
            <a:r>
              <a:rPr lang="en-IN" sz="2000" dirty="0"/>
              <a:t>DATA</a:t>
            </a:r>
          </a:p>
          <a:p>
            <a:pPr marL="109728" indent="0">
              <a:buNone/>
            </a:pPr>
            <a:r>
              <a:rPr lang="en-IN" sz="2000" b="1" dirty="0"/>
              <a:t>OUTPUT:</a:t>
            </a:r>
            <a:r>
              <a:rPr lang="en-IN" sz="2000" dirty="0"/>
              <a:t>ACCURATE PREDICTION</a:t>
            </a:r>
          </a:p>
        </p:txBody>
      </p:sp>
      <p:sp>
        <p:nvSpPr>
          <p:cNvPr id="2" name="Title 1">
            <a:extLst>
              <a:ext uri="{FF2B5EF4-FFF2-40B4-BE49-F238E27FC236}">
                <a16:creationId xmlns:a16="http://schemas.microsoft.com/office/drawing/2014/main" id="{0992AB3B-0D66-4686-9815-3CD74E208D45}"/>
              </a:ext>
            </a:extLst>
          </p:cNvPr>
          <p:cNvSpPr>
            <a:spLocks noGrp="1"/>
          </p:cNvSpPr>
          <p:nvPr>
            <p:ph type="title"/>
          </p:nvPr>
        </p:nvSpPr>
        <p:spPr/>
        <p:txBody>
          <a:bodyPr/>
          <a:lstStyle/>
          <a:p>
            <a:endParaRPr lang="en-IN" sz="3200" dirty="0"/>
          </a:p>
        </p:txBody>
      </p:sp>
      <p:pic>
        <p:nvPicPr>
          <p:cNvPr id="4" name="Picture 3">
            <a:extLst>
              <a:ext uri="{FF2B5EF4-FFF2-40B4-BE49-F238E27FC236}">
                <a16:creationId xmlns:a16="http://schemas.microsoft.com/office/drawing/2014/main" id="{0FE748E2-5DCB-41AA-9A79-18F22466AEAF}"/>
              </a:ext>
            </a:extLst>
          </p:cNvPr>
          <p:cNvPicPr>
            <a:picLocks noChangeAspect="1"/>
          </p:cNvPicPr>
          <p:nvPr/>
        </p:nvPicPr>
        <p:blipFill>
          <a:blip r:embed="rId2"/>
          <a:stretch>
            <a:fillRect/>
          </a:stretch>
        </p:blipFill>
        <p:spPr>
          <a:xfrm>
            <a:off x="802755" y="1905000"/>
            <a:ext cx="8229599" cy="1676400"/>
          </a:xfrm>
          <a:prstGeom prst="rect">
            <a:avLst/>
          </a:prstGeom>
        </p:spPr>
      </p:pic>
      <p:sp>
        <p:nvSpPr>
          <p:cNvPr id="5" name="Slide Number Placeholder 4"/>
          <p:cNvSpPr>
            <a:spLocks noGrp="1"/>
          </p:cNvSpPr>
          <p:nvPr>
            <p:ph type="sldNum" sz="quarter" idx="12"/>
          </p:nvPr>
        </p:nvSpPr>
        <p:spPr/>
        <p:txBody>
          <a:bodyPr/>
          <a:lstStyle/>
          <a:p>
            <a:fld id="{746DBFF2-C745-47C3-8C9B-2E9DA9C19F0C}" type="slidenum">
              <a:rPr lang="en-US" smtClean="0"/>
              <a:pPr/>
              <a:t>28</a:t>
            </a:fld>
            <a:endParaRPr lang="en-US"/>
          </a:p>
        </p:txBody>
      </p:sp>
    </p:spTree>
    <p:extLst>
      <p:ext uri="{BB962C8B-B14F-4D97-AF65-F5344CB8AC3E}">
        <p14:creationId xmlns:p14="http://schemas.microsoft.com/office/powerpoint/2010/main" val="220396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129CDF-27A5-4E5C-8970-1F7BD558CCA8}"/>
              </a:ext>
            </a:extLst>
          </p:cNvPr>
          <p:cNvSpPr>
            <a:spLocks noGrp="1"/>
          </p:cNvSpPr>
          <p:nvPr>
            <p:ph idx="1"/>
          </p:nvPr>
        </p:nvSpPr>
        <p:spPr/>
        <p:txBody>
          <a:bodyPr/>
          <a:lstStyle/>
          <a:p>
            <a:r>
              <a:rPr lang="en-US" sz="2000" dirty="0"/>
              <a:t>The method used in the existing is a traditional method .In which the metrological department uses satellite view and with help of machines they will measure the amount of rainfall.</a:t>
            </a:r>
          </a:p>
          <a:p>
            <a:r>
              <a:rPr lang="en-US" sz="2000" dirty="0"/>
              <a:t>They also collect river data and the amount of rainfall and soil moisture and everything .</a:t>
            </a:r>
          </a:p>
          <a:p>
            <a:r>
              <a:rPr lang="en-US" sz="2000" dirty="0"/>
              <a:t>After analyzing all these data they will predict the flood will happen or not.</a:t>
            </a:r>
          </a:p>
          <a:p>
            <a:endParaRPr lang="en-US" dirty="0"/>
          </a:p>
        </p:txBody>
      </p:sp>
      <p:sp>
        <p:nvSpPr>
          <p:cNvPr id="3" name="Slide Number Placeholder 2">
            <a:extLst>
              <a:ext uri="{FF2B5EF4-FFF2-40B4-BE49-F238E27FC236}">
                <a16:creationId xmlns:a16="http://schemas.microsoft.com/office/drawing/2014/main" id="{D42DA810-F8DE-42DD-B175-AD5301FF72DC}"/>
              </a:ext>
            </a:extLst>
          </p:cNvPr>
          <p:cNvSpPr>
            <a:spLocks noGrp="1"/>
          </p:cNvSpPr>
          <p:nvPr>
            <p:ph type="sldNum" sz="quarter" idx="12"/>
          </p:nvPr>
        </p:nvSpPr>
        <p:spPr/>
        <p:txBody>
          <a:bodyPr/>
          <a:lstStyle/>
          <a:p>
            <a:fld id="{746DBFF2-C745-47C3-8C9B-2E9DA9C19F0C}" type="slidenum">
              <a:rPr lang="en-US" smtClean="0"/>
              <a:pPr/>
              <a:t>29</a:t>
            </a:fld>
            <a:endParaRPr lang="en-US"/>
          </a:p>
        </p:txBody>
      </p:sp>
      <p:sp>
        <p:nvSpPr>
          <p:cNvPr id="4" name="Title 3">
            <a:extLst>
              <a:ext uri="{FF2B5EF4-FFF2-40B4-BE49-F238E27FC236}">
                <a16:creationId xmlns:a16="http://schemas.microsoft.com/office/drawing/2014/main" id="{72E2685B-6E79-4EAE-8524-BF0CD06A8F80}"/>
              </a:ext>
            </a:extLst>
          </p:cNvPr>
          <p:cNvSpPr>
            <a:spLocks noGrp="1"/>
          </p:cNvSpPr>
          <p:nvPr>
            <p:ph type="title"/>
          </p:nvPr>
        </p:nvSpPr>
        <p:spPr/>
        <p:txBody>
          <a:bodyPr>
            <a:normAutofit/>
          </a:bodyPr>
          <a:lstStyle/>
          <a:p>
            <a:r>
              <a:rPr lang="en-US" sz="3200" dirty="0">
                <a:solidFill>
                  <a:schemeClr val="bg1">
                    <a:lumMod val="50000"/>
                  </a:schemeClr>
                </a:solidFill>
              </a:rPr>
              <a:t>MODEL USED IN EXSISTING </a:t>
            </a:r>
            <a:endParaRPr lang="en-IN" sz="3200" dirty="0">
              <a:solidFill>
                <a:schemeClr val="bg1">
                  <a:lumMod val="50000"/>
                </a:schemeClr>
              </a:solidFill>
            </a:endParaRPr>
          </a:p>
        </p:txBody>
      </p:sp>
    </p:spTree>
    <p:extLst>
      <p:ext uri="{BB962C8B-B14F-4D97-AF65-F5344CB8AC3E}">
        <p14:creationId xmlns:p14="http://schemas.microsoft.com/office/powerpoint/2010/main" val="145030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17638"/>
            <a:ext cx="7620000" cy="4800600"/>
          </a:xfrm>
        </p:spPr>
        <p:txBody>
          <a:bodyPr>
            <a:normAutofit/>
          </a:bodyPr>
          <a:lstStyle/>
          <a:p>
            <a:pPr algn="just"/>
            <a:r>
              <a:rPr lang="en-IN" sz="2000" dirty="0">
                <a:effectLst/>
                <a:ea typeface="Calibri" panose="020F0502020204030204" pitchFamily="34" charset="0"/>
                <a:cs typeface="Times New Roman" panose="02020603050405020304" pitchFamily="18" charset="0"/>
              </a:rPr>
              <a:t>The increasing growth of machine learning, computer techniques divided into traditional methods and machine learning methods. </a:t>
            </a:r>
          </a:p>
          <a:p>
            <a:pPr algn="just"/>
            <a:r>
              <a:rPr lang="en-IN" sz="2000" dirty="0">
                <a:effectLst/>
                <a:ea typeface="Calibri" panose="020F0502020204030204" pitchFamily="34" charset="0"/>
                <a:cs typeface="Times New Roman" panose="02020603050405020304" pitchFamily="18" charset="0"/>
              </a:rPr>
              <a:t>This method </a:t>
            </a:r>
            <a:r>
              <a:rPr lang="en-IN" sz="2000" dirty="0">
                <a:ea typeface="Calibri" panose="020F0502020204030204" pitchFamily="34" charset="0"/>
                <a:cs typeface="Times New Roman" panose="02020603050405020304" pitchFamily="18" charset="0"/>
              </a:rPr>
              <a:t>uses traditional method which is difficult to manage.</a:t>
            </a:r>
            <a:endParaRPr lang="en-IN" sz="2000" dirty="0">
              <a:effectLst/>
              <a:ea typeface="Calibri" panose="020F0502020204030204" pitchFamily="34" charset="0"/>
              <a:cs typeface="Times New Roman" panose="02020603050405020304" pitchFamily="18" charset="0"/>
            </a:endParaRPr>
          </a:p>
          <a:p>
            <a:pPr algn="just"/>
            <a:r>
              <a:rPr lang="en-IN" sz="2000" dirty="0">
                <a:effectLst/>
                <a:ea typeface="Calibri" panose="020F0502020204030204" pitchFamily="34" charset="0"/>
                <a:cs typeface="Times New Roman" panose="02020603050405020304" pitchFamily="18" charset="0"/>
              </a:rPr>
              <a:t> The existing method in this project requires large memory and result is not accurate.</a:t>
            </a:r>
          </a:p>
          <a:p>
            <a:pPr marL="114300" indent="0" algn="just">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pPr algn="ctr"/>
            <a:br>
              <a:rPr lang="en-US" dirty="0"/>
            </a:br>
            <a:br>
              <a:rPr lang="en-US" dirty="0"/>
            </a:br>
            <a:r>
              <a:rPr lang="en-US" sz="3300" dirty="0">
                <a:solidFill>
                  <a:schemeClr val="bg1">
                    <a:lumMod val="50000"/>
                  </a:schemeClr>
                </a:solidFill>
              </a:rPr>
              <a:t>EXISTING SYSTEM</a:t>
            </a:r>
            <a:br>
              <a:rPr lang="en-US" sz="4900" dirty="0">
                <a:latin typeface="Arial Black" pitchFamily="34" charset="0"/>
              </a:rPr>
            </a:br>
            <a:br>
              <a:rPr lang="en-US" sz="4900" dirty="0">
                <a:latin typeface="Arial Black" pitchFamily="34" charset="0"/>
              </a:rPr>
            </a:br>
            <a:endParaRPr lang="en-US" sz="4900" dirty="0">
              <a:latin typeface="Arial Black" pitchFamily="34" charset="0"/>
            </a:endParaRPr>
          </a:p>
        </p:txBody>
      </p:sp>
      <p:sp>
        <p:nvSpPr>
          <p:cNvPr id="4" name="Slide Number Placeholder 3"/>
          <p:cNvSpPr>
            <a:spLocks noGrp="1"/>
          </p:cNvSpPr>
          <p:nvPr>
            <p:ph type="sldNum" sz="quarter" idx="12"/>
          </p:nvPr>
        </p:nvSpPr>
        <p:spPr/>
        <p:txBody>
          <a:bodyPr/>
          <a:lstStyle/>
          <a:p>
            <a:fld id="{746DBFF2-C745-47C3-8C9B-2E9DA9C19F0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843272"/>
          </a:xfrm>
        </p:spPr>
        <p:txBody>
          <a:bodyPr>
            <a:normAutofit fontScale="77500" lnSpcReduction="20000"/>
          </a:bodyPr>
          <a:lstStyle/>
          <a:p>
            <a:pPr marL="114300" indent="0">
              <a:buNone/>
            </a:pPr>
            <a:r>
              <a:rPr lang="en-US" sz="4100" b="1" dirty="0">
                <a:solidFill>
                  <a:schemeClr val="bg1">
                    <a:lumMod val="50000"/>
                  </a:schemeClr>
                </a:solidFill>
              </a:rPr>
              <a:t>Logistic Regression:</a:t>
            </a:r>
          </a:p>
          <a:p>
            <a:r>
              <a:rPr lang="en-US" sz="2900" dirty="0">
                <a:cs typeface="Times New Roman" panose="02020603050405020304" pitchFamily="18" charset="0"/>
              </a:rPr>
              <a:t>The goal of logistic regression is to find the best fitting model to describe the relationship between the dichotomous characteristic (in which there are only two possible outcomes) of interest (dependent variable = response or outcome variable) and a set of independent (predictor or explanatory) variables. </a:t>
            </a:r>
          </a:p>
          <a:p>
            <a:endParaRPr lang="en-US" sz="2900" dirty="0">
              <a:cs typeface="Times New Roman" panose="02020603050405020304" pitchFamily="18" charset="0"/>
            </a:endParaRPr>
          </a:p>
          <a:p>
            <a:r>
              <a:rPr lang="en-US" sz="2600" b="1" dirty="0">
                <a:cs typeface="Times New Roman" panose="02020603050405020304" pitchFamily="18" charset="0"/>
              </a:rPr>
              <a:t>STEP1:</a:t>
            </a:r>
            <a:r>
              <a:rPr lang="en-US" sz="2600" dirty="0">
                <a:cs typeface="Times New Roman" panose="02020603050405020304" pitchFamily="18" charset="0"/>
              </a:rPr>
              <a:t> </a:t>
            </a:r>
            <a:r>
              <a:rPr lang="en-US" sz="2900" dirty="0">
                <a:cs typeface="Times New Roman" panose="02020603050405020304" pitchFamily="18" charset="0"/>
              </a:rPr>
              <a:t>Logistic regression is a Machine Learning classification algorithm that is used to predict the probability of a categorical dependent variable.</a:t>
            </a:r>
          </a:p>
          <a:p>
            <a:endParaRPr lang="en-US" sz="2900" dirty="0">
              <a:cs typeface="Times New Roman" panose="02020603050405020304" pitchFamily="18" charset="0"/>
            </a:endParaRPr>
          </a:p>
          <a:p>
            <a:r>
              <a:rPr lang="en-US" sz="2600" b="1" dirty="0">
                <a:cs typeface="Times New Roman" panose="02020603050405020304" pitchFamily="18" charset="0"/>
              </a:rPr>
              <a:t>STEP2:</a:t>
            </a:r>
            <a:r>
              <a:rPr lang="en-US" sz="2600" dirty="0">
                <a:cs typeface="Times New Roman" panose="02020603050405020304" pitchFamily="18" charset="0"/>
              </a:rPr>
              <a:t> </a:t>
            </a:r>
            <a:r>
              <a:rPr lang="en-US" sz="2900" dirty="0">
                <a:cs typeface="Times New Roman" panose="02020603050405020304" pitchFamily="18" charset="0"/>
              </a:rPr>
              <a:t>The dependent variable is a binary variable that contains data coded Y = 1 (yes, success, etc.) or 0 (no, failure, etc.). </a:t>
            </a:r>
          </a:p>
          <a:p>
            <a:pPr marL="114300" indent="0">
              <a:buNone/>
            </a:pPr>
            <a:endParaRPr lang="en-IN" sz="3200" dirty="0"/>
          </a:p>
        </p:txBody>
      </p:sp>
      <p:sp>
        <p:nvSpPr>
          <p:cNvPr id="2" name="Title 1"/>
          <p:cNvSpPr>
            <a:spLocks noGrp="1"/>
          </p:cNvSpPr>
          <p:nvPr>
            <p:ph type="title"/>
          </p:nvPr>
        </p:nvSpPr>
        <p:spPr/>
        <p:txBody>
          <a:bodyPr>
            <a:normAutofit/>
          </a:bodyPr>
          <a:lstStyle/>
          <a:p>
            <a:r>
              <a:rPr lang="en-US" sz="3200" dirty="0">
                <a:solidFill>
                  <a:schemeClr val="bg1">
                    <a:lumMod val="50000"/>
                  </a:schemeClr>
                </a:solidFill>
              </a:rPr>
              <a:t>ALGORITHM USED IN PROPOSED SYSTEM</a:t>
            </a:r>
            <a:br>
              <a:rPr lang="en-US" sz="3200" dirty="0">
                <a:solidFill>
                  <a:schemeClr val="bg1">
                    <a:lumMod val="50000"/>
                  </a:schemeClr>
                </a:solidFill>
              </a:rPr>
            </a:br>
            <a:endParaRPr lang="en-IN" sz="32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746DBFF2-C745-47C3-8C9B-2E9DA9C19F0C}" type="slidenum">
              <a:rPr lang="en-US" smtClean="0"/>
              <a:pPr/>
              <a:t>30</a:t>
            </a:fld>
            <a:endParaRPr lang="en-US"/>
          </a:p>
        </p:txBody>
      </p:sp>
    </p:spTree>
    <p:extLst>
      <p:ext uri="{BB962C8B-B14F-4D97-AF65-F5344CB8AC3E}">
        <p14:creationId xmlns:p14="http://schemas.microsoft.com/office/powerpoint/2010/main" val="300904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D951E8-15F3-6336-31E5-D06DD13D1E6D}"/>
              </a:ext>
            </a:extLst>
          </p:cNvPr>
          <p:cNvSpPr>
            <a:spLocks noGrp="1"/>
          </p:cNvSpPr>
          <p:nvPr>
            <p:ph idx="1"/>
          </p:nvPr>
        </p:nvSpPr>
        <p:spPr/>
        <p:txBody>
          <a:bodyPr>
            <a:normAutofit lnSpcReduction="10000"/>
          </a:bodyPr>
          <a:lstStyle/>
          <a:p>
            <a:r>
              <a:rPr lang="en-US" sz="2200" b="1" dirty="0">
                <a:cs typeface="Times New Roman" panose="02020603050405020304" pitchFamily="18" charset="0"/>
              </a:rPr>
              <a:t>STEP3:</a:t>
            </a:r>
            <a:r>
              <a:rPr lang="en-US" sz="2200" dirty="0">
                <a:cs typeface="Times New Roman" panose="02020603050405020304" pitchFamily="18" charset="0"/>
              </a:rPr>
              <a:t> In other words, the logistic regression model predicts P(Y=1) as a function of X. </a:t>
            </a:r>
          </a:p>
          <a:p>
            <a:endParaRPr lang="en-US" sz="2200" dirty="0">
              <a:cs typeface="Times New Roman" panose="02020603050405020304" pitchFamily="18" charset="0"/>
            </a:endParaRPr>
          </a:p>
          <a:p>
            <a:r>
              <a:rPr lang="en-US" sz="2200" b="1" dirty="0">
                <a:cs typeface="Times New Roman" panose="02020603050405020304" pitchFamily="18" charset="0"/>
              </a:rPr>
              <a:t>Assumptions:</a:t>
            </a:r>
          </a:p>
          <a:p>
            <a:endParaRPr lang="en-US" sz="2200" dirty="0">
              <a:cs typeface="Times New Roman" panose="02020603050405020304" pitchFamily="18" charset="0"/>
            </a:endParaRPr>
          </a:p>
          <a:p>
            <a:pPr marL="342900" indent="-342900">
              <a:buFont typeface="Wingdings" panose="05000000000000000000" pitchFamily="2" charset="2"/>
              <a:buChar char="Ø"/>
            </a:pPr>
            <a:r>
              <a:rPr lang="en-US" sz="2200" dirty="0">
                <a:cs typeface="Times New Roman" panose="02020603050405020304" pitchFamily="18" charset="0"/>
              </a:rPr>
              <a:t>For a binary regression, the factor level 1 of the dependent variable should represent the desired outcome.</a:t>
            </a:r>
          </a:p>
          <a:p>
            <a:pPr marL="342900" indent="-342900">
              <a:buFont typeface="Wingdings" panose="05000000000000000000" pitchFamily="2" charset="2"/>
              <a:buChar char="Ø"/>
            </a:pPr>
            <a:r>
              <a:rPr lang="en-US" sz="2200" dirty="0">
                <a:cs typeface="Times New Roman" panose="02020603050405020304" pitchFamily="18" charset="0"/>
              </a:rPr>
              <a:t>Only the meaningful variables should be included.</a:t>
            </a:r>
          </a:p>
          <a:p>
            <a:pPr marL="342900" indent="-342900">
              <a:buFont typeface="Wingdings" panose="05000000000000000000" pitchFamily="2" charset="2"/>
              <a:buChar char="Ø"/>
            </a:pPr>
            <a:r>
              <a:rPr lang="en-US" sz="2200" dirty="0">
                <a:cs typeface="Times New Roman" panose="02020603050405020304" pitchFamily="18" charset="0"/>
              </a:rPr>
              <a:t>The independent variables should be independent of each other. The independent variables are linearly related to the log odds.</a:t>
            </a:r>
          </a:p>
          <a:p>
            <a:pPr marL="342900" indent="-342900">
              <a:buFont typeface="Wingdings" panose="05000000000000000000" pitchFamily="2" charset="2"/>
              <a:buChar char="Ø"/>
            </a:pPr>
            <a:r>
              <a:rPr lang="en-US" sz="2200" dirty="0">
                <a:cs typeface="Times New Roman" panose="02020603050405020304" pitchFamily="18" charset="0"/>
              </a:rPr>
              <a:t> Logistic regression requires quite large sample sizes.</a:t>
            </a:r>
          </a:p>
          <a:p>
            <a:endParaRPr lang="en-IN" dirty="0"/>
          </a:p>
        </p:txBody>
      </p:sp>
      <p:sp>
        <p:nvSpPr>
          <p:cNvPr id="3" name="Slide Number Placeholder 2">
            <a:extLst>
              <a:ext uri="{FF2B5EF4-FFF2-40B4-BE49-F238E27FC236}">
                <a16:creationId xmlns:a16="http://schemas.microsoft.com/office/drawing/2014/main" id="{97E5FD36-366E-A467-52C6-2007397F2CB0}"/>
              </a:ext>
            </a:extLst>
          </p:cNvPr>
          <p:cNvSpPr>
            <a:spLocks noGrp="1"/>
          </p:cNvSpPr>
          <p:nvPr>
            <p:ph type="sldNum" sz="quarter" idx="12"/>
          </p:nvPr>
        </p:nvSpPr>
        <p:spPr/>
        <p:txBody>
          <a:bodyPr/>
          <a:lstStyle/>
          <a:p>
            <a:fld id="{746DBFF2-C745-47C3-8C9B-2E9DA9C19F0C}" type="slidenum">
              <a:rPr lang="en-US" smtClean="0"/>
              <a:pPr/>
              <a:t>31</a:t>
            </a:fld>
            <a:endParaRPr lang="en-US"/>
          </a:p>
        </p:txBody>
      </p:sp>
      <p:sp>
        <p:nvSpPr>
          <p:cNvPr id="4" name="Title 3">
            <a:extLst>
              <a:ext uri="{FF2B5EF4-FFF2-40B4-BE49-F238E27FC236}">
                <a16:creationId xmlns:a16="http://schemas.microsoft.com/office/drawing/2014/main" id="{1C7493D8-1B65-6B92-7F54-31484D70B08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35842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767072"/>
          </a:xfrm>
        </p:spPr>
        <p:txBody>
          <a:bodyPr>
            <a:normAutofit/>
          </a:bodyPr>
          <a:lstStyle/>
          <a:p>
            <a:pPr marL="109728" indent="0">
              <a:buNone/>
            </a:pPr>
            <a:r>
              <a:rPr lang="en-US" sz="2200" spc="-5" dirty="0">
                <a:ea typeface="Calibri" panose="020F0502020204030204" pitchFamily="34" charset="0"/>
                <a:cs typeface="Times New Roman" panose="02020603050405020304" pitchFamily="18" charset="0"/>
              </a:rPr>
              <a:t>Decision tree builds classification or regression models in the form of a tree structure.</a:t>
            </a:r>
          </a:p>
          <a:p>
            <a:pPr marL="109728" indent="0">
              <a:buNone/>
            </a:pPr>
            <a:endParaRPr lang="en-US" sz="2200" spc="-5" dirty="0">
              <a:ea typeface="Calibri" panose="020F0502020204030204" pitchFamily="34" charset="0"/>
              <a:cs typeface="Times New Roman" panose="02020603050405020304" pitchFamily="18" charset="0"/>
            </a:endParaRPr>
          </a:p>
          <a:p>
            <a:pPr marL="109728" indent="0">
              <a:buNone/>
            </a:pPr>
            <a:r>
              <a:rPr lang="en-US" sz="2200" b="1" spc="-5" dirty="0">
                <a:cs typeface="Times New Roman" panose="02020603050405020304" pitchFamily="18" charset="0"/>
              </a:rPr>
              <a:t>STEPS:</a:t>
            </a:r>
          </a:p>
          <a:p>
            <a:pPr marL="109728" indent="0">
              <a:buNone/>
            </a:pPr>
            <a:endParaRPr lang="en-US" sz="2200" b="1" spc="-5" dirty="0">
              <a:cs typeface="Times New Roman" panose="02020603050405020304" pitchFamily="18" charset="0"/>
            </a:endParaRPr>
          </a:p>
          <a:p>
            <a:r>
              <a:rPr lang="en-US" sz="2200" b="1" spc="-5" dirty="0">
                <a:cs typeface="Times New Roman" panose="02020603050405020304" pitchFamily="18" charset="0"/>
              </a:rPr>
              <a:t>STEP1: </a:t>
            </a:r>
            <a:r>
              <a:rPr lang="en-US" sz="2200" spc="-5" dirty="0">
                <a:cs typeface="Times New Roman" panose="02020603050405020304" pitchFamily="18" charset="0"/>
              </a:rPr>
              <a:t>Firstly it </a:t>
            </a:r>
            <a:r>
              <a:rPr lang="en-US" sz="2200" spc="-5" dirty="0">
                <a:ea typeface="Calibri" panose="020F0502020204030204" pitchFamily="34" charset="0"/>
                <a:cs typeface="Times New Roman" panose="02020603050405020304" pitchFamily="18" charset="0"/>
              </a:rPr>
              <a:t>breaks down a data set into smaller and smaller subsets while at the same time an associated decision tree is incrementally developed. </a:t>
            </a:r>
          </a:p>
          <a:p>
            <a:r>
              <a:rPr lang="en-US" sz="2200" b="1" spc="-5" dirty="0">
                <a:cs typeface="Times New Roman" panose="02020603050405020304" pitchFamily="18" charset="0"/>
              </a:rPr>
              <a:t>STEP2: </a:t>
            </a:r>
            <a:r>
              <a:rPr lang="en-US" sz="2200" spc="-5" dirty="0">
                <a:ea typeface="Calibri" panose="020F0502020204030204" pitchFamily="34" charset="0"/>
                <a:cs typeface="Times New Roman" panose="02020603050405020304" pitchFamily="18" charset="0"/>
              </a:rPr>
              <a:t>A decision node has two or more branches and a leaf node represents a classification or decision. </a:t>
            </a:r>
          </a:p>
          <a:p>
            <a:pPr marL="109728" indent="0">
              <a:buNone/>
            </a:pPr>
            <a:endParaRPr lang="en-IN" dirty="0"/>
          </a:p>
        </p:txBody>
      </p:sp>
      <p:sp>
        <p:nvSpPr>
          <p:cNvPr id="2" name="Title 1"/>
          <p:cNvSpPr>
            <a:spLocks noGrp="1"/>
          </p:cNvSpPr>
          <p:nvPr>
            <p:ph type="title"/>
          </p:nvPr>
        </p:nvSpPr>
        <p:spPr/>
        <p:txBody>
          <a:bodyPr>
            <a:normAutofit/>
          </a:bodyPr>
          <a:lstStyle/>
          <a:p>
            <a:r>
              <a:rPr lang="en-US" sz="3000" dirty="0">
                <a:solidFill>
                  <a:schemeClr val="tx1"/>
                </a:solidFill>
              </a:rPr>
              <a:t>        </a:t>
            </a:r>
            <a:r>
              <a:rPr lang="en-US" sz="3200" dirty="0">
                <a:solidFill>
                  <a:schemeClr val="bg1">
                    <a:lumMod val="50000"/>
                  </a:schemeClr>
                </a:solidFill>
              </a:rPr>
              <a:t>DECISION TREE ALOGRITHM</a:t>
            </a:r>
            <a:endParaRPr lang="en-IN" sz="32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746DBFF2-C745-47C3-8C9B-2E9DA9C19F0C}" type="slidenum">
              <a:rPr lang="en-US" smtClean="0"/>
              <a:pPr/>
              <a:t>32</a:t>
            </a:fld>
            <a:endParaRPr lang="en-US"/>
          </a:p>
        </p:txBody>
      </p:sp>
    </p:spTree>
    <p:extLst>
      <p:ext uri="{BB962C8B-B14F-4D97-AF65-F5344CB8AC3E}">
        <p14:creationId xmlns:p14="http://schemas.microsoft.com/office/powerpoint/2010/main" val="2104224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8B8A82-CF85-CC07-80EF-C91CDFF2B82B}"/>
              </a:ext>
            </a:extLst>
          </p:cNvPr>
          <p:cNvSpPr>
            <a:spLocks noGrp="1"/>
          </p:cNvSpPr>
          <p:nvPr>
            <p:ph idx="1"/>
          </p:nvPr>
        </p:nvSpPr>
        <p:spPr/>
        <p:txBody>
          <a:bodyPr>
            <a:normAutofit/>
          </a:bodyPr>
          <a:lstStyle/>
          <a:p>
            <a:r>
              <a:rPr lang="en-US" sz="2200" b="1" spc="-5" dirty="0">
                <a:cs typeface="Times New Roman" panose="02020603050405020304" pitchFamily="18" charset="0"/>
              </a:rPr>
              <a:t>STEP3:</a:t>
            </a:r>
            <a:r>
              <a:rPr lang="en-US" sz="2200" spc="-5" dirty="0">
                <a:cs typeface="Times New Roman" panose="02020603050405020304" pitchFamily="18" charset="0"/>
              </a:rPr>
              <a:t> </a:t>
            </a:r>
            <a:r>
              <a:rPr lang="en-US" sz="2200" spc="-5" dirty="0">
                <a:ea typeface="Calibri" panose="020F0502020204030204" pitchFamily="34" charset="0"/>
                <a:cs typeface="Times New Roman" panose="02020603050405020304" pitchFamily="18" charset="0"/>
              </a:rPr>
              <a:t>The topmost decision node in a tree that corresponds to the best predictor is called the root node.</a:t>
            </a:r>
          </a:p>
          <a:p>
            <a:r>
              <a:rPr lang="en-US" sz="2200" b="1" spc="-5" dirty="0">
                <a:cs typeface="Times New Roman" panose="02020603050405020304" pitchFamily="18" charset="0"/>
              </a:rPr>
              <a:t>STEP4:</a:t>
            </a:r>
            <a:r>
              <a:rPr lang="en-IN" sz="2200" b="1" spc="-5" dirty="0">
                <a:cs typeface="Times New Roman" panose="02020603050405020304" pitchFamily="18" charset="0"/>
              </a:rPr>
              <a:t> </a:t>
            </a:r>
            <a:r>
              <a:rPr lang="en-US" sz="2200" b="1" spc="-5" dirty="0">
                <a:solidFill>
                  <a:srgbClr val="000000"/>
                </a:solidFill>
                <a:ea typeface="Calibri" panose="020F0502020204030204" pitchFamily="34" charset="0"/>
                <a:cs typeface="Times New Roman" panose="02020603050405020304" pitchFamily="18" charset="0"/>
              </a:rPr>
              <a:t> </a:t>
            </a:r>
            <a:r>
              <a:rPr lang="en-US" sz="2200" spc="-5" dirty="0">
                <a:solidFill>
                  <a:srgbClr val="000000"/>
                </a:solidFill>
                <a:ea typeface="Calibri" panose="020F0502020204030204" pitchFamily="34" charset="0"/>
                <a:cs typeface="Times New Roman" panose="02020603050405020304" pitchFamily="18" charset="0"/>
              </a:rPr>
              <a:t>It utilizes an if-then rule set that is mutually exclusive and exhaustive for classification. The rules are learned sequentially using the training data one at a time.</a:t>
            </a:r>
            <a:endParaRPr lang="en-IN" sz="2200" spc="-5" dirty="0">
              <a:solidFill>
                <a:srgbClr val="000000"/>
              </a:solidFill>
              <a:ea typeface="Calibri" panose="020F0502020204030204" pitchFamily="34" charset="0"/>
              <a:cs typeface="Times New Roman" panose="02020603050405020304" pitchFamily="18" charset="0"/>
            </a:endParaRPr>
          </a:p>
          <a:p>
            <a:r>
              <a:rPr lang="en-IN" sz="2200" b="1" spc="-5" dirty="0">
                <a:solidFill>
                  <a:srgbClr val="000000"/>
                </a:solidFill>
                <a:cs typeface="Times New Roman" panose="02020603050405020304" pitchFamily="18" charset="0"/>
              </a:rPr>
              <a:t>STEP5:</a:t>
            </a:r>
            <a:r>
              <a:rPr lang="en-US" sz="2200" b="1" spc="-5" dirty="0">
                <a:solidFill>
                  <a:srgbClr val="000000"/>
                </a:solidFill>
                <a:cs typeface="Times New Roman" panose="02020603050405020304" pitchFamily="18" charset="0"/>
              </a:rPr>
              <a:t> </a:t>
            </a:r>
            <a:r>
              <a:rPr lang="en-US" sz="2200" spc="-5" dirty="0">
                <a:solidFill>
                  <a:srgbClr val="000000"/>
                </a:solidFill>
                <a:ea typeface="Calibri" panose="020F0502020204030204" pitchFamily="34" charset="0"/>
                <a:cs typeface="Times New Roman" panose="02020603050405020304" pitchFamily="18" charset="0"/>
              </a:rPr>
              <a:t>This process is continued on the training set until meeting a termination condition.</a:t>
            </a:r>
            <a:r>
              <a:rPr lang="en-US" sz="2200" spc="-5" dirty="0">
                <a:ea typeface="Calibri" panose="020F0502020204030204" pitchFamily="34" charset="0"/>
                <a:cs typeface="Times New Roman" panose="02020603050405020304" pitchFamily="18" charset="0"/>
              </a:rPr>
              <a:t> It is constructed in a top-down recursive divide-and-conquer manner. </a:t>
            </a:r>
          </a:p>
          <a:p>
            <a:endParaRPr lang="en-IN" dirty="0"/>
          </a:p>
        </p:txBody>
      </p:sp>
      <p:sp>
        <p:nvSpPr>
          <p:cNvPr id="3" name="Slide Number Placeholder 2">
            <a:extLst>
              <a:ext uri="{FF2B5EF4-FFF2-40B4-BE49-F238E27FC236}">
                <a16:creationId xmlns:a16="http://schemas.microsoft.com/office/drawing/2014/main" id="{3B0F7486-7A0D-01DF-1524-5179C744BFC7}"/>
              </a:ext>
            </a:extLst>
          </p:cNvPr>
          <p:cNvSpPr>
            <a:spLocks noGrp="1"/>
          </p:cNvSpPr>
          <p:nvPr>
            <p:ph type="sldNum" sz="quarter" idx="12"/>
          </p:nvPr>
        </p:nvSpPr>
        <p:spPr/>
        <p:txBody>
          <a:bodyPr/>
          <a:lstStyle/>
          <a:p>
            <a:fld id="{746DBFF2-C745-47C3-8C9B-2E9DA9C19F0C}" type="slidenum">
              <a:rPr lang="en-US" smtClean="0"/>
              <a:pPr/>
              <a:t>33</a:t>
            </a:fld>
            <a:endParaRPr lang="en-US"/>
          </a:p>
        </p:txBody>
      </p:sp>
      <p:sp>
        <p:nvSpPr>
          <p:cNvPr id="4" name="Title 3">
            <a:extLst>
              <a:ext uri="{FF2B5EF4-FFF2-40B4-BE49-F238E27FC236}">
                <a16:creationId xmlns:a16="http://schemas.microsoft.com/office/drawing/2014/main" id="{AA662EF6-7673-DC63-0083-884835A5D36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422959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sz="2200" dirty="0"/>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a:t>
            </a:r>
          </a:p>
          <a:p>
            <a:endParaRPr lang="en-US" sz="2200" dirty="0"/>
          </a:p>
          <a:p>
            <a:pPr marL="109728" indent="0">
              <a:buNone/>
            </a:pPr>
            <a:r>
              <a:rPr lang="en-US" sz="2200" b="1" dirty="0"/>
              <a:t>STEPS:</a:t>
            </a:r>
          </a:p>
          <a:p>
            <a:r>
              <a:rPr lang="en-US" sz="2200" b="1" dirty="0"/>
              <a:t>STEP 1: </a:t>
            </a:r>
            <a:r>
              <a:rPr lang="en-US" sz="2200" dirty="0"/>
              <a:t>Pick N random records from the dataset.</a:t>
            </a:r>
          </a:p>
          <a:p>
            <a:r>
              <a:rPr lang="en-US" sz="2200" b="1" dirty="0"/>
              <a:t>STEP2: </a:t>
            </a:r>
            <a:r>
              <a:rPr lang="en-US" sz="2200" dirty="0"/>
              <a:t>Build a decision tree based on these N records.</a:t>
            </a:r>
          </a:p>
          <a:p>
            <a:r>
              <a:rPr lang="en-US" sz="2200" b="1" dirty="0"/>
              <a:t>STEP3:</a:t>
            </a:r>
            <a:r>
              <a:rPr lang="en-US" sz="2200" dirty="0"/>
              <a:t> Choose the number of trees you want in your algorithm and repeat steps 1 and 2. </a:t>
            </a:r>
          </a:p>
          <a:p>
            <a:endParaRPr lang="en-IN" sz="2400" dirty="0"/>
          </a:p>
        </p:txBody>
      </p:sp>
      <p:sp>
        <p:nvSpPr>
          <p:cNvPr id="2" name="Title 1"/>
          <p:cNvSpPr>
            <a:spLocks noGrp="1"/>
          </p:cNvSpPr>
          <p:nvPr>
            <p:ph type="title"/>
          </p:nvPr>
        </p:nvSpPr>
        <p:spPr/>
        <p:txBody>
          <a:bodyPr>
            <a:normAutofit/>
          </a:bodyPr>
          <a:lstStyle/>
          <a:p>
            <a:pPr algn="ctr"/>
            <a:r>
              <a:rPr lang="en-US" sz="3200" b="1" dirty="0">
                <a:solidFill>
                  <a:schemeClr val="bg1">
                    <a:lumMod val="50000"/>
                  </a:schemeClr>
                </a:solidFill>
              </a:rPr>
              <a:t>RANDOM FOREST CLASSIFIER</a:t>
            </a:r>
            <a:endParaRPr lang="en-IN" sz="32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746DBFF2-C745-47C3-8C9B-2E9DA9C19F0C}" type="slidenum">
              <a:rPr lang="en-US" smtClean="0"/>
              <a:pPr/>
              <a:t>34</a:t>
            </a:fld>
            <a:endParaRPr lang="en-US"/>
          </a:p>
        </p:txBody>
      </p:sp>
    </p:spTree>
    <p:extLst>
      <p:ext uri="{BB962C8B-B14F-4D97-AF65-F5344CB8AC3E}">
        <p14:creationId xmlns:p14="http://schemas.microsoft.com/office/powerpoint/2010/main" val="209702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4830763"/>
          </a:xfrm>
        </p:spPr>
        <p:txBody>
          <a:bodyPr>
            <a:normAutofit/>
          </a:bodyPr>
          <a:lstStyle/>
          <a:p>
            <a:r>
              <a:rPr lang="en-US" sz="2000" b="1" dirty="0"/>
              <a:t>STEP4: </a:t>
            </a:r>
            <a:r>
              <a:rPr lang="en-US" sz="2000" dirty="0"/>
              <a:t>In case of a regression problem, for a new record, each tree in the forest predicts a value for Y (output). </a:t>
            </a:r>
          </a:p>
          <a:p>
            <a:r>
              <a:rPr lang="en-US" sz="2000" b="1" dirty="0"/>
              <a:t>STEP5:</a:t>
            </a:r>
            <a:r>
              <a:rPr lang="en-US" sz="2000" dirty="0"/>
              <a:t> The final value can be calculated by taking the average of all the values predicted by all the trees in </a:t>
            </a:r>
          </a:p>
          <a:p>
            <a:r>
              <a:rPr lang="en-US" sz="2000" b="1" dirty="0"/>
              <a:t>STEP6:</a:t>
            </a:r>
            <a:r>
              <a:rPr lang="en-US" sz="2000" dirty="0"/>
              <a:t> Or, in case of a classification problem, each tree in the forest predicts the category to which the new record belongs. </a:t>
            </a:r>
          </a:p>
          <a:p>
            <a:r>
              <a:rPr lang="en-US" sz="2000" b="1" dirty="0"/>
              <a:t>STEP7:</a:t>
            </a:r>
            <a:r>
              <a:rPr lang="en-US" sz="2000" dirty="0"/>
              <a:t> Finally, the new record is assigned to the category that wins the majority vote.</a:t>
            </a:r>
          </a:p>
          <a:p>
            <a:endParaRPr lang="en-IN" sz="2400" dirty="0"/>
          </a:p>
        </p:txBody>
      </p:sp>
      <p:sp>
        <p:nvSpPr>
          <p:cNvPr id="3" name="Slide Number Placeholder 2"/>
          <p:cNvSpPr>
            <a:spLocks noGrp="1"/>
          </p:cNvSpPr>
          <p:nvPr>
            <p:ph type="sldNum" sz="quarter" idx="12"/>
          </p:nvPr>
        </p:nvSpPr>
        <p:spPr/>
        <p:txBody>
          <a:bodyPr/>
          <a:lstStyle/>
          <a:p>
            <a:fld id="{746DBFF2-C745-47C3-8C9B-2E9DA9C19F0C}" type="slidenum">
              <a:rPr lang="en-US" smtClean="0"/>
              <a:pPr/>
              <a:t>35</a:t>
            </a:fld>
            <a:endParaRPr lang="en-US"/>
          </a:p>
        </p:txBody>
      </p:sp>
    </p:spTree>
    <p:extLst>
      <p:ext uri="{BB962C8B-B14F-4D97-AF65-F5344CB8AC3E}">
        <p14:creationId xmlns:p14="http://schemas.microsoft.com/office/powerpoint/2010/main" val="2405195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46DBFF2-C745-47C3-8C9B-2E9DA9C19F0C}" type="slidenum">
              <a:rPr lang="en-US" smtClean="0"/>
              <a:pPr/>
              <a:t>36</a:t>
            </a:fld>
            <a:endParaRPr lang="en-US"/>
          </a:p>
        </p:txBody>
      </p:sp>
      <p:pic>
        <p:nvPicPr>
          <p:cNvPr id="5" name="Content Placeholder 4">
            <a:extLst>
              <a:ext uri="{FF2B5EF4-FFF2-40B4-BE49-F238E27FC236}">
                <a16:creationId xmlns:a16="http://schemas.microsoft.com/office/drawing/2014/main" id="{BC256E0D-7DC0-4CD5-B22D-A27DC70EFF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25" y="1696244"/>
            <a:ext cx="8058150" cy="4095750"/>
          </a:xfrm>
          <a:prstGeom prst="rect">
            <a:avLst/>
          </a:prstGeom>
        </p:spPr>
      </p:pic>
    </p:spTree>
    <p:extLst>
      <p:ext uri="{BB962C8B-B14F-4D97-AF65-F5344CB8AC3E}">
        <p14:creationId xmlns:p14="http://schemas.microsoft.com/office/powerpoint/2010/main" val="2078704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AE273-9238-C86F-0C35-A5748D9C9DFB}"/>
              </a:ext>
            </a:extLst>
          </p:cNvPr>
          <p:cNvSpPr>
            <a:spLocks noGrp="1"/>
          </p:cNvSpPr>
          <p:nvPr>
            <p:ph idx="1"/>
          </p:nvPr>
        </p:nvSpPr>
        <p:spPr/>
        <p:txBody>
          <a:bodyPr>
            <a:normAutofit fontScale="70000" lnSpcReduction="20000"/>
          </a:bodyPr>
          <a:lstStyle/>
          <a:p>
            <a:r>
              <a:rPr lang="en-US" sz="2600" dirty="0">
                <a:cs typeface="Times New Roman" panose="02020603050405020304" pitchFamily="18" charset="0"/>
              </a:rPr>
              <a:t>A classifier that categorizes the data set by setting an optimal hyperplane between data. I chose this classifier as it is incredibly versatile in the number of different kernelling functions that can be applied and this model can yield a high predictability rate.</a:t>
            </a:r>
          </a:p>
          <a:p>
            <a:endParaRPr lang="en-US" sz="2600" dirty="0">
              <a:cs typeface="Times New Roman" panose="02020603050405020304" pitchFamily="18" charset="0"/>
            </a:endParaRPr>
          </a:p>
          <a:p>
            <a:r>
              <a:rPr lang="en-US" sz="2600" b="1" dirty="0">
                <a:cs typeface="Times New Roman" panose="02020603050405020304" pitchFamily="18" charset="0"/>
              </a:rPr>
              <a:t>STEPS:</a:t>
            </a:r>
          </a:p>
          <a:p>
            <a:r>
              <a:rPr lang="en-US" sz="2600" b="1" dirty="0">
                <a:cs typeface="Times New Roman" panose="02020603050405020304" pitchFamily="18" charset="0"/>
              </a:rPr>
              <a:t>STEP1</a:t>
            </a:r>
            <a:r>
              <a:rPr lang="en-US" sz="2600" dirty="0">
                <a:cs typeface="Times New Roman" panose="02020603050405020304" pitchFamily="18" charset="0"/>
              </a:rPr>
              <a:t>: Let us consider two tags, yellow and blue, and our data has two features, x, and y.  Given a pair of (</a:t>
            </a:r>
            <a:r>
              <a:rPr lang="en-US" sz="2600" dirty="0" err="1">
                <a:cs typeface="Times New Roman" panose="02020603050405020304" pitchFamily="18" charset="0"/>
              </a:rPr>
              <a:t>x,y</a:t>
            </a:r>
            <a:r>
              <a:rPr lang="en-US" sz="2600" dirty="0">
                <a:cs typeface="Times New Roman" panose="02020603050405020304" pitchFamily="18" charset="0"/>
              </a:rPr>
              <a:t>) coordinates, we want a classifier that outputs either yellow or blue. We plot the labeled training data on a plane.</a:t>
            </a:r>
          </a:p>
          <a:p>
            <a:r>
              <a:rPr lang="en-US" sz="2600" dirty="0">
                <a:cs typeface="Times New Roman" panose="02020603050405020304" pitchFamily="18" charset="0"/>
              </a:rPr>
              <a:t> </a:t>
            </a:r>
          </a:p>
          <a:p>
            <a:r>
              <a:rPr lang="en-US" sz="2600" b="1" dirty="0">
                <a:cs typeface="Times New Roman" panose="02020603050405020304" pitchFamily="18" charset="0"/>
              </a:rPr>
              <a:t>STEP2</a:t>
            </a:r>
            <a:r>
              <a:rPr lang="en-US" sz="2600" dirty="0">
                <a:cs typeface="Times New Roman" panose="02020603050405020304" pitchFamily="18" charset="0"/>
              </a:rPr>
              <a:t>: An SVM takes these data points and outputs the hyperplane, which is simply a line in two-dimension, that best separates the tags. The line is </a:t>
            </a:r>
            <a:r>
              <a:rPr lang="en-US" sz="2900" dirty="0">
                <a:cs typeface="Times New Roman" panose="02020603050405020304" pitchFamily="18" charset="0"/>
              </a:rPr>
              <a:t>the decision boundary. Anything falling to one side of it will be classified as yellow, and anything on the other side will be classified as blue.</a:t>
            </a:r>
          </a:p>
          <a:p>
            <a:endParaRPr lang="en-US" sz="2600" dirty="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541DED29-D1A4-7D95-8AEE-720B9CD67243}"/>
              </a:ext>
            </a:extLst>
          </p:cNvPr>
          <p:cNvSpPr>
            <a:spLocks noGrp="1"/>
          </p:cNvSpPr>
          <p:nvPr>
            <p:ph type="sldNum" sz="quarter" idx="12"/>
          </p:nvPr>
        </p:nvSpPr>
        <p:spPr/>
        <p:txBody>
          <a:bodyPr/>
          <a:lstStyle/>
          <a:p>
            <a:fld id="{746DBFF2-C745-47C3-8C9B-2E9DA9C19F0C}" type="slidenum">
              <a:rPr lang="en-US" smtClean="0"/>
              <a:pPr/>
              <a:t>37</a:t>
            </a:fld>
            <a:endParaRPr lang="en-US"/>
          </a:p>
        </p:txBody>
      </p:sp>
      <p:sp>
        <p:nvSpPr>
          <p:cNvPr id="4" name="Title 3">
            <a:extLst>
              <a:ext uri="{FF2B5EF4-FFF2-40B4-BE49-F238E27FC236}">
                <a16:creationId xmlns:a16="http://schemas.microsoft.com/office/drawing/2014/main" id="{D51C1522-FE4B-C606-DE23-446007F96E38}"/>
              </a:ext>
            </a:extLst>
          </p:cNvPr>
          <p:cNvSpPr>
            <a:spLocks noGrp="1"/>
          </p:cNvSpPr>
          <p:nvPr>
            <p:ph type="title"/>
          </p:nvPr>
        </p:nvSpPr>
        <p:spPr/>
        <p:txBody>
          <a:bodyPr>
            <a:normAutofit/>
          </a:bodyPr>
          <a:lstStyle/>
          <a:p>
            <a:r>
              <a:rPr lang="en-US" sz="3200" dirty="0"/>
              <a:t>         </a:t>
            </a:r>
            <a:r>
              <a:rPr lang="en-US" sz="3200" dirty="0">
                <a:solidFill>
                  <a:schemeClr val="bg1">
                    <a:lumMod val="50000"/>
                  </a:schemeClr>
                </a:solidFill>
              </a:rPr>
              <a:t>SUPPORT VECTOR MACHINE</a:t>
            </a:r>
            <a:endParaRPr lang="en-IN" sz="3200" dirty="0">
              <a:solidFill>
                <a:schemeClr val="bg1">
                  <a:lumMod val="50000"/>
                </a:schemeClr>
              </a:solidFill>
            </a:endParaRPr>
          </a:p>
        </p:txBody>
      </p:sp>
    </p:spTree>
    <p:extLst>
      <p:ext uri="{BB962C8B-B14F-4D97-AF65-F5344CB8AC3E}">
        <p14:creationId xmlns:p14="http://schemas.microsoft.com/office/powerpoint/2010/main" val="3990924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C78EF-3B7D-8C09-3600-6E619FE05742}"/>
              </a:ext>
            </a:extLst>
          </p:cNvPr>
          <p:cNvSpPr>
            <a:spLocks noGrp="1"/>
          </p:cNvSpPr>
          <p:nvPr>
            <p:ph idx="1"/>
          </p:nvPr>
        </p:nvSpPr>
        <p:spPr/>
        <p:txBody>
          <a:bodyPr>
            <a:normAutofit fontScale="92500" lnSpcReduction="20000"/>
          </a:bodyPr>
          <a:lstStyle/>
          <a:p>
            <a:r>
              <a:rPr lang="en-US" sz="2400" b="1" dirty="0">
                <a:cs typeface="Times New Roman" panose="02020603050405020304" pitchFamily="18" charset="0"/>
              </a:rPr>
              <a:t>STEP3: </a:t>
            </a:r>
            <a:r>
              <a:rPr lang="en-US" sz="2400" dirty="0">
                <a:cs typeface="Times New Roman" panose="02020603050405020304" pitchFamily="18" charset="0"/>
              </a:rPr>
              <a:t>For SVM, the best hyperplane is the one that maximizes the margins from both tags. It is the hyperplane whose distance to the nearest element of each tag is the largest.</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IN" sz="2400" b="1" dirty="0">
                <a:cs typeface="Times New Roman" panose="02020603050405020304" pitchFamily="18" charset="0"/>
              </a:rPr>
              <a:t>STEP4: </a:t>
            </a:r>
            <a:r>
              <a:rPr lang="en-IN" sz="2400" dirty="0">
                <a:cs typeface="Times New Roman" panose="02020603050405020304" pitchFamily="18" charset="0"/>
              </a:rPr>
              <a:t>Whereas in three dimensional plane </a:t>
            </a:r>
            <a:r>
              <a:rPr lang="en-US" sz="2400" dirty="0">
                <a:cs typeface="Times New Roman" panose="02020603050405020304" pitchFamily="18" charset="0"/>
              </a:rPr>
              <a:t>we don’t have a simple line separating these two classes. So we’ll extend our dimension and introduce a new dimension along the z-axis. We can now separate these two classes.</a:t>
            </a:r>
          </a:p>
          <a:p>
            <a:endParaRPr lang="en-IN" dirty="0"/>
          </a:p>
        </p:txBody>
      </p:sp>
      <p:sp>
        <p:nvSpPr>
          <p:cNvPr id="3" name="Slide Number Placeholder 2">
            <a:extLst>
              <a:ext uri="{FF2B5EF4-FFF2-40B4-BE49-F238E27FC236}">
                <a16:creationId xmlns:a16="http://schemas.microsoft.com/office/drawing/2014/main" id="{71084B4F-895D-A59A-73D1-6C4FA0991388}"/>
              </a:ext>
            </a:extLst>
          </p:cNvPr>
          <p:cNvSpPr>
            <a:spLocks noGrp="1"/>
          </p:cNvSpPr>
          <p:nvPr>
            <p:ph type="sldNum" sz="quarter" idx="12"/>
          </p:nvPr>
        </p:nvSpPr>
        <p:spPr/>
        <p:txBody>
          <a:bodyPr/>
          <a:lstStyle/>
          <a:p>
            <a:fld id="{746DBFF2-C745-47C3-8C9B-2E9DA9C19F0C}" type="slidenum">
              <a:rPr lang="en-US" smtClean="0"/>
              <a:pPr/>
              <a:t>38</a:t>
            </a:fld>
            <a:endParaRPr lang="en-US"/>
          </a:p>
        </p:txBody>
      </p:sp>
      <p:sp>
        <p:nvSpPr>
          <p:cNvPr id="4" name="Title 3">
            <a:extLst>
              <a:ext uri="{FF2B5EF4-FFF2-40B4-BE49-F238E27FC236}">
                <a16:creationId xmlns:a16="http://schemas.microsoft.com/office/drawing/2014/main" id="{2D067725-D7AB-744F-C86B-2E7B94564320}"/>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813E6DC7-515F-20CF-4625-3DDC7F37D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667000"/>
            <a:ext cx="2683261" cy="1837443"/>
          </a:xfrm>
          <a:prstGeom prst="rect">
            <a:avLst/>
          </a:prstGeom>
        </p:spPr>
      </p:pic>
    </p:spTree>
    <p:extLst>
      <p:ext uri="{BB962C8B-B14F-4D97-AF65-F5344CB8AC3E}">
        <p14:creationId xmlns:p14="http://schemas.microsoft.com/office/powerpoint/2010/main" val="69435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5EA58C-C79F-FAD8-1A0E-A38821C0BD2E}"/>
              </a:ext>
            </a:extLst>
          </p:cNvPr>
          <p:cNvSpPr>
            <a:spLocks noGrp="1"/>
          </p:cNvSpPr>
          <p:nvPr>
            <p:ph idx="1"/>
          </p:nvPr>
        </p:nvSpPr>
        <p:spPr/>
        <p:txBody>
          <a:bodyPr/>
          <a:lstStyle/>
          <a:p>
            <a:r>
              <a:rPr lang="en-US" sz="2000" b="1" dirty="0">
                <a:cs typeface="Times New Roman" panose="02020603050405020304" pitchFamily="18" charset="0"/>
              </a:rPr>
              <a:t>STEP5: </a:t>
            </a:r>
            <a:r>
              <a:rPr lang="en-US" sz="2000" dirty="0">
                <a:cs typeface="Times New Roman" panose="02020603050405020304" pitchFamily="18" charset="0"/>
              </a:rPr>
              <a:t>When we transform this line back to the original plane, it maps to the circular boundary as I’ve shown here.</a:t>
            </a:r>
          </a:p>
          <a:p>
            <a:endParaRPr lang="en-US" sz="2000" dirty="0">
              <a:cs typeface="Times New Roman" panose="02020603050405020304" pitchFamily="18" charset="0"/>
            </a:endParaRPr>
          </a:p>
          <a:p>
            <a:r>
              <a:rPr lang="en-US" sz="2000" b="1" dirty="0">
                <a:cs typeface="Times New Roman" panose="02020603050405020304" pitchFamily="18" charset="0"/>
              </a:rPr>
              <a:t>STEP6: </a:t>
            </a:r>
            <a:r>
              <a:rPr lang="en-US" sz="2000" dirty="0">
                <a:cs typeface="Times New Roman" panose="02020603050405020304" pitchFamily="18" charset="0"/>
              </a:rPr>
              <a:t>This is exactly what SVM does! It tries to find a line/hyperplane (in multidimensional space) that separates these two classes. Then it classifies the new point depending on whether it lies on the positive or negative side of the hyperplane depends on the classes to predict.</a:t>
            </a:r>
          </a:p>
          <a:p>
            <a:endParaRPr lang="en-US" sz="2800" dirty="0"/>
          </a:p>
          <a:p>
            <a:endParaRPr lang="en-IN" dirty="0"/>
          </a:p>
        </p:txBody>
      </p:sp>
      <p:sp>
        <p:nvSpPr>
          <p:cNvPr id="3" name="Slide Number Placeholder 2">
            <a:extLst>
              <a:ext uri="{FF2B5EF4-FFF2-40B4-BE49-F238E27FC236}">
                <a16:creationId xmlns:a16="http://schemas.microsoft.com/office/drawing/2014/main" id="{12312B36-B6F4-D5B8-E874-241B6492021D}"/>
              </a:ext>
            </a:extLst>
          </p:cNvPr>
          <p:cNvSpPr>
            <a:spLocks noGrp="1"/>
          </p:cNvSpPr>
          <p:nvPr>
            <p:ph type="sldNum" sz="quarter" idx="12"/>
          </p:nvPr>
        </p:nvSpPr>
        <p:spPr/>
        <p:txBody>
          <a:bodyPr/>
          <a:lstStyle/>
          <a:p>
            <a:fld id="{746DBFF2-C745-47C3-8C9B-2E9DA9C19F0C}" type="slidenum">
              <a:rPr lang="en-US" smtClean="0"/>
              <a:pPr/>
              <a:t>39</a:t>
            </a:fld>
            <a:endParaRPr lang="en-US"/>
          </a:p>
        </p:txBody>
      </p:sp>
      <p:sp>
        <p:nvSpPr>
          <p:cNvPr id="4" name="Title 3">
            <a:extLst>
              <a:ext uri="{FF2B5EF4-FFF2-40B4-BE49-F238E27FC236}">
                <a16:creationId xmlns:a16="http://schemas.microsoft.com/office/drawing/2014/main" id="{9D59EED9-FADC-7C36-2330-8DDD1F15F819}"/>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A539F462-D142-28A4-F910-492880B14C08}"/>
              </a:ext>
            </a:extLst>
          </p:cNvPr>
          <p:cNvPicPr>
            <a:picLocks noChangeAspect="1"/>
          </p:cNvPicPr>
          <p:nvPr/>
        </p:nvPicPr>
        <p:blipFill>
          <a:blip r:embed="rId2"/>
          <a:stretch>
            <a:fillRect/>
          </a:stretch>
        </p:blipFill>
        <p:spPr>
          <a:xfrm>
            <a:off x="3733800" y="4215888"/>
            <a:ext cx="2059017" cy="1991730"/>
          </a:xfrm>
          <a:prstGeom prst="rect">
            <a:avLst/>
          </a:prstGeom>
        </p:spPr>
      </p:pic>
    </p:spTree>
    <p:extLst>
      <p:ext uri="{BB962C8B-B14F-4D97-AF65-F5344CB8AC3E}">
        <p14:creationId xmlns:p14="http://schemas.microsoft.com/office/powerpoint/2010/main" val="42901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103120" lvl="8" indent="0">
              <a:buNone/>
            </a:pPr>
            <a:r>
              <a:rPr lang="en-US" sz="2800" dirty="0">
                <a:cs typeface="Times New Roman" pitchFamily="18" charset="0"/>
              </a:rPr>
              <a:t> </a:t>
            </a:r>
            <a:endParaRPr lang="en-US" sz="2800" dirty="0"/>
          </a:p>
          <a:p>
            <a:pPr marL="342900" lvl="0" indent="-342900" algn="just">
              <a:lnSpc>
                <a:spcPct val="150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More Computation Memory.</a:t>
            </a:r>
            <a:endParaRPr lang="en-IN" sz="2000" dirty="0">
              <a:effectLs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Time consuming.</a:t>
            </a:r>
            <a:endParaRPr lang="en-IN" sz="20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Difficult to handle</a:t>
            </a:r>
          </a:p>
          <a:p>
            <a:pPr marL="342900" lvl="0" indent="-342900" algn="just">
              <a:lnSpc>
                <a:spcPct val="150000"/>
              </a:lnSpc>
              <a:spcAft>
                <a:spcPts val="1000"/>
              </a:spcAft>
              <a:buFont typeface="Symbol" panose="05050102010706020507" pitchFamily="18" charset="2"/>
              <a:buChar char=""/>
            </a:pPr>
            <a:r>
              <a:rPr lang="en-US" sz="2000" dirty="0"/>
              <a:t>They did not mentions any accuracy</a:t>
            </a:r>
            <a:r>
              <a:rPr lang="en-US" sz="2000" dirty="0">
                <a:effectLst/>
                <a:ea typeface="Calibri" panose="020F0502020204030204" pitchFamily="34" charset="0"/>
                <a:cs typeface="Times New Roman" panose="02020603050405020304" pitchFamily="18" charset="0"/>
              </a:rPr>
              <a:t>.</a:t>
            </a:r>
            <a:endParaRPr lang="en-IN" sz="2000" dirty="0">
              <a:effectLst/>
              <a:ea typeface="Calibri" panose="020F0502020204030204" pitchFamily="34" charset="0"/>
              <a:cs typeface="Times New Roman" panose="02020603050405020304" pitchFamily="18" charset="0"/>
            </a:endParaRPr>
          </a:p>
          <a:p>
            <a:pPr marL="114300" indent="0" algn="just">
              <a:buNone/>
            </a:pPr>
            <a:endParaRPr lang="en-US" dirty="0">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50DECE6C-21DF-4C96-8F3C-E3DCC3F50C3D}"/>
              </a:ext>
            </a:extLst>
          </p:cNvPr>
          <p:cNvSpPr>
            <a:spLocks noGrp="1"/>
          </p:cNvSpPr>
          <p:nvPr>
            <p:ph type="title"/>
          </p:nvPr>
        </p:nvSpPr>
        <p:spPr/>
        <p:txBody>
          <a:bodyPr/>
          <a:lstStyle/>
          <a:p>
            <a:r>
              <a:rPr lang="en-US" sz="2800" dirty="0"/>
              <a:t>DRAWBACKS</a:t>
            </a:r>
            <a:endParaRPr lang="en-IN" sz="2800" dirty="0"/>
          </a:p>
        </p:txBody>
      </p:sp>
      <p:sp>
        <p:nvSpPr>
          <p:cNvPr id="4" name="Slide Number Placeholder 3"/>
          <p:cNvSpPr>
            <a:spLocks noGrp="1"/>
          </p:cNvSpPr>
          <p:nvPr>
            <p:ph type="sldNum" sz="quarter" idx="12"/>
          </p:nvPr>
        </p:nvSpPr>
        <p:spPr/>
        <p:txBody>
          <a:bodyPr/>
          <a:lstStyle/>
          <a:p>
            <a:fld id="{746DBFF2-C745-47C3-8C9B-2E9DA9C19F0C}" type="slidenum">
              <a:rPr lang="en-US" smtClean="0"/>
              <a:pPr/>
              <a:t>4</a:t>
            </a:fld>
            <a:endParaRPr lang="en-US"/>
          </a:p>
        </p:txBody>
      </p:sp>
    </p:spTree>
    <p:extLst>
      <p:ext uri="{BB962C8B-B14F-4D97-AF65-F5344CB8AC3E}">
        <p14:creationId xmlns:p14="http://schemas.microsoft.com/office/powerpoint/2010/main" val="2368571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46DBFF2-C745-47C3-8C9B-2E9DA9C19F0C}" type="slidenum">
              <a:rPr lang="en-US" smtClean="0"/>
              <a:pPr/>
              <a:t>40</a:t>
            </a:fld>
            <a:endParaRPr lang="en-US"/>
          </a:p>
        </p:txBody>
      </p:sp>
      <p:sp>
        <p:nvSpPr>
          <p:cNvPr id="4" name="Title 3"/>
          <p:cNvSpPr>
            <a:spLocks noGrp="1"/>
          </p:cNvSpPr>
          <p:nvPr>
            <p:ph type="title"/>
          </p:nvPr>
        </p:nvSpPr>
        <p:spPr>
          <a:xfrm>
            <a:off x="457200" y="259398"/>
            <a:ext cx="8229600" cy="1143000"/>
          </a:xfrm>
        </p:spPr>
        <p:txBody>
          <a:bodyPr/>
          <a:lstStyle/>
          <a:p>
            <a:r>
              <a:rPr lang="en-US" dirty="0"/>
              <a:t>            </a:t>
            </a:r>
            <a:r>
              <a:rPr lang="en-US" sz="3200" dirty="0">
                <a:solidFill>
                  <a:schemeClr val="bg1">
                    <a:lumMod val="50000"/>
                  </a:schemeClr>
                </a:solidFill>
              </a:rPr>
              <a:t>SCREEN SHOTS</a:t>
            </a:r>
            <a:endParaRPr lang="en-IN" sz="3200" dirty="0">
              <a:solidFill>
                <a:schemeClr val="bg1">
                  <a:lumMod val="50000"/>
                </a:schemeClr>
              </a:solidFill>
            </a:endParaRPr>
          </a:p>
        </p:txBody>
      </p:sp>
      <p:pic>
        <p:nvPicPr>
          <p:cNvPr id="5" name="Content Placeholder 4"/>
          <p:cNvPicPr>
            <a:picLocks noGrp="1"/>
          </p:cNvPicPr>
          <p:nvPr>
            <p:ph idx="1"/>
          </p:nvPr>
        </p:nvPicPr>
        <p:blipFill>
          <a:blip r:embed="rId2"/>
          <a:stretch>
            <a:fillRect/>
          </a:stretch>
        </p:blipFill>
        <p:spPr>
          <a:xfrm>
            <a:off x="546958" y="1481138"/>
            <a:ext cx="8050083" cy="4525962"/>
          </a:xfrm>
          <a:prstGeom prst="rect">
            <a:avLst/>
          </a:prstGeom>
        </p:spPr>
      </p:pic>
    </p:spTree>
    <p:extLst>
      <p:ext uri="{BB962C8B-B14F-4D97-AF65-F5344CB8AC3E}">
        <p14:creationId xmlns:p14="http://schemas.microsoft.com/office/powerpoint/2010/main" val="3148867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46DBFF2-C745-47C3-8C9B-2E9DA9C19F0C}" type="slidenum">
              <a:rPr lang="en-US" smtClean="0"/>
              <a:pPr/>
              <a:t>41</a:t>
            </a:fld>
            <a:endParaRPr lang="en-US"/>
          </a:p>
        </p:txBody>
      </p:sp>
      <p:sp>
        <p:nvSpPr>
          <p:cNvPr id="4" name="Title 3"/>
          <p:cNvSpPr>
            <a:spLocks noGrp="1"/>
          </p:cNvSpPr>
          <p:nvPr>
            <p:ph type="title"/>
          </p:nvPr>
        </p:nvSpPr>
        <p:spPr/>
        <p:txBody>
          <a:bodyPr/>
          <a:lstStyle/>
          <a:p>
            <a:endParaRPr lang="en-IN"/>
          </a:p>
        </p:txBody>
      </p:sp>
      <p:pic>
        <p:nvPicPr>
          <p:cNvPr id="5" name="Content Placeholder 4"/>
          <p:cNvPicPr>
            <a:picLocks noGrp="1"/>
          </p:cNvPicPr>
          <p:nvPr>
            <p:ph idx="1"/>
          </p:nvPr>
        </p:nvPicPr>
        <p:blipFill>
          <a:blip r:embed="rId2"/>
          <a:stretch>
            <a:fillRect/>
          </a:stretch>
        </p:blipFill>
        <p:spPr>
          <a:xfrm>
            <a:off x="546958" y="1481138"/>
            <a:ext cx="8050083" cy="4525962"/>
          </a:xfrm>
          <a:prstGeom prst="rect">
            <a:avLst/>
          </a:prstGeom>
        </p:spPr>
      </p:pic>
    </p:spTree>
    <p:extLst>
      <p:ext uri="{BB962C8B-B14F-4D97-AF65-F5344CB8AC3E}">
        <p14:creationId xmlns:p14="http://schemas.microsoft.com/office/powerpoint/2010/main" val="3513598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46DBFF2-C745-47C3-8C9B-2E9DA9C19F0C}" type="slidenum">
              <a:rPr lang="en-US" smtClean="0"/>
              <a:pPr/>
              <a:t>42</a:t>
            </a:fld>
            <a:endParaRPr lang="en-US"/>
          </a:p>
        </p:txBody>
      </p:sp>
      <p:sp>
        <p:nvSpPr>
          <p:cNvPr id="4" name="Title 3"/>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2077453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46DBFF2-C745-47C3-8C9B-2E9DA9C19F0C}" type="slidenum">
              <a:rPr lang="en-US" smtClean="0"/>
              <a:pPr/>
              <a:t>43</a:t>
            </a:fld>
            <a:endParaRPr lang="en-US"/>
          </a:p>
        </p:txBody>
      </p:sp>
      <p:sp>
        <p:nvSpPr>
          <p:cNvPr id="4" name="Title 3"/>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1610450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The analytical process started from data cleaning and processing, missing value, exploratory analysis and finally model building and evaluation. </a:t>
            </a:r>
          </a:p>
          <a:p>
            <a:r>
              <a:rPr lang="en-US" sz="2000" dirty="0"/>
              <a:t>Finally we predict the flash flood using machine learning algorithm with different results. This brings some of the following insights about flood prediction</a:t>
            </a:r>
            <a:endParaRPr lang="en-IN" sz="2000" dirty="0"/>
          </a:p>
        </p:txBody>
      </p:sp>
      <p:sp>
        <p:nvSpPr>
          <p:cNvPr id="3" name="Slide Number Placeholder 2"/>
          <p:cNvSpPr>
            <a:spLocks noGrp="1"/>
          </p:cNvSpPr>
          <p:nvPr>
            <p:ph type="sldNum" sz="quarter" idx="12"/>
          </p:nvPr>
        </p:nvSpPr>
        <p:spPr/>
        <p:txBody>
          <a:bodyPr/>
          <a:lstStyle/>
          <a:p>
            <a:fld id="{746DBFF2-C745-47C3-8C9B-2E9DA9C19F0C}" type="slidenum">
              <a:rPr lang="en-US" smtClean="0"/>
              <a:pPr/>
              <a:t>44</a:t>
            </a:fld>
            <a:endParaRPr lang="en-US"/>
          </a:p>
        </p:txBody>
      </p:sp>
      <p:sp>
        <p:nvSpPr>
          <p:cNvPr id="4" name="Title 3"/>
          <p:cNvSpPr>
            <a:spLocks noGrp="1"/>
          </p:cNvSpPr>
          <p:nvPr>
            <p:ph type="title"/>
          </p:nvPr>
        </p:nvSpPr>
        <p:spPr/>
        <p:txBody>
          <a:bodyPr>
            <a:normAutofit/>
          </a:bodyPr>
          <a:lstStyle/>
          <a:p>
            <a:pPr algn="ctr"/>
            <a:r>
              <a:rPr lang="en-US" sz="3200" dirty="0">
                <a:solidFill>
                  <a:schemeClr val="bg1">
                    <a:lumMod val="50000"/>
                  </a:schemeClr>
                </a:solidFill>
              </a:rPr>
              <a:t>CONCLUSION</a:t>
            </a:r>
            <a:endParaRPr lang="en-IN" sz="3200" dirty="0">
              <a:solidFill>
                <a:schemeClr val="bg1">
                  <a:lumMod val="50000"/>
                </a:schemeClr>
              </a:solidFill>
            </a:endParaRPr>
          </a:p>
        </p:txBody>
      </p:sp>
    </p:spTree>
    <p:extLst>
      <p:ext uri="{BB962C8B-B14F-4D97-AF65-F5344CB8AC3E}">
        <p14:creationId xmlns:p14="http://schemas.microsoft.com/office/powerpoint/2010/main" val="1777513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FE570-F699-B09B-404F-1EA5C407E143}"/>
              </a:ext>
            </a:extLst>
          </p:cNvPr>
          <p:cNvSpPr>
            <a:spLocks noGrp="1"/>
          </p:cNvSpPr>
          <p:nvPr>
            <p:ph idx="1"/>
          </p:nvPr>
        </p:nvSpPr>
        <p:spPr/>
        <p:txBody>
          <a:bodyPr>
            <a:normAutofit/>
          </a:bodyPr>
          <a:lstStyle/>
          <a:p>
            <a:pPr lvl="0"/>
            <a:r>
              <a:rPr lang="en-US" sz="2000" dirty="0"/>
              <a:t>Disaster management wants to automate the detecting the flood happened or not from eligibility process (real time).</a:t>
            </a:r>
            <a:endParaRPr lang="en-IN" sz="2000" dirty="0"/>
          </a:p>
          <a:p>
            <a:pPr lvl="0"/>
            <a:r>
              <a:rPr lang="en-US" sz="2000" dirty="0"/>
              <a:t>To automate this process by show the prediction result in web application or desktop application.</a:t>
            </a:r>
            <a:endParaRPr lang="en-IN" sz="2000" dirty="0"/>
          </a:p>
          <a:p>
            <a:pPr lvl="0"/>
            <a:r>
              <a:rPr lang="en-US" sz="2000" dirty="0"/>
              <a:t>To optimize the work to implement in Artificial Intelligence environment</a:t>
            </a:r>
            <a:endParaRPr lang="en-IN" sz="2000" dirty="0"/>
          </a:p>
          <a:p>
            <a:pPr marL="109728" indent="0" algn="just">
              <a:lnSpc>
                <a:spcPct val="150000"/>
              </a:lnSpc>
              <a:spcAft>
                <a:spcPts val="1000"/>
              </a:spcAft>
              <a:buNone/>
            </a:pPr>
            <a:r>
              <a:rPr lang="en-US" sz="2000" b="1" dirty="0">
                <a:solidFill>
                  <a:srgbClr val="000000"/>
                </a:solidFill>
                <a:effectLst/>
                <a:ea typeface="Calibri" panose="020F0502020204030204" pitchFamily="34" charset="0"/>
                <a:cs typeface="Times New Roman" panose="02020603050405020304" pitchFamily="18" charset="0"/>
              </a:rPr>
              <a:t> </a:t>
            </a:r>
            <a:endParaRPr lang="en-IN" sz="2000" dirty="0">
              <a:effectLst/>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C853A9F1-5AB7-9F8D-2C9B-054F22A2845B}"/>
              </a:ext>
            </a:extLst>
          </p:cNvPr>
          <p:cNvSpPr>
            <a:spLocks noGrp="1"/>
          </p:cNvSpPr>
          <p:nvPr>
            <p:ph type="sldNum" sz="quarter" idx="12"/>
          </p:nvPr>
        </p:nvSpPr>
        <p:spPr/>
        <p:txBody>
          <a:bodyPr/>
          <a:lstStyle/>
          <a:p>
            <a:fld id="{746DBFF2-C745-47C3-8C9B-2E9DA9C19F0C}" type="slidenum">
              <a:rPr lang="en-US" smtClean="0"/>
              <a:pPr/>
              <a:t>45</a:t>
            </a:fld>
            <a:endParaRPr lang="en-US"/>
          </a:p>
        </p:txBody>
      </p:sp>
      <p:sp>
        <p:nvSpPr>
          <p:cNvPr id="4" name="Title 3">
            <a:extLst>
              <a:ext uri="{FF2B5EF4-FFF2-40B4-BE49-F238E27FC236}">
                <a16:creationId xmlns:a16="http://schemas.microsoft.com/office/drawing/2014/main" id="{9ECB3083-3D87-5731-7C7C-E448C0A9E0EE}"/>
              </a:ext>
            </a:extLst>
          </p:cNvPr>
          <p:cNvSpPr>
            <a:spLocks noGrp="1"/>
          </p:cNvSpPr>
          <p:nvPr>
            <p:ph type="title"/>
          </p:nvPr>
        </p:nvSpPr>
        <p:spPr/>
        <p:txBody>
          <a:bodyPr>
            <a:normAutofit/>
          </a:bodyPr>
          <a:lstStyle/>
          <a:p>
            <a:r>
              <a:rPr lang="en-US" sz="3200" b="1" dirty="0">
                <a:solidFill>
                  <a:schemeClr val="bg1">
                    <a:lumMod val="50000"/>
                  </a:schemeClr>
                </a:solidFill>
                <a:effectLst/>
                <a:latin typeface="+mn-lt"/>
                <a:ea typeface="Calibri" panose="020F0502020204030204" pitchFamily="34" charset="0"/>
                <a:cs typeface="Times New Roman" panose="02020603050405020304" pitchFamily="18" charset="0"/>
              </a:rPr>
              <a:t>Future </a:t>
            </a:r>
            <a:r>
              <a:rPr lang="en-US" sz="3200" b="1" dirty="0">
                <a:solidFill>
                  <a:schemeClr val="bg1">
                    <a:lumMod val="50000"/>
                  </a:schemeClr>
                </a:solidFill>
                <a:latin typeface="+mn-lt"/>
                <a:ea typeface="Calibri" panose="020F0502020204030204" pitchFamily="34" charset="0"/>
                <a:cs typeface="Times New Roman" panose="02020603050405020304" pitchFamily="18" charset="0"/>
              </a:rPr>
              <a:t>Enhancement</a:t>
            </a:r>
            <a:r>
              <a:rPr lang="en-US" sz="3200" b="1" dirty="0">
                <a:solidFill>
                  <a:schemeClr val="bg1">
                    <a:lumMod val="50000"/>
                  </a:schemeClr>
                </a:solidFill>
                <a:effectLst/>
                <a:latin typeface="+mn-lt"/>
                <a:ea typeface="Calibri" panose="020F0502020204030204" pitchFamily="34" charset="0"/>
                <a:cs typeface="Times New Roman" panose="02020603050405020304" pitchFamily="18" charset="0"/>
              </a:rPr>
              <a:t>:</a:t>
            </a:r>
            <a:br>
              <a:rPr lang="en-IN" sz="3200" dirty="0">
                <a:solidFill>
                  <a:schemeClr val="bg1">
                    <a:lumMod val="50000"/>
                  </a:schemeClr>
                </a:solidFill>
                <a:effectLst/>
                <a:latin typeface="+mn-lt"/>
                <a:ea typeface="Calibri" panose="020F0502020204030204" pitchFamily="34" charset="0"/>
                <a:cs typeface="Times New Roman" panose="02020603050405020304" pitchFamily="18" charset="0"/>
              </a:rPr>
            </a:br>
            <a:endParaRPr lang="en-IN" sz="3200" dirty="0">
              <a:solidFill>
                <a:schemeClr val="bg1">
                  <a:lumMod val="50000"/>
                </a:schemeClr>
              </a:solidFill>
              <a:latin typeface="+mn-lt"/>
            </a:endParaRPr>
          </a:p>
        </p:txBody>
      </p:sp>
    </p:spTree>
    <p:extLst>
      <p:ext uri="{BB962C8B-B14F-4D97-AF65-F5344CB8AC3E}">
        <p14:creationId xmlns:p14="http://schemas.microsoft.com/office/powerpoint/2010/main" val="2730923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2600" dirty="0"/>
              <a:t>[1]K. Smith, Environmental hazards: assessing risk and reducing disaster. </a:t>
            </a:r>
            <a:r>
              <a:rPr lang="en-US" sz="2600" dirty="0" err="1"/>
              <a:t>Routledge</a:t>
            </a:r>
            <a:r>
              <a:rPr lang="en-US" sz="2600" dirty="0"/>
              <a:t>, 2003.</a:t>
            </a:r>
            <a:endParaRPr lang="en-IN" sz="2600" dirty="0"/>
          </a:p>
          <a:p>
            <a:pPr marL="109728" indent="0">
              <a:buNone/>
            </a:pPr>
            <a:endParaRPr lang="en-IN" sz="2600" dirty="0"/>
          </a:p>
          <a:p>
            <a:r>
              <a:rPr lang="en-US" sz="2600" dirty="0"/>
              <a:t>[2] Z. </a:t>
            </a:r>
            <a:r>
              <a:rPr lang="en-US" sz="2600" dirty="0" err="1"/>
              <a:t>Sen</a:t>
            </a:r>
            <a:r>
              <a:rPr lang="en-US" sz="2600" dirty="0"/>
              <a:t>, Flood Modeling, Prediction and Mitigation, 1st ed. Springer International Publishing, 2018.</a:t>
            </a:r>
            <a:endParaRPr lang="en-IN" sz="2600" dirty="0"/>
          </a:p>
          <a:p>
            <a:pPr marL="109728" indent="0">
              <a:buNone/>
            </a:pPr>
            <a:endParaRPr lang="en-IN" sz="2600" dirty="0"/>
          </a:p>
          <a:p>
            <a:r>
              <a:rPr lang="en-US" sz="2600" dirty="0"/>
              <a:t>[3] A. Y. Sun and B. R. Scanlon, ‘‘How can big data and machine learning benefit the environment and water management: A survey of methods, applications, and future directions,’’ Environ. Res. </a:t>
            </a:r>
            <a:r>
              <a:rPr lang="en-US" sz="2600" dirty="0" err="1"/>
              <a:t>Lett</a:t>
            </a:r>
            <a:r>
              <a:rPr lang="en-US" sz="2600" dirty="0"/>
              <a:t>., vol. 14, no. 7, p. 28, 2019. </a:t>
            </a:r>
            <a:endParaRPr lang="en-IN" sz="2600" dirty="0"/>
          </a:p>
          <a:p>
            <a:pPr marL="109728" indent="0">
              <a:buNone/>
            </a:pPr>
            <a:r>
              <a:rPr lang="en-US" sz="2600" dirty="0"/>
              <a:t> </a:t>
            </a:r>
            <a:endParaRPr lang="en-IN" sz="2600" dirty="0"/>
          </a:p>
          <a:p>
            <a:r>
              <a:rPr lang="en-US" sz="2600" dirty="0"/>
              <a:t>[4] C. Cortes and V. </a:t>
            </a:r>
            <a:r>
              <a:rPr lang="en-US" sz="2600" dirty="0" err="1"/>
              <a:t>Vapnik</a:t>
            </a:r>
            <a:r>
              <a:rPr lang="en-US" sz="2600" dirty="0"/>
              <a:t>, ‘‘Support-vector networks,’’ Mach. Learn., vol. 20, no. 3, pp. 273–297, 1995. </a:t>
            </a:r>
            <a:endParaRPr lang="en-IN" sz="2600" dirty="0"/>
          </a:p>
          <a:p>
            <a:pPr marL="109728" indent="0">
              <a:buNone/>
            </a:pPr>
            <a:endParaRPr lang="en-IN" dirty="0"/>
          </a:p>
          <a:p>
            <a:pPr marL="109728" indent="0">
              <a:buNone/>
            </a:pPr>
            <a:endParaRPr lang="en-IN" dirty="0"/>
          </a:p>
        </p:txBody>
      </p:sp>
      <p:sp>
        <p:nvSpPr>
          <p:cNvPr id="3" name="Slide Number Placeholder 2"/>
          <p:cNvSpPr>
            <a:spLocks noGrp="1"/>
          </p:cNvSpPr>
          <p:nvPr>
            <p:ph type="sldNum" sz="quarter" idx="12"/>
          </p:nvPr>
        </p:nvSpPr>
        <p:spPr/>
        <p:txBody>
          <a:bodyPr/>
          <a:lstStyle/>
          <a:p>
            <a:fld id="{746DBFF2-C745-47C3-8C9B-2E9DA9C19F0C}" type="slidenum">
              <a:rPr lang="en-US" smtClean="0"/>
              <a:pPr/>
              <a:t>46</a:t>
            </a:fld>
            <a:endParaRPr lang="en-US"/>
          </a:p>
        </p:txBody>
      </p:sp>
      <p:sp>
        <p:nvSpPr>
          <p:cNvPr id="4" name="Title 3"/>
          <p:cNvSpPr>
            <a:spLocks noGrp="1"/>
          </p:cNvSpPr>
          <p:nvPr>
            <p:ph type="title"/>
          </p:nvPr>
        </p:nvSpPr>
        <p:spPr/>
        <p:txBody>
          <a:bodyPr>
            <a:normAutofit/>
          </a:bodyPr>
          <a:lstStyle/>
          <a:p>
            <a:pPr algn="ctr"/>
            <a:r>
              <a:rPr lang="en-US" sz="3200" dirty="0">
                <a:solidFill>
                  <a:schemeClr val="bg1">
                    <a:lumMod val="50000"/>
                  </a:schemeClr>
                </a:solidFill>
              </a:rPr>
              <a:t>REFERENCE</a:t>
            </a:r>
            <a:endParaRPr lang="en-IN" sz="3200" dirty="0">
              <a:solidFill>
                <a:schemeClr val="bg1">
                  <a:lumMod val="50000"/>
                </a:schemeClr>
              </a:solidFill>
            </a:endParaRPr>
          </a:p>
        </p:txBody>
      </p:sp>
    </p:spTree>
    <p:extLst>
      <p:ext uri="{BB962C8B-B14F-4D97-AF65-F5344CB8AC3E}">
        <p14:creationId xmlns:p14="http://schemas.microsoft.com/office/powerpoint/2010/main" val="503411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400" dirty="0"/>
              <a:t>[5] K. </a:t>
            </a:r>
            <a:r>
              <a:rPr lang="en-US" sz="2400" dirty="0" err="1"/>
              <a:t>Kravari</a:t>
            </a:r>
            <a:r>
              <a:rPr lang="en-US" sz="2400" dirty="0"/>
              <a:t> and N. </a:t>
            </a:r>
            <a:r>
              <a:rPr lang="en-US" sz="2400" dirty="0" err="1"/>
              <a:t>Bassiliades</a:t>
            </a:r>
            <a:r>
              <a:rPr lang="en-US" sz="2400" dirty="0"/>
              <a:t>, “A survey of agent platforms,” Journal of Artificial Societies and Social Simulation, vol. 18, no. 1, p. 11, 2015 </a:t>
            </a:r>
            <a:endParaRPr lang="en-IN" sz="2400" dirty="0"/>
          </a:p>
          <a:p>
            <a:pPr marL="109728" indent="0">
              <a:buNone/>
            </a:pPr>
            <a:r>
              <a:rPr lang="en-US" sz="2400" dirty="0"/>
              <a:t> </a:t>
            </a:r>
            <a:endParaRPr lang="en-IN" sz="2400" dirty="0"/>
          </a:p>
          <a:p>
            <a:r>
              <a:rPr lang="en-US" sz="2400" dirty="0"/>
              <a:t>[6] M. </a:t>
            </a:r>
            <a:r>
              <a:rPr lang="en-US" sz="2400" dirty="0" err="1"/>
              <a:t>Westergaard</a:t>
            </a:r>
            <a:r>
              <a:rPr lang="en-US" sz="2400" dirty="0"/>
              <a:t> and H. </a:t>
            </a:r>
            <a:r>
              <a:rPr lang="en-US" sz="2400" dirty="0" err="1"/>
              <a:t>Verbeek</a:t>
            </a:r>
            <a:r>
              <a:rPr lang="en-US" sz="2400" dirty="0"/>
              <a:t>, “</a:t>
            </a:r>
            <a:r>
              <a:rPr lang="en-US" sz="2400" dirty="0" err="1"/>
              <a:t>Cpn</a:t>
            </a:r>
            <a:r>
              <a:rPr lang="en-US" sz="2400" dirty="0"/>
              <a:t> tools.” [Online]. Available: </a:t>
            </a:r>
            <a:r>
              <a:rPr lang="en-US" sz="2400" u="sng" dirty="0">
                <a:hlinkClick r:id="rId2"/>
              </a:rPr>
              <a:t>http://cpntools.org/</a:t>
            </a:r>
            <a:endParaRPr lang="en-IN" sz="2400" dirty="0"/>
          </a:p>
          <a:p>
            <a:pPr marL="109728" indent="0">
              <a:buNone/>
            </a:pPr>
            <a:endParaRPr lang="en-IN" sz="2400" dirty="0"/>
          </a:p>
          <a:p>
            <a:r>
              <a:rPr lang="en-US" sz="2400" dirty="0"/>
              <a:t>[7] Ö. </a:t>
            </a:r>
            <a:r>
              <a:rPr lang="en-US" sz="2400" dirty="0" err="1"/>
              <a:t>Kişi</a:t>
            </a:r>
            <a:r>
              <a:rPr lang="en-US" sz="2400" dirty="0"/>
              <a:t>, ‘‘</a:t>
            </a:r>
            <a:r>
              <a:rPr lang="en-US" sz="2400" dirty="0" err="1"/>
              <a:t>Streamflow</a:t>
            </a:r>
            <a:r>
              <a:rPr lang="en-US" sz="2400" dirty="0"/>
              <a:t> forecasting using different artificial neural network algorithms,’’ J. </a:t>
            </a:r>
            <a:r>
              <a:rPr lang="en-US" sz="2400" dirty="0" err="1"/>
              <a:t>Hydrol</a:t>
            </a:r>
            <a:r>
              <a:rPr lang="en-US" sz="2400" dirty="0"/>
              <a:t>. Eng., vol. 12, no. 5, pp. 532–539, Sep. 2007 </a:t>
            </a:r>
            <a:endParaRPr lang="en-IN" sz="2400" dirty="0"/>
          </a:p>
          <a:p>
            <a:pPr marL="109728" indent="0">
              <a:buNone/>
            </a:pPr>
            <a:r>
              <a:rPr lang="en-US" sz="2400" dirty="0"/>
              <a:t> </a:t>
            </a:r>
            <a:endParaRPr lang="en-IN" sz="2400" dirty="0"/>
          </a:p>
          <a:p>
            <a:r>
              <a:rPr lang="en-US" sz="2400" dirty="0"/>
              <a:t>[8] Glossary of Meteorology (June 2000) Flood Archived 2007-08-24 at the </a:t>
            </a:r>
            <a:r>
              <a:rPr lang="en-US" sz="2400" dirty="0" err="1"/>
              <a:t>Wayback</a:t>
            </a:r>
            <a:r>
              <a:rPr lang="en-US" sz="2400" dirty="0"/>
              <a:t> Machine, Retrieved on 2009-01-09</a:t>
            </a:r>
            <a:endParaRPr lang="en-IN" sz="2400" dirty="0"/>
          </a:p>
          <a:p>
            <a:endParaRPr lang="en-IN" dirty="0"/>
          </a:p>
          <a:p>
            <a:endParaRPr lang="en-IN" dirty="0"/>
          </a:p>
        </p:txBody>
      </p:sp>
      <p:sp>
        <p:nvSpPr>
          <p:cNvPr id="3" name="Slide Number Placeholder 2"/>
          <p:cNvSpPr>
            <a:spLocks noGrp="1"/>
          </p:cNvSpPr>
          <p:nvPr>
            <p:ph type="sldNum" sz="quarter" idx="12"/>
          </p:nvPr>
        </p:nvSpPr>
        <p:spPr/>
        <p:txBody>
          <a:bodyPr/>
          <a:lstStyle/>
          <a:p>
            <a:fld id="{746DBFF2-C745-47C3-8C9B-2E9DA9C19F0C}" type="slidenum">
              <a:rPr lang="en-US" smtClean="0"/>
              <a:pPr/>
              <a:t>47</a:t>
            </a:fld>
            <a:endParaRPr lang="en-US"/>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3438673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4525963"/>
          </a:xfrm>
        </p:spPr>
        <p:txBody>
          <a:bodyPr>
            <a:normAutofit/>
          </a:bodyPr>
          <a:lstStyle/>
          <a:p>
            <a:pPr marL="914400" lvl="3" indent="0">
              <a:buNone/>
            </a:pPr>
            <a:r>
              <a:rPr lang="en-US" sz="8000" dirty="0">
                <a:solidFill>
                  <a:schemeClr val="bg1">
                    <a:lumMod val="50000"/>
                  </a:schemeClr>
                </a:solidFill>
              </a:rPr>
              <a:t>THANK YOU</a:t>
            </a:r>
            <a:endParaRPr lang="en-IN" sz="8000"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746DBFF2-C745-47C3-8C9B-2E9DA9C19F0C}" type="slidenum">
              <a:rPr lang="en-US" smtClean="0"/>
              <a:pPr/>
              <a:t>48</a:t>
            </a:fld>
            <a:endParaRPr lang="en-US"/>
          </a:p>
        </p:txBody>
      </p:sp>
    </p:spTree>
    <p:extLst>
      <p:ext uri="{BB962C8B-B14F-4D97-AF65-F5344CB8AC3E}">
        <p14:creationId xmlns:p14="http://schemas.microsoft.com/office/powerpoint/2010/main" val="255978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IN" sz="2000" dirty="0">
                <a:effectLst/>
                <a:ea typeface="Calibri" panose="020F0502020204030204" pitchFamily="34" charset="0"/>
              </a:rPr>
              <a:t>In proposed system, we implement a Machine Learning algorithms for getting insights from the complex patterns in the data. </a:t>
            </a:r>
          </a:p>
          <a:p>
            <a:pPr lvl="0"/>
            <a:r>
              <a:rPr lang="en-IN" sz="2000" dirty="0">
                <a:effectLst/>
                <a:ea typeface="Calibri" panose="020F0502020204030204" pitchFamily="34" charset="0"/>
              </a:rPr>
              <a:t>This technique is computationally inexpensive because of its simple architecture.</a:t>
            </a:r>
          </a:p>
          <a:p>
            <a:pPr lvl="0"/>
            <a:r>
              <a:rPr lang="en-US" sz="2000" dirty="0">
                <a:effectLst/>
                <a:ea typeface="Calibri" panose="020F0502020204030204" pitchFamily="34" charset="0"/>
              </a:rPr>
              <a:t>Building the classification model.</a:t>
            </a:r>
          </a:p>
          <a:p>
            <a:pPr lvl="0"/>
            <a:r>
              <a:rPr lang="en-US" sz="2000" dirty="0">
                <a:effectLst/>
                <a:ea typeface="Calibri" panose="020F0502020204030204" pitchFamily="34" charset="0"/>
              </a:rPr>
              <a:t>The Eligibility of predicting, ML algorithms prediction model is effective because It provides better results in classification problem.</a:t>
            </a:r>
          </a:p>
        </p:txBody>
      </p:sp>
      <p:sp>
        <p:nvSpPr>
          <p:cNvPr id="2" name="Title 1"/>
          <p:cNvSpPr>
            <a:spLocks noGrp="1"/>
          </p:cNvSpPr>
          <p:nvPr>
            <p:ph type="title"/>
          </p:nvPr>
        </p:nvSpPr>
        <p:spPr/>
        <p:txBody>
          <a:bodyPr>
            <a:normAutofit fontScale="90000"/>
          </a:bodyPr>
          <a:lstStyle/>
          <a:p>
            <a:pPr algn="ctr"/>
            <a:br>
              <a:rPr lang="en-US" sz="2000" dirty="0"/>
            </a:br>
            <a:r>
              <a:rPr lang="en-US" sz="3300" dirty="0">
                <a:solidFill>
                  <a:schemeClr val="bg1">
                    <a:lumMod val="50000"/>
                  </a:schemeClr>
                </a:solidFill>
              </a:rPr>
              <a:t>PROPOSED SYSTEM</a:t>
            </a:r>
            <a:br>
              <a:rPr lang="en-US" sz="2000" dirty="0"/>
            </a:br>
            <a:endParaRPr lang="en-US" sz="2000" dirty="0"/>
          </a:p>
        </p:txBody>
      </p:sp>
      <p:sp>
        <p:nvSpPr>
          <p:cNvPr id="4" name="Slide Number Placeholder 3"/>
          <p:cNvSpPr>
            <a:spLocks noGrp="1"/>
          </p:cNvSpPr>
          <p:nvPr>
            <p:ph type="sldNum" sz="quarter" idx="12"/>
          </p:nvPr>
        </p:nvSpPr>
        <p:spPr/>
        <p:txBody>
          <a:bodyPr/>
          <a:lstStyle/>
          <a:p>
            <a:fld id="{746DBFF2-C745-47C3-8C9B-2E9DA9C19F0C}" type="slidenum">
              <a:rPr lang="en-US" smtClean="0"/>
              <a:pPr/>
              <a:t>5</a:t>
            </a:fld>
            <a:endParaRPr lang="en-US"/>
          </a:p>
        </p:txBody>
      </p:sp>
    </p:spTree>
    <p:extLst>
      <p:ext uri="{BB962C8B-B14F-4D97-AF65-F5344CB8AC3E}">
        <p14:creationId xmlns:p14="http://schemas.microsoft.com/office/powerpoint/2010/main" val="174482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endParaRPr lang="en-US" b="1" dirty="0"/>
          </a:p>
          <a:p>
            <a:pPr marL="0" indent="0" algn="just">
              <a:buNone/>
            </a:pPr>
            <a:endParaRPr lang="en-US" b="1" dirty="0"/>
          </a:p>
          <a:p>
            <a:pPr indent="-342900" algn="just"/>
            <a:r>
              <a:rPr lang="en-US" sz="2000" dirty="0"/>
              <a:t>HIGH ACCURACY</a:t>
            </a:r>
          </a:p>
          <a:p>
            <a:pPr indent="-342900" algn="just"/>
            <a:r>
              <a:rPr lang="en-US" sz="2000" dirty="0"/>
              <a:t>TIME SAVING</a:t>
            </a:r>
          </a:p>
          <a:p>
            <a:pPr indent="-342900" algn="just"/>
            <a:r>
              <a:rPr lang="en-US" sz="2000" dirty="0"/>
              <a:t>LOW COMPLEXITIES</a:t>
            </a:r>
          </a:p>
          <a:p>
            <a:pPr indent="-342900" algn="just"/>
            <a:r>
              <a:rPr lang="en-US" sz="2000" dirty="0"/>
              <a:t>COMPUTATIONALLY INEXPENSIVE</a:t>
            </a:r>
          </a:p>
          <a:p>
            <a:pPr marL="0" indent="0" algn="just">
              <a:buNone/>
            </a:pPr>
            <a:endParaRPr lang="en-IN" b="1" dirty="0">
              <a:solidFill>
                <a:srgbClr val="FFFF00"/>
              </a:solidFill>
            </a:endParaRPr>
          </a:p>
        </p:txBody>
      </p:sp>
      <p:sp>
        <p:nvSpPr>
          <p:cNvPr id="2" name="Title 1">
            <a:extLst>
              <a:ext uri="{FF2B5EF4-FFF2-40B4-BE49-F238E27FC236}">
                <a16:creationId xmlns:a16="http://schemas.microsoft.com/office/drawing/2014/main" id="{83D4DB00-61CD-4468-A66E-E2C28A2F87BE}"/>
              </a:ext>
            </a:extLst>
          </p:cNvPr>
          <p:cNvSpPr>
            <a:spLocks noGrp="1"/>
          </p:cNvSpPr>
          <p:nvPr>
            <p:ph type="title"/>
          </p:nvPr>
        </p:nvSpPr>
        <p:spPr>
          <a:xfrm>
            <a:off x="457200" y="1143000"/>
            <a:ext cx="8229600" cy="1143000"/>
          </a:xfrm>
        </p:spPr>
        <p:txBody>
          <a:bodyPr/>
          <a:lstStyle/>
          <a:p>
            <a:r>
              <a:rPr lang="en-US" sz="2800" dirty="0">
                <a:solidFill>
                  <a:schemeClr val="bg1">
                    <a:lumMod val="50000"/>
                  </a:schemeClr>
                </a:solidFill>
              </a:rPr>
              <a:t>ADVANTAGES</a:t>
            </a:r>
            <a:endParaRPr lang="en-IN" sz="28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746DBFF2-C745-47C3-8C9B-2E9DA9C19F0C}" type="slidenum">
              <a:rPr lang="en-US" smtClean="0"/>
              <a:pPr/>
              <a:t>6</a:t>
            </a:fld>
            <a:endParaRPr lang="en-US"/>
          </a:p>
        </p:txBody>
      </p:sp>
    </p:spTree>
    <p:extLst>
      <p:ext uri="{BB962C8B-B14F-4D97-AF65-F5344CB8AC3E}">
        <p14:creationId xmlns:p14="http://schemas.microsoft.com/office/powerpoint/2010/main" val="186526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153400" cy="6719455"/>
          </a:xfrm>
        </p:spPr>
        <p:txBody>
          <a:bodyPr>
            <a:normAutofit/>
          </a:bodyPr>
          <a:lstStyle/>
          <a:p>
            <a:pPr marL="0" indent="0" algn="just">
              <a:buNone/>
            </a:pPr>
            <a:endParaRPr lang="en-US" sz="2800" b="1" dirty="0"/>
          </a:p>
          <a:p>
            <a:pPr marL="0" indent="0" algn="ctr">
              <a:buNone/>
            </a:pPr>
            <a:r>
              <a:rPr lang="en-IN" sz="2800" b="1" dirty="0">
                <a:solidFill>
                  <a:schemeClr val="bg1">
                    <a:lumMod val="50000"/>
                  </a:schemeClr>
                </a:solidFill>
              </a:rPr>
              <a:t>Environmental Requirements: </a:t>
            </a:r>
          </a:p>
          <a:p>
            <a:pPr marL="0" indent="0" algn="ctr">
              <a:buNone/>
            </a:pPr>
            <a:endParaRPr lang="en-IN" sz="2800" b="1" dirty="0">
              <a:solidFill>
                <a:srgbClr val="FFFF00"/>
              </a:solidFill>
            </a:endParaRPr>
          </a:p>
          <a:p>
            <a:pPr marL="0" indent="0" algn="just">
              <a:buNone/>
            </a:pPr>
            <a:r>
              <a:rPr lang="en-IN" sz="2000" dirty="0"/>
              <a:t>1. Software Requirements:</a:t>
            </a:r>
          </a:p>
          <a:p>
            <a:r>
              <a:rPr lang="en-IN" sz="2000" dirty="0"/>
              <a:t>Operating System 	: Windows </a:t>
            </a:r>
            <a:endParaRPr lang="en-US" sz="2000" dirty="0"/>
          </a:p>
          <a:p>
            <a:r>
              <a:rPr lang="en-IN" sz="2000" dirty="0"/>
              <a:t> Tool   		 : Anaconda with </a:t>
            </a:r>
            <a:r>
              <a:rPr lang="en-IN" sz="2000" dirty="0" err="1"/>
              <a:t>Jupyter</a:t>
            </a:r>
            <a:r>
              <a:rPr lang="en-IN" sz="2000" dirty="0"/>
              <a:t> Notebook</a:t>
            </a:r>
            <a:endParaRPr lang="en-US" sz="2000" dirty="0"/>
          </a:p>
          <a:p>
            <a:pPr marL="0" indent="0" algn="just">
              <a:buNone/>
            </a:pPr>
            <a:endParaRPr lang="en-US" sz="2000" dirty="0">
              <a:solidFill>
                <a:srgbClr val="FFFF00"/>
              </a:solidFill>
            </a:endParaRPr>
          </a:p>
          <a:p>
            <a:pPr marL="0" indent="0" algn="just">
              <a:buNone/>
            </a:pPr>
            <a:r>
              <a:rPr lang="en-IN" sz="2000" dirty="0"/>
              <a:t>2. Hardware requirements:</a:t>
            </a:r>
            <a:endParaRPr lang="en-US" sz="2000" dirty="0"/>
          </a:p>
          <a:p>
            <a:r>
              <a:rPr lang="en-IN" sz="2000" dirty="0"/>
              <a:t>Processor   		: Pentium IV/III</a:t>
            </a:r>
            <a:endParaRPr lang="en-US" sz="2000" dirty="0"/>
          </a:p>
          <a:p>
            <a:r>
              <a:rPr lang="en-IN" sz="2000" dirty="0"/>
              <a:t>Hard disk   		: minimum 80 GB</a:t>
            </a:r>
            <a:endParaRPr lang="en-US" sz="2000" dirty="0"/>
          </a:p>
          <a:p>
            <a:r>
              <a:rPr lang="en-IN" sz="2000" dirty="0"/>
              <a:t>RAM        		         : minimum 2 GB</a:t>
            </a:r>
            <a:endParaRPr lang="en-US" sz="2000" dirty="0"/>
          </a:p>
          <a:p>
            <a:pPr marL="457200" indent="-457200" algn="just"/>
            <a:endParaRPr lang="en-US" sz="2800" dirty="0">
              <a:solidFill>
                <a:srgbClr val="FFFF00"/>
              </a:solidFill>
            </a:endParaRPr>
          </a:p>
          <a:p>
            <a:pPr marL="0" indent="0" algn="just">
              <a:buNone/>
            </a:pPr>
            <a:endParaRPr lang="en-US" sz="2800" dirty="0">
              <a:solidFill>
                <a:srgbClr val="FFFF00"/>
              </a:solidFill>
            </a:endParaRPr>
          </a:p>
        </p:txBody>
      </p:sp>
      <p:sp>
        <p:nvSpPr>
          <p:cNvPr id="2" name="Slide Number Placeholder 1"/>
          <p:cNvSpPr>
            <a:spLocks noGrp="1"/>
          </p:cNvSpPr>
          <p:nvPr>
            <p:ph type="sldNum" sz="quarter" idx="12"/>
          </p:nvPr>
        </p:nvSpPr>
        <p:spPr/>
        <p:txBody>
          <a:bodyPr/>
          <a:lstStyle/>
          <a:p>
            <a:fld id="{746DBFF2-C745-47C3-8C9B-2E9DA9C19F0C}" type="slidenum">
              <a:rPr lang="en-US" smtClean="0"/>
              <a:pPr/>
              <a:t>7</a:t>
            </a:fld>
            <a:endParaRPr lang="en-US"/>
          </a:p>
        </p:txBody>
      </p:sp>
    </p:spTree>
    <p:extLst>
      <p:ext uri="{BB962C8B-B14F-4D97-AF65-F5344CB8AC3E}">
        <p14:creationId xmlns:p14="http://schemas.microsoft.com/office/powerpoint/2010/main" val="428661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BC9EE-A202-4670-8622-555166614D06}"/>
              </a:ext>
            </a:extLst>
          </p:cNvPr>
          <p:cNvSpPr>
            <a:spLocks noGrp="1"/>
          </p:cNvSpPr>
          <p:nvPr>
            <p:ph idx="1"/>
          </p:nvPr>
        </p:nvSpPr>
        <p:spPr>
          <a:xfrm>
            <a:off x="533400" y="609600"/>
            <a:ext cx="8458200" cy="5791200"/>
          </a:xfrm>
        </p:spPr>
        <p:txBody>
          <a:bodyPr>
            <a:normAutofit/>
          </a:bodyPr>
          <a:lstStyle/>
          <a:p>
            <a:pPr marL="114300" lvl="0" indent="0">
              <a:buNone/>
            </a:pPr>
            <a:endParaRPr lang="en-IN" dirty="0"/>
          </a:p>
          <a:p>
            <a:pPr marL="457200" indent="-342900"/>
            <a:r>
              <a:rPr lang="en-US" sz="2000" dirty="0"/>
              <a:t>During a flood event, the responsible authorities need to make decisions on operation of barriers and on evacuation/rescue strategies.</a:t>
            </a:r>
          </a:p>
          <a:p>
            <a:pPr marL="457200" indent="-342900"/>
            <a:r>
              <a:rPr lang="en-US" sz="2000" dirty="0"/>
              <a:t>Temporary flood protection is sometimes an option and if so it must be decided on quickly. Also people are served by knowing evacuation routes and a forecast of blocked roads. </a:t>
            </a:r>
          </a:p>
          <a:p>
            <a:pPr marL="457200" indent="-342900"/>
            <a:r>
              <a:rPr lang="en-US" sz="2000" dirty="0"/>
              <a:t>A system can assist the user by quickly showing the available information on water levels, objects at risk, evacuation routes, etc. This support can be given during the preparation of flood event management or during the actual flood event.</a:t>
            </a:r>
            <a:endParaRPr lang="en-IN" sz="2000" dirty="0"/>
          </a:p>
          <a:p>
            <a:endParaRPr lang="en-IN" sz="2600" dirty="0"/>
          </a:p>
        </p:txBody>
      </p:sp>
      <p:sp>
        <p:nvSpPr>
          <p:cNvPr id="2" name="Title 1">
            <a:extLst>
              <a:ext uri="{FF2B5EF4-FFF2-40B4-BE49-F238E27FC236}">
                <a16:creationId xmlns:a16="http://schemas.microsoft.com/office/drawing/2014/main" id="{CED1E054-4B67-4B02-B147-AB5301AB08F4}"/>
              </a:ext>
            </a:extLst>
          </p:cNvPr>
          <p:cNvSpPr>
            <a:spLocks noGrp="1"/>
          </p:cNvSpPr>
          <p:nvPr>
            <p:ph type="title"/>
          </p:nvPr>
        </p:nvSpPr>
        <p:spPr/>
        <p:txBody>
          <a:bodyPr>
            <a:normAutofit/>
          </a:bodyPr>
          <a:lstStyle/>
          <a:p>
            <a:pPr algn="ctr"/>
            <a:r>
              <a:rPr lang="en-IN" sz="3000" dirty="0">
                <a:solidFill>
                  <a:schemeClr val="bg1">
                    <a:lumMod val="50000"/>
                  </a:schemeClr>
                </a:solidFill>
              </a:rPr>
              <a:t>OVERVIEW</a:t>
            </a:r>
          </a:p>
        </p:txBody>
      </p:sp>
      <p:sp>
        <p:nvSpPr>
          <p:cNvPr id="4" name="Slide Number Placeholder 3"/>
          <p:cNvSpPr>
            <a:spLocks noGrp="1"/>
          </p:cNvSpPr>
          <p:nvPr>
            <p:ph type="sldNum" sz="quarter" idx="12"/>
          </p:nvPr>
        </p:nvSpPr>
        <p:spPr/>
        <p:txBody>
          <a:bodyPr/>
          <a:lstStyle/>
          <a:p>
            <a:fld id="{746DBFF2-C745-47C3-8C9B-2E9DA9C19F0C}" type="slidenum">
              <a:rPr lang="en-US" smtClean="0"/>
              <a:pPr/>
              <a:t>8</a:t>
            </a:fld>
            <a:endParaRPr lang="en-US"/>
          </a:p>
        </p:txBody>
      </p:sp>
    </p:spTree>
    <p:extLst>
      <p:ext uri="{BB962C8B-B14F-4D97-AF65-F5344CB8AC3E}">
        <p14:creationId xmlns:p14="http://schemas.microsoft.com/office/powerpoint/2010/main" val="289654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563562"/>
          </a:xfrm>
        </p:spPr>
        <p:txBody>
          <a:bodyPr>
            <a:normAutofit/>
          </a:bodyPr>
          <a:lstStyle/>
          <a:p>
            <a:pPr algn="ctr"/>
            <a:r>
              <a:rPr lang="en-US" sz="3000" dirty="0">
                <a:solidFill>
                  <a:schemeClr val="bg1">
                    <a:lumMod val="50000"/>
                  </a:schemeClr>
                </a:solidFill>
              </a:rPr>
              <a:t>LITERATURE SURVEY</a:t>
            </a:r>
            <a:endParaRPr lang="en-IN" sz="3000" dirty="0">
              <a:solidFill>
                <a:schemeClr val="bg1">
                  <a:lumMod val="50000"/>
                </a:schemeClr>
              </a:solidFill>
            </a:endParaRPr>
          </a:p>
        </p:txBody>
      </p:sp>
      <p:graphicFrame>
        <p:nvGraphicFramePr>
          <p:cNvPr id="8" name="Table 8">
            <a:extLst>
              <a:ext uri="{FF2B5EF4-FFF2-40B4-BE49-F238E27FC236}">
                <a16:creationId xmlns:a16="http://schemas.microsoft.com/office/drawing/2014/main" id="{44F5CC2A-4632-4C71-881A-19BAD7D8FF59}"/>
              </a:ext>
            </a:extLst>
          </p:cNvPr>
          <p:cNvGraphicFramePr>
            <a:graphicFrameLocks noGrp="1"/>
          </p:cNvGraphicFramePr>
          <p:nvPr>
            <p:ph idx="1"/>
            <p:extLst>
              <p:ext uri="{D42A27DB-BD31-4B8C-83A1-F6EECF244321}">
                <p14:modId xmlns:p14="http://schemas.microsoft.com/office/powerpoint/2010/main" val="1162156447"/>
              </p:ext>
            </p:extLst>
          </p:nvPr>
        </p:nvGraphicFramePr>
        <p:xfrm>
          <a:off x="533400" y="913130"/>
          <a:ext cx="8382000" cy="50317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77075470"/>
                    </a:ext>
                  </a:extLst>
                </a:gridCol>
                <a:gridCol w="2438400">
                  <a:extLst>
                    <a:ext uri="{9D8B030D-6E8A-4147-A177-3AD203B41FA5}">
                      <a16:colId xmlns:a16="http://schemas.microsoft.com/office/drawing/2014/main" val="3521234502"/>
                    </a:ext>
                  </a:extLst>
                </a:gridCol>
                <a:gridCol w="2133600">
                  <a:extLst>
                    <a:ext uri="{9D8B030D-6E8A-4147-A177-3AD203B41FA5}">
                      <a16:colId xmlns:a16="http://schemas.microsoft.com/office/drawing/2014/main" val="3012101811"/>
                    </a:ext>
                  </a:extLst>
                </a:gridCol>
                <a:gridCol w="2971800">
                  <a:extLst>
                    <a:ext uri="{9D8B030D-6E8A-4147-A177-3AD203B41FA5}">
                      <a16:colId xmlns:a16="http://schemas.microsoft.com/office/drawing/2014/main" val="1957742498"/>
                    </a:ext>
                  </a:extLst>
                </a:gridCol>
              </a:tblGrid>
              <a:tr h="666180">
                <a:tc>
                  <a:txBody>
                    <a:bodyPr/>
                    <a:lstStyle/>
                    <a:p>
                      <a:r>
                        <a:rPr lang="en-IN" dirty="0">
                          <a:solidFill>
                            <a:schemeClr val="tx1"/>
                          </a:solidFill>
                        </a:rPr>
                        <a:t>YEAR</a:t>
                      </a:r>
                    </a:p>
                  </a:txBody>
                  <a:tcPr/>
                </a:tc>
                <a:tc>
                  <a:txBody>
                    <a:bodyPr/>
                    <a:lstStyle/>
                    <a:p>
                      <a:r>
                        <a:rPr lang="en-IN" dirty="0">
                          <a:solidFill>
                            <a:schemeClr val="tx1"/>
                          </a:solidFill>
                        </a:rPr>
                        <a:t>PAPER</a:t>
                      </a:r>
                    </a:p>
                  </a:txBody>
                  <a:tcPr/>
                </a:tc>
                <a:tc>
                  <a:txBody>
                    <a:bodyPr/>
                    <a:lstStyle/>
                    <a:p>
                      <a:r>
                        <a:rPr lang="en-IN" dirty="0">
                          <a:solidFill>
                            <a:schemeClr val="tx1"/>
                          </a:solidFill>
                        </a:rPr>
                        <a:t>METHODOLOGY</a:t>
                      </a:r>
                    </a:p>
                  </a:txBody>
                  <a:tcPr/>
                </a:tc>
                <a:tc>
                  <a:txBody>
                    <a:bodyPr/>
                    <a:lstStyle/>
                    <a:p>
                      <a:r>
                        <a:rPr lang="en-IN" dirty="0">
                          <a:solidFill>
                            <a:schemeClr val="tx1"/>
                          </a:solidFill>
                        </a:rPr>
                        <a:t>INFERENCE</a:t>
                      </a:r>
                    </a:p>
                  </a:txBody>
                  <a:tcPr/>
                </a:tc>
                <a:extLst>
                  <a:ext uri="{0D108BD9-81ED-4DB2-BD59-A6C34878D82A}">
                    <a16:rowId xmlns:a16="http://schemas.microsoft.com/office/drawing/2014/main" val="1010914087"/>
                  </a:ext>
                </a:extLst>
              </a:tr>
              <a:tr h="1988120">
                <a:tc>
                  <a:txBody>
                    <a:bodyPr/>
                    <a:lstStyle/>
                    <a:p>
                      <a:r>
                        <a:rPr lang="en-IN" dirty="0"/>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kern="1200" dirty="0">
                          <a:solidFill>
                            <a:schemeClr val="dk1"/>
                          </a:solidFill>
                          <a:effectLst/>
                          <a:latin typeface="+mn-lt"/>
                          <a:ea typeface="+mn-ea"/>
                          <a:cs typeface="+mn-cs"/>
                        </a:rPr>
                        <a:t>A Hybrid Machine Learning Approach for Classifying Aerial Images of Flood-Hit Areas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err="1">
                          <a:solidFill>
                            <a:schemeClr val="dk1"/>
                          </a:solidFill>
                          <a:effectLst/>
                          <a:latin typeface="+mn-lt"/>
                          <a:ea typeface="+mn-ea"/>
                          <a:cs typeface="+mn-cs"/>
                        </a:rPr>
                        <a:t>Akshya</a:t>
                      </a:r>
                      <a:r>
                        <a:rPr kumimoji="0" lang="en-US" sz="1500" kern="1200" dirty="0">
                          <a:solidFill>
                            <a:schemeClr val="dk1"/>
                          </a:solidFill>
                          <a:effectLst/>
                          <a:latin typeface="+mn-lt"/>
                          <a:ea typeface="+mn-ea"/>
                          <a:cs typeface="+mn-cs"/>
                        </a:rPr>
                        <a:t> .J, </a:t>
                      </a:r>
                      <a:r>
                        <a:rPr kumimoji="0" lang="en-US" sz="1500" kern="1200" dirty="0" err="1">
                          <a:solidFill>
                            <a:schemeClr val="dk1"/>
                          </a:solidFill>
                          <a:effectLst/>
                          <a:latin typeface="+mn-lt"/>
                          <a:ea typeface="+mn-ea"/>
                          <a:cs typeface="+mn-cs"/>
                        </a:rPr>
                        <a:t>P.L.K.Priyadarsini</a:t>
                      </a:r>
                      <a:endParaRPr kumimoji="0" lang="en-IN" sz="15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1" dirty="0"/>
                    </a:p>
                  </a:txBody>
                  <a:tcPr/>
                </a:tc>
                <a:tc>
                  <a:txBody>
                    <a:bodyPr/>
                    <a:lstStyle/>
                    <a:p>
                      <a:r>
                        <a:rPr lang="en-IN" sz="1500" dirty="0"/>
                        <a:t>CLASSIFICATION MODEL.</a:t>
                      </a:r>
                    </a:p>
                    <a:p>
                      <a:r>
                        <a:rPr lang="en-IN" sz="1500" dirty="0"/>
                        <a:t>SVM CLASSIFIER.</a:t>
                      </a:r>
                    </a:p>
                  </a:txBody>
                  <a:tcPr/>
                </a:tc>
                <a:tc>
                  <a:txBody>
                    <a:bodyPr/>
                    <a:lstStyle/>
                    <a:p>
                      <a:r>
                        <a:rPr kumimoji="0" lang="en-US" sz="1500" kern="1200" dirty="0">
                          <a:solidFill>
                            <a:schemeClr val="dk1"/>
                          </a:solidFill>
                          <a:effectLst/>
                          <a:latin typeface="+mn-lt"/>
                          <a:ea typeface="+mn-ea"/>
                          <a:cs typeface="+mn-cs"/>
                        </a:rPr>
                        <a:t>The classification is done on an image dataset which consists of two subgroups one is aerial images with flood-affected areas and other is aerial images without any flooded affected </a:t>
                      </a:r>
                      <a:r>
                        <a:rPr kumimoji="0" lang="en-US" sz="1500" kern="1200" dirty="0" err="1">
                          <a:solidFill>
                            <a:schemeClr val="dk1"/>
                          </a:solidFill>
                          <a:effectLst/>
                          <a:latin typeface="+mn-lt"/>
                          <a:ea typeface="+mn-ea"/>
                          <a:cs typeface="+mn-cs"/>
                        </a:rPr>
                        <a:t>areas.SVM</a:t>
                      </a:r>
                      <a:r>
                        <a:rPr kumimoji="0" lang="en-US" sz="1500" kern="1200" dirty="0">
                          <a:solidFill>
                            <a:schemeClr val="dk1"/>
                          </a:solidFill>
                          <a:effectLst/>
                          <a:latin typeface="+mn-lt"/>
                          <a:ea typeface="+mn-ea"/>
                          <a:cs typeface="+mn-cs"/>
                        </a:rPr>
                        <a:t> classifier is used.</a:t>
                      </a:r>
                      <a:endParaRPr lang="en-IN" sz="1500" dirty="0"/>
                    </a:p>
                  </a:txBody>
                  <a:tcPr/>
                </a:tc>
                <a:extLst>
                  <a:ext uri="{0D108BD9-81ED-4DB2-BD59-A6C34878D82A}">
                    <a16:rowId xmlns:a16="http://schemas.microsoft.com/office/drawing/2014/main" val="2179778480"/>
                  </a:ext>
                </a:extLst>
              </a:tr>
              <a:tr h="2158696">
                <a:tc>
                  <a:txBody>
                    <a:bodyPr/>
                    <a:lstStyle/>
                    <a:p>
                      <a:r>
                        <a:rPr lang="en-IN" dirty="0"/>
                        <a:t>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kern="1200" dirty="0">
                          <a:solidFill>
                            <a:schemeClr val="dk1"/>
                          </a:solidFill>
                          <a:effectLst/>
                          <a:latin typeface="+mn-lt"/>
                          <a:ea typeface="+mn-ea"/>
                          <a:cs typeface="+mn-cs"/>
                        </a:rPr>
                        <a:t>Smart flood disaster prediction system using IOT &amp;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5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effectLst/>
                          <a:latin typeface="+mn-lt"/>
                          <a:ea typeface="+mn-ea"/>
                          <a:cs typeface="+mn-cs"/>
                        </a:rPr>
                        <a:t>Swapnil Bande, Virendra V. </a:t>
                      </a:r>
                      <a:r>
                        <a:rPr kumimoji="0" lang="en-US" sz="1500" kern="1200" dirty="0" err="1">
                          <a:solidFill>
                            <a:schemeClr val="dk1"/>
                          </a:solidFill>
                          <a:effectLst/>
                          <a:latin typeface="+mn-lt"/>
                          <a:ea typeface="+mn-ea"/>
                          <a:cs typeface="+mn-cs"/>
                        </a:rPr>
                        <a:t>Shete</a:t>
                      </a:r>
                      <a:endParaRPr kumimoji="0" lang="en-IN" sz="1500" kern="1200" dirty="0">
                        <a:solidFill>
                          <a:schemeClr val="dk1"/>
                        </a:solidFill>
                        <a:effectLst/>
                        <a:latin typeface="+mn-lt"/>
                        <a:ea typeface="+mn-ea"/>
                        <a:cs typeface="+mn-cs"/>
                      </a:endParaRPr>
                    </a:p>
                    <a:p>
                      <a:endParaRPr lang="en-IN" dirty="0"/>
                    </a:p>
                  </a:txBody>
                  <a:tcPr/>
                </a:tc>
                <a:tc>
                  <a:txBody>
                    <a:bodyPr/>
                    <a:lstStyle/>
                    <a:p>
                      <a:r>
                        <a:rPr lang="en-IN" sz="1500" dirty="0"/>
                        <a:t>IOT &amp; NEURAL NETWORKS</a:t>
                      </a:r>
                    </a:p>
                  </a:txBody>
                  <a:tcPr/>
                </a:tc>
                <a:tc>
                  <a:txBody>
                    <a:bodyPr/>
                    <a:lstStyle/>
                    <a:p>
                      <a:r>
                        <a:rPr kumimoji="0" lang="en-US" sz="1500" kern="1200" dirty="0">
                          <a:solidFill>
                            <a:schemeClr val="dk1"/>
                          </a:solidFill>
                          <a:effectLst/>
                          <a:latin typeface="+mn-lt"/>
                          <a:ea typeface="+mn-ea"/>
                          <a:cs typeface="+mn-cs"/>
                        </a:rPr>
                        <a:t>The integrated approach combines the scalability of IOT and reliability of artificial neural networks to handle data provided by a sensor network and by effective communication between these two components, an early prediction of flood is done</a:t>
                      </a:r>
                      <a:endParaRPr lang="en-IN" sz="1500" dirty="0"/>
                    </a:p>
                  </a:txBody>
                  <a:tcPr/>
                </a:tc>
                <a:extLst>
                  <a:ext uri="{0D108BD9-81ED-4DB2-BD59-A6C34878D82A}">
                    <a16:rowId xmlns:a16="http://schemas.microsoft.com/office/drawing/2014/main" val="1355867772"/>
                  </a:ext>
                </a:extLst>
              </a:tr>
            </a:tbl>
          </a:graphicData>
        </a:graphic>
      </p:graphicFrame>
      <p:sp>
        <p:nvSpPr>
          <p:cNvPr id="3" name="Slide Number Placeholder 2"/>
          <p:cNvSpPr>
            <a:spLocks noGrp="1"/>
          </p:cNvSpPr>
          <p:nvPr>
            <p:ph type="sldNum" sz="quarter" idx="12"/>
          </p:nvPr>
        </p:nvSpPr>
        <p:spPr/>
        <p:txBody>
          <a:bodyPr/>
          <a:lstStyle/>
          <a:p>
            <a:fld id="{746DBFF2-C745-47C3-8C9B-2E9DA9C19F0C}" type="slidenum">
              <a:rPr lang="en-US" smtClean="0"/>
              <a:pPr/>
              <a:t>9</a:t>
            </a:fld>
            <a:endParaRPr lang="en-US"/>
          </a:p>
        </p:txBody>
      </p:sp>
    </p:spTree>
    <p:extLst>
      <p:ext uri="{BB962C8B-B14F-4D97-AF65-F5344CB8AC3E}">
        <p14:creationId xmlns:p14="http://schemas.microsoft.com/office/powerpoint/2010/main" val="4015253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3198</TotalTime>
  <Words>2873</Words>
  <Application>Microsoft Office PowerPoint</Application>
  <PresentationFormat>On-screen Show (4:3)</PresentationFormat>
  <Paragraphs>316</Paragraphs>
  <Slides>48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 Black</vt:lpstr>
      <vt:lpstr>Calibri</vt:lpstr>
      <vt:lpstr>Lucida Sans Unicode</vt:lpstr>
      <vt:lpstr>Symbol</vt:lpstr>
      <vt:lpstr>Times New Roman</vt:lpstr>
      <vt:lpstr>Verdana</vt:lpstr>
      <vt:lpstr>Wingdings</vt:lpstr>
      <vt:lpstr>Wingdings 2</vt:lpstr>
      <vt:lpstr>Wingdings 3</vt:lpstr>
      <vt:lpstr>Concourse</vt:lpstr>
      <vt:lpstr>FLOOD PREDICTION USING AI MODEL</vt:lpstr>
      <vt:lpstr>ABSTRACT</vt:lpstr>
      <vt:lpstr>  EXISTING SYSTEM  </vt:lpstr>
      <vt:lpstr>DRAWBACKS</vt:lpstr>
      <vt:lpstr> PROPOSED SYSTEM </vt:lpstr>
      <vt:lpstr>ADVANTAGES</vt:lpstr>
      <vt:lpstr>PowerPoint Presentation</vt:lpstr>
      <vt:lpstr>OVERVIEW</vt:lpstr>
      <vt:lpstr>LITERATURE SURVEY</vt:lpstr>
      <vt:lpstr>PowerPoint Presentation</vt:lpstr>
      <vt:lpstr>PowerPoint Presentation</vt:lpstr>
      <vt:lpstr>FEASIBILTY STUDY</vt:lpstr>
      <vt:lpstr> </vt:lpstr>
      <vt:lpstr>Construction of a Predictive Model: </vt:lpstr>
      <vt:lpstr>SYSTEM ARCHITECTURE</vt:lpstr>
      <vt:lpstr>SYSTEM DESIGN USE CASE DIAGRAM</vt:lpstr>
      <vt:lpstr>CLASS DIAGRAM</vt:lpstr>
      <vt:lpstr>SEQUENCE DIAGRAM</vt:lpstr>
      <vt:lpstr>COLLABORATION DIAGRAM</vt:lpstr>
      <vt:lpstr>ACTIVITY DIAGRAM</vt:lpstr>
      <vt:lpstr>ENTITY RELATIONSHIP DIAGRAM</vt:lpstr>
      <vt:lpstr>LIST OF MODULES</vt:lpstr>
      <vt:lpstr>DATA PRE-PROCESSING</vt:lpstr>
      <vt:lpstr> </vt:lpstr>
      <vt:lpstr>DATA ANALYSIS OF VISUALISATION</vt:lpstr>
      <vt:lpstr> </vt:lpstr>
      <vt:lpstr>COMPARING  ML ALOGORITHMS</vt:lpstr>
      <vt:lpstr>PowerPoint Presentation</vt:lpstr>
      <vt:lpstr>MODEL USED IN EXSISTING </vt:lpstr>
      <vt:lpstr>ALGORITHM USED IN PROPOSED SYSTEM </vt:lpstr>
      <vt:lpstr>PowerPoint Presentation</vt:lpstr>
      <vt:lpstr>        DECISION TREE ALOGRITHM</vt:lpstr>
      <vt:lpstr>PowerPoint Presentation</vt:lpstr>
      <vt:lpstr>RANDOM FOREST CLASSIFIER</vt:lpstr>
      <vt:lpstr>PowerPoint Presentation</vt:lpstr>
      <vt:lpstr>PowerPoint Presentation</vt:lpstr>
      <vt:lpstr>         SUPPORT VECTOR MACHINE</vt:lpstr>
      <vt:lpstr>PowerPoint Presentation</vt:lpstr>
      <vt:lpstr>PowerPoint Presentation</vt:lpstr>
      <vt:lpstr>            SCREEN SHOTS</vt:lpstr>
      <vt:lpstr>PowerPoint Presentation</vt:lpstr>
      <vt:lpstr>PowerPoint Presentation</vt:lpstr>
      <vt:lpstr>PowerPoint Presentation</vt:lpstr>
      <vt:lpstr>CONCLUSION</vt:lpstr>
      <vt:lpstr>Future Enhancement: </vt:lpstr>
      <vt:lpstr>REFERENCE</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sonumreddy</dc:creator>
  <cp:lastModifiedBy>sai himaja</cp:lastModifiedBy>
  <cp:revision>188</cp:revision>
  <dcterms:created xsi:type="dcterms:W3CDTF">2018-08-12T16:11:07Z</dcterms:created>
  <dcterms:modified xsi:type="dcterms:W3CDTF">2022-05-24T17:24:45Z</dcterms:modified>
</cp:coreProperties>
</file>