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nva Sans Bold" charset="1" panose="020B0803030501040103"/>
      <p:regular r:id="rId16"/>
    </p:embeddedFont>
    <p:embeddedFont>
      <p:font typeface="Public Sans" charset="1" panose="00000000000000000000"/>
      <p:regular r:id="rId17"/>
    </p:embeddedFont>
    <p:embeddedFont>
      <p:font typeface="Canva Sans" charset="1" panose="020B0503030501040103"/>
      <p:regular r:id="rId18"/>
    </p:embeddedFont>
    <p:embeddedFont>
      <p:font typeface="Open Sans Extra Bold"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sp>
        <p:nvSpPr>
          <p:cNvPr name="Freeform 2" id="2"/>
          <p:cNvSpPr/>
          <p:nvPr/>
        </p:nvSpPr>
        <p:spPr>
          <a:xfrm flipH="false" flipV="false" rot="0">
            <a:off x="1847328" y="0"/>
            <a:ext cx="14593344" cy="1428283"/>
          </a:xfrm>
          <a:custGeom>
            <a:avLst/>
            <a:gdLst/>
            <a:ahLst/>
            <a:cxnLst/>
            <a:rect r="r" b="b" t="t" l="l"/>
            <a:pathLst>
              <a:path h="1428283" w="14593344">
                <a:moveTo>
                  <a:pt x="0" y="0"/>
                </a:moveTo>
                <a:lnTo>
                  <a:pt x="14593344" y="0"/>
                </a:lnTo>
                <a:lnTo>
                  <a:pt x="14593344" y="1428283"/>
                </a:lnTo>
                <a:lnTo>
                  <a:pt x="0" y="1428283"/>
                </a:lnTo>
                <a:lnTo>
                  <a:pt x="0" y="0"/>
                </a:lnTo>
                <a:close/>
              </a:path>
            </a:pathLst>
          </a:custGeom>
          <a:blipFill>
            <a:blip r:embed="rId2"/>
            <a:stretch>
              <a:fillRect l="0" t="-108" r="0" b="-108"/>
            </a:stretch>
          </a:blipFill>
        </p:spPr>
      </p:sp>
      <p:sp>
        <p:nvSpPr>
          <p:cNvPr name="Freeform 3" id="3"/>
          <p:cNvSpPr/>
          <p:nvPr/>
        </p:nvSpPr>
        <p:spPr>
          <a:xfrm flipH="false" flipV="false" rot="0">
            <a:off x="10944040" y="5278190"/>
            <a:ext cx="7343960" cy="5008810"/>
          </a:xfrm>
          <a:custGeom>
            <a:avLst/>
            <a:gdLst/>
            <a:ahLst/>
            <a:cxnLst/>
            <a:rect r="r" b="b" t="t" l="l"/>
            <a:pathLst>
              <a:path h="5008810" w="7343960">
                <a:moveTo>
                  <a:pt x="0" y="0"/>
                </a:moveTo>
                <a:lnTo>
                  <a:pt x="7343960" y="0"/>
                </a:lnTo>
                <a:lnTo>
                  <a:pt x="7343960" y="5008810"/>
                </a:lnTo>
                <a:lnTo>
                  <a:pt x="0" y="50088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978093" y="5867400"/>
            <a:ext cx="2189496" cy="1293793"/>
          </a:xfrm>
          <a:custGeom>
            <a:avLst/>
            <a:gdLst/>
            <a:ahLst/>
            <a:cxnLst/>
            <a:rect r="r" b="b" t="t" l="l"/>
            <a:pathLst>
              <a:path h="1293793" w="2189496">
                <a:moveTo>
                  <a:pt x="0" y="0"/>
                </a:moveTo>
                <a:lnTo>
                  <a:pt x="2189496" y="0"/>
                </a:lnTo>
                <a:lnTo>
                  <a:pt x="2189496" y="1293793"/>
                </a:lnTo>
                <a:lnTo>
                  <a:pt x="0" y="12937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2045347"/>
            <a:ext cx="16230600" cy="3098153"/>
          </a:xfrm>
          <a:prstGeom prst="rect">
            <a:avLst/>
          </a:prstGeom>
        </p:spPr>
        <p:txBody>
          <a:bodyPr anchor="t" rtlCol="false" tIns="0" lIns="0" bIns="0" rIns="0">
            <a:spAutoFit/>
          </a:bodyPr>
          <a:lstStyle/>
          <a:p>
            <a:pPr algn="ctr">
              <a:lnSpc>
                <a:spcPts val="8260"/>
              </a:lnSpc>
            </a:pPr>
            <a:r>
              <a:rPr lang="en-US" sz="5900" b="true">
                <a:solidFill>
                  <a:srgbClr val="3A3A5B"/>
                </a:solidFill>
                <a:latin typeface="Canva Sans Bold"/>
                <a:ea typeface="Canva Sans Bold"/>
                <a:cs typeface="Canva Sans Bold"/>
                <a:sym typeface="Canva Sans Bold"/>
              </a:rPr>
              <a:t>Deep Learning Techniques for Accurate Detection of Insulator Defects in Power Transmission Systems</a:t>
            </a:r>
          </a:p>
        </p:txBody>
      </p:sp>
      <p:sp>
        <p:nvSpPr>
          <p:cNvPr name="TextBox 6" id="6"/>
          <p:cNvSpPr txBox="true"/>
          <p:nvPr/>
        </p:nvSpPr>
        <p:spPr>
          <a:xfrm rot="0">
            <a:off x="0" y="6190830"/>
            <a:ext cx="11373725" cy="580257"/>
          </a:xfrm>
          <a:prstGeom prst="rect">
            <a:avLst/>
          </a:prstGeom>
        </p:spPr>
        <p:txBody>
          <a:bodyPr anchor="t" rtlCol="false" tIns="0" lIns="0" bIns="0" rIns="0">
            <a:spAutoFit/>
          </a:bodyPr>
          <a:lstStyle/>
          <a:p>
            <a:pPr algn="ctr">
              <a:lnSpc>
                <a:spcPts val="4717"/>
              </a:lnSpc>
              <a:spcBef>
                <a:spcPct val="0"/>
              </a:spcBef>
            </a:pPr>
            <a:r>
              <a:rPr lang="en-US" b="true" sz="3369">
                <a:solidFill>
                  <a:srgbClr val="000000"/>
                </a:solidFill>
                <a:latin typeface="Canva Sans Bold"/>
                <a:ea typeface="Canva Sans Bold"/>
                <a:cs typeface="Canva Sans Bold"/>
                <a:sym typeface="Canva Sans Bold"/>
              </a:rPr>
              <a:t>Project Supervisor:   Dr. K. Sri Phani Krishna</a:t>
            </a:r>
          </a:p>
        </p:txBody>
      </p:sp>
      <p:sp>
        <p:nvSpPr>
          <p:cNvPr name="TextBox 7" id="7"/>
          <p:cNvSpPr txBox="true"/>
          <p:nvPr/>
        </p:nvSpPr>
        <p:spPr>
          <a:xfrm rot="0">
            <a:off x="1847328" y="7344700"/>
            <a:ext cx="5093640" cy="1726567"/>
          </a:xfrm>
          <a:prstGeom prst="rect">
            <a:avLst/>
          </a:prstGeom>
        </p:spPr>
        <p:txBody>
          <a:bodyPr anchor="t" rtlCol="false" tIns="0" lIns="0" bIns="0" rIns="0">
            <a:spAutoFit/>
          </a:bodyPr>
          <a:lstStyle/>
          <a:p>
            <a:pPr algn="l">
              <a:lnSpc>
                <a:spcPts val="4584"/>
              </a:lnSpc>
            </a:pPr>
            <a:r>
              <a:rPr lang="en-US" sz="3274" b="true">
                <a:solidFill>
                  <a:srgbClr val="191C4B"/>
                </a:solidFill>
                <a:latin typeface="Canva Sans Bold"/>
                <a:ea typeface="Canva Sans Bold"/>
                <a:cs typeface="Canva Sans Bold"/>
                <a:sym typeface="Canva Sans Bold"/>
              </a:rPr>
              <a:t>521214 Joshi P</a:t>
            </a:r>
          </a:p>
          <a:p>
            <a:pPr algn="l">
              <a:lnSpc>
                <a:spcPts val="4584"/>
              </a:lnSpc>
            </a:pPr>
            <a:r>
              <a:rPr lang="en-US" sz="3274" b="true">
                <a:solidFill>
                  <a:srgbClr val="191C4B"/>
                </a:solidFill>
                <a:latin typeface="Canva Sans Bold"/>
                <a:ea typeface="Canva Sans Bold"/>
                <a:cs typeface="Canva Sans Bold"/>
                <a:sym typeface="Canva Sans Bold"/>
              </a:rPr>
              <a:t>521144 Manish</a:t>
            </a:r>
          </a:p>
          <a:p>
            <a:pPr algn="l">
              <a:lnSpc>
                <a:spcPts val="4584"/>
              </a:lnSpc>
              <a:spcBef>
                <a:spcPct val="0"/>
              </a:spcBef>
            </a:pPr>
            <a:r>
              <a:rPr lang="en-US" b="true" sz="3274">
                <a:solidFill>
                  <a:srgbClr val="191C4B"/>
                </a:solidFill>
                <a:latin typeface="Canva Sans Bold"/>
                <a:ea typeface="Canva Sans Bold"/>
                <a:cs typeface="Canva Sans Bold"/>
                <a:sym typeface="Canva Sans Bold"/>
              </a:rPr>
              <a:t>521146 Thrishank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F1EF"/>
        </a:solidFill>
      </p:bgPr>
    </p:bg>
    <p:spTree>
      <p:nvGrpSpPr>
        <p:cNvPr id="1" name=""/>
        <p:cNvGrpSpPr/>
        <p:nvPr/>
      </p:nvGrpSpPr>
      <p:grpSpPr>
        <a:xfrm>
          <a:off x="0" y="0"/>
          <a:ext cx="0" cy="0"/>
          <a:chOff x="0" y="0"/>
          <a:chExt cx="0" cy="0"/>
        </a:xfrm>
      </p:grpSpPr>
      <p:sp>
        <p:nvSpPr>
          <p:cNvPr name="TextBox 2" id="2"/>
          <p:cNvSpPr txBox="true"/>
          <p:nvPr/>
        </p:nvSpPr>
        <p:spPr>
          <a:xfrm rot="0">
            <a:off x="4462197" y="592455"/>
            <a:ext cx="8830683" cy="1043941"/>
          </a:xfrm>
          <a:prstGeom prst="rect">
            <a:avLst/>
          </a:prstGeom>
        </p:spPr>
        <p:txBody>
          <a:bodyPr anchor="t" rtlCol="false" tIns="0" lIns="0" bIns="0" rIns="0">
            <a:spAutoFit/>
          </a:bodyPr>
          <a:lstStyle/>
          <a:p>
            <a:pPr algn="ctr">
              <a:lnSpc>
                <a:spcPts val="7680"/>
              </a:lnSpc>
            </a:pPr>
            <a:r>
              <a:rPr lang="en-US" sz="8000" spc="-656">
                <a:solidFill>
                  <a:srgbClr val="191C4B"/>
                </a:solidFill>
                <a:latin typeface="Public Sans"/>
                <a:ea typeface="Public Sans"/>
                <a:cs typeface="Public Sans"/>
                <a:sym typeface="Public Sans"/>
              </a:rPr>
              <a:t>References</a:t>
            </a:r>
          </a:p>
        </p:txBody>
      </p:sp>
      <p:sp>
        <p:nvSpPr>
          <p:cNvPr name="TextBox 3" id="3"/>
          <p:cNvSpPr txBox="true"/>
          <p:nvPr/>
        </p:nvSpPr>
        <p:spPr>
          <a:xfrm rot="0">
            <a:off x="1260534" y="1797991"/>
            <a:ext cx="15766933" cy="7980680"/>
          </a:xfrm>
          <a:prstGeom prst="rect">
            <a:avLst/>
          </a:prstGeom>
        </p:spPr>
        <p:txBody>
          <a:bodyPr anchor="t" rtlCol="false" tIns="0" lIns="0" bIns="0" rIns="0">
            <a:spAutoFit/>
          </a:bodyPr>
          <a:lstStyle/>
          <a:p>
            <a:pPr algn="l">
              <a:lnSpc>
                <a:spcPts val="5319"/>
              </a:lnSpc>
            </a:pPr>
            <a:r>
              <a:rPr lang="en-US" sz="3799">
                <a:solidFill>
                  <a:srgbClr val="191C4B"/>
                </a:solidFill>
                <a:latin typeface="Canva Sans"/>
                <a:ea typeface="Canva Sans"/>
                <a:cs typeface="Canva Sans"/>
                <a:sym typeface="Canva Sans"/>
              </a:rPr>
              <a:t>[1] A. Odo, S.J. Mckenna, D. Flynn, et al., Aerial image analysis using deep learning </a:t>
            </a:r>
            <a:r>
              <a:rPr lang="en-US" sz="3799">
                <a:solidFill>
                  <a:srgbClr val="191C4B"/>
                </a:solidFill>
                <a:latin typeface="Canva Sans"/>
                <a:ea typeface="Canva Sans"/>
                <a:cs typeface="Canva Sans"/>
                <a:sym typeface="Canva Sans"/>
              </a:rPr>
              <a:t>for electrical overhead line network asset management, IEEE Access 9 (2021) 146281–146295. </a:t>
            </a:r>
          </a:p>
          <a:p>
            <a:pPr algn="l">
              <a:lnSpc>
                <a:spcPts val="5319"/>
              </a:lnSpc>
            </a:pPr>
            <a:r>
              <a:rPr lang="en-US" sz="3799">
                <a:solidFill>
                  <a:srgbClr val="191C4B"/>
                </a:solidFill>
                <a:latin typeface="Canva Sans"/>
                <a:ea typeface="Canva Sans"/>
                <a:cs typeface="Canva Sans"/>
                <a:sym typeface="Canva Sans"/>
              </a:rPr>
              <a:t>[2] Jiang, T., Hou, X. &amp; Wang, M. Insulator Defect Detection Based on the CDDCR–YOLOv8 Algorithm. Int J Comput Intell Syst 17, 245 (2024)</a:t>
            </a:r>
          </a:p>
          <a:p>
            <a:pPr algn="l">
              <a:lnSpc>
                <a:spcPts val="5319"/>
              </a:lnSpc>
            </a:pPr>
            <a:r>
              <a:rPr lang="en-US" sz="3799">
                <a:solidFill>
                  <a:srgbClr val="191C4B"/>
                </a:solidFill>
                <a:latin typeface="Canva Sans"/>
                <a:ea typeface="Canva Sans"/>
                <a:cs typeface="Canva Sans"/>
                <a:sym typeface="Canva Sans"/>
              </a:rPr>
              <a:t>[3] Zhang, L., Li, B., Cui, Y., et al.: Research on improved YOLOv8 algorithm for insulator defect detection. J. Real-Time Image Proc. 21(1), 22 (2024)</a:t>
            </a:r>
          </a:p>
          <a:p>
            <a:pPr algn="l">
              <a:lnSpc>
                <a:spcPts val="5319"/>
              </a:lnSpc>
            </a:pPr>
            <a:r>
              <a:rPr lang="en-US" sz="3799">
                <a:solidFill>
                  <a:srgbClr val="191C4B"/>
                </a:solidFill>
                <a:latin typeface="Canva Sans"/>
                <a:ea typeface="Canva Sans"/>
                <a:cs typeface="Canva Sans"/>
                <a:sym typeface="Canva Sans"/>
              </a:rPr>
              <a:t>[4] Ao Wang, Hui Chen, Lihao Liu, Kai Chen, Zijia Lin, Jungong Han, and Guiguang Ding. "YOLOv10: Real-Time End-to-End Object Detection." arXiv, 2024.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15670409" y="381804"/>
            <a:ext cx="2189496" cy="1293793"/>
          </a:xfrm>
          <a:custGeom>
            <a:avLst/>
            <a:gdLst/>
            <a:ahLst/>
            <a:cxnLst/>
            <a:rect r="r" b="b" t="t" l="l"/>
            <a:pathLst>
              <a:path h="1293793" w="2189496">
                <a:moveTo>
                  <a:pt x="0" y="0"/>
                </a:moveTo>
                <a:lnTo>
                  <a:pt x="2189496" y="0"/>
                </a:lnTo>
                <a:lnTo>
                  <a:pt x="2189496" y="1293792"/>
                </a:lnTo>
                <a:lnTo>
                  <a:pt x="0" y="12937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28659" y="968328"/>
            <a:ext cx="8830683" cy="1043941"/>
          </a:xfrm>
          <a:prstGeom prst="rect">
            <a:avLst/>
          </a:prstGeom>
        </p:spPr>
        <p:txBody>
          <a:bodyPr anchor="t" rtlCol="false" tIns="0" lIns="0" bIns="0" rIns="0">
            <a:spAutoFit/>
          </a:bodyPr>
          <a:lstStyle/>
          <a:p>
            <a:pPr algn="ctr">
              <a:lnSpc>
                <a:spcPts val="7680"/>
              </a:lnSpc>
            </a:pPr>
            <a:r>
              <a:rPr lang="en-US" sz="8000" spc="-656">
                <a:solidFill>
                  <a:srgbClr val="EDF1EF"/>
                </a:solidFill>
                <a:latin typeface="Public Sans"/>
                <a:ea typeface="Public Sans"/>
                <a:cs typeface="Public Sans"/>
                <a:sym typeface="Public Sans"/>
              </a:rPr>
              <a:t>Abstract</a:t>
            </a:r>
          </a:p>
        </p:txBody>
      </p:sp>
      <p:sp>
        <p:nvSpPr>
          <p:cNvPr name="TextBox 4" id="4"/>
          <p:cNvSpPr txBox="true"/>
          <p:nvPr/>
        </p:nvSpPr>
        <p:spPr>
          <a:xfrm rot="0">
            <a:off x="1317684" y="2898427"/>
            <a:ext cx="15766933"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EDF1EF"/>
                </a:solidFill>
                <a:latin typeface="Canva Sans"/>
                <a:ea typeface="Canva Sans"/>
                <a:cs typeface="Canva Sans"/>
                <a:sym typeface="Canva Sans"/>
              </a:rPr>
              <a:t>Our project proposes an effective deep learning-based method for detecting insulator defects on power transmission lines using aerial images captured by Unmanned Aerial Vehicles (UAVs).</a:t>
            </a:r>
          </a:p>
        </p:txBody>
      </p:sp>
      <p:sp>
        <p:nvSpPr>
          <p:cNvPr name="TextBox 5" id="5"/>
          <p:cNvSpPr txBox="true"/>
          <p:nvPr/>
        </p:nvSpPr>
        <p:spPr>
          <a:xfrm rot="0">
            <a:off x="1317684" y="5282945"/>
            <a:ext cx="15766933" cy="17805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EDF1EF"/>
                </a:solidFill>
                <a:latin typeface="Canva Sans"/>
                <a:ea typeface="Canva Sans"/>
                <a:cs typeface="Canva Sans"/>
                <a:sym typeface="Canva Sans"/>
              </a:rPr>
              <a:t>The project highlights the importance of accurate and timely identification of insulator defects to ensure the safe and reliable operation of power systems.</a:t>
            </a:r>
          </a:p>
        </p:txBody>
      </p:sp>
      <p:sp>
        <p:nvSpPr>
          <p:cNvPr name="TextBox 6" id="6"/>
          <p:cNvSpPr txBox="true"/>
          <p:nvPr/>
        </p:nvSpPr>
        <p:spPr>
          <a:xfrm rot="0">
            <a:off x="1317684" y="7667464"/>
            <a:ext cx="15766933"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EDF1EF"/>
                </a:solidFill>
                <a:latin typeface="Canva Sans"/>
                <a:ea typeface="Canva Sans"/>
                <a:cs typeface="Canva Sans"/>
                <a:sym typeface="Canva Sans"/>
              </a:rPr>
              <a:t>The proposed algorithm leverages advancements in deep learning techniques to achieve high accuracy and efficiency in defect detection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F1EF"/>
        </a:solidFill>
      </p:bgPr>
    </p:bg>
    <p:spTree>
      <p:nvGrpSpPr>
        <p:cNvPr id="1" name=""/>
        <p:cNvGrpSpPr/>
        <p:nvPr/>
      </p:nvGrpSpPr>
      <p:grpSpPr>
        <a:xfrm>
          <a:off x="0" y="0"/>
          <a:ext cx="0" cy="0"/>
          <a:chOff x="0" y="0"/>
          <a:chExt cx="0" cy="0"/>
        </a:xfrm>
      </p:grpSpPr>
      <p:sp>
        <p:nvSpPr>
          <p:cNvPr name="TextBox 2" id="2"/>
          <p:cNvSpPr txBox="true"/>
          <p:nvPr/>
        </p:nvSpPr>
        <p:spPr>
          <a:xfrm rot="0">
            <a:off x="2984712" y="592455"/>
            <a:ext cx="11507199" cy="1043941"/>
          </a:xfrm>
          <a:prstGeom prst="rect">
            <a:avLst/>
          </a:prstGeom>
        </p:spPr>
        <p:txBody>
          <a:bodyPr anchor="t" rtlCol="false" tIns="0" lIns="0" bIns="0" rIns="0">
            <a:spAutoFit/>
          </a:bodyPr>
          <a:lstStyle/>
          <a:p>
            <a:pPr algn="ctr">
              <a:lnSpc>
                <a:spcPts val="7680"/>
              </a:lnSpc>
            </a:pPr>
            <a:r>
              <a:rPr lang="en-US" sz="8000" spc="-656">
                <a:solidFill>
                  <a:srgbClr val="3A3A5B"/>
                </a:solidFill>
                <a:latin typeface="Public Sans"/>
                <a:ea typeface="Public Sans"/>
                <a:cs typeface="Public Sans"/>
                <a:sym typeface="Public Sans"/>
              </a:rPr>
              <a:t>Problem Statement</a:t>
            </a:r>
          </a:p>
        </p:txBody>
      </p:sp>
      <p:sp>
        <p:nvSpPr>
          <p:cNvPr name="TextBox 3" id="3"/>
          <p:cNvSpPr txBox="true"/>
          <p:nvPr/>
        </p:nvSpPr>
        <p:spPr>
          <a:xfrm rot="0">
            <a:off x="1028700" y="1899869"/>
            <a:ext cx="16230600" cy="4180840"/>
          </a:xfrm>
          <a:prstGeom prst="rect">
            <a:avLst/>
          </a:prstGeom>
        </p:spPr>
        <p:txBody>
          <a:bodyPr anchor="t" rtlCol="false" tIns="0" lIns="0" bIns="0" rIns="0">
            <a:spAutoFit/>
          </a:bodyPr>
          <a:lstStyle/>
          <a:p>
            <a:pPr algn="l">
              <a:lnSpc>
                <a:spcPts val="4759"/>
              </a:lnSpc>
            </a:pPr>
            <a:r>
              <a:rPr lang="en-US" sz="3399">
                <a:solidFill>
                  <a:srgbClr val="3A3A5B"/>
                </a:solidFill>
                <a:latin typeface="Canva Sans"/>
                <a:ea typeface="Canva Sans"/>
                <a:cs typeface="Canva Sans"/>
                <a:sym typeface="Canva Sans"/>
              </a:rPr>
              <a:t>Insulator defects in power transmission systems pose significant challenges to the reliability and safety of electrical infrastructure. These defects can result from various environmental factors such as extreme weather conditions, pollution, and material degradation over time. Traditional inspection methods, which often rely on manual checks or ground-based visual assessments, are not only labor-intensive but also susceptible to human error.</a:t>
            </a:r>
          </a:p>
        </p:txBody>
      </p:sp>
      <p:sp>
        <p:nvSpPr>
          <p:cNvPr name="TextBox 4" id="4"/>
          <p:cNvSpPr txBox="true"/>
          <p:nvPr/>
        </p:nvSpPr>
        <p:spPr>
          <a:xfrm rot="0">
            <a:off x="1028700" y="6347409"/>
            <a:ext cx="16230600" cy="2980690"/>
          </a:xfrm>
          <a:prstGeom prst="rect">
            <a:avLst/>
          </a:prstGeom>
        </p:spPr>
        <p:txBody>
          <a:bodyPr anchor="t" rtlCol="false" tIns="0" lIns="0" bIns="0" rIns="0">
            <a:spAutoFit/>
          </a:bodyPr>
          <a:lstStyle/>
          <a:p>
            <a:pPr algn="l">
              <a:lnSpc>
                <a:spcPts val="4759"/>
              </a:lnSpc>
            </a:pPr>
            <a:r>
              <a:rPr lang="en-US" sz="3399">
                <a:solidFill>
                  <a:srgbClr val="3A3A5B"/>
                </a:solidFill>
                <a:latin typeface="Canva Sans"/>
                <a:ea typeface="Canva Sans"/>
                <a:cs typeface="Canva Sans"/>
                <a:sym typeface="Canva Sans"/>
              </a:rPr>
              <a:t>As a result, defects may go undetected or be misclassified, leading to potential power outages, equipment failures, and safety hazards for both personnel and the public. The increasing complexity and scale of modern power systems further exacerbate these issues, necessitating a more efficient and accurate detection approach.</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F1EF"/>
        </a:solidFill>
      </p:bgPr>
    </p:bg>
    <p:spTree>
      <p:nvGrpSpPr>
        <p:cNvPr id="1" name=""/>
        <p:cNvGrpSpPr/>
        <p:nvPr/>
      </p:nvGrpSpPr>
      <p:grpSpPr>
        <a:xfrm>
          <a:off x="0" y="0"/>
          <a:ext cx="0" cy="0"/>
          <a:chOff x="0" y="0"/>
          <a:chExt cx="0" cy="0"/>
        </a:xfrm>
      </p:grpSpPr>
      <p:sp>
        <p:nvSpPr>
          <p:cNvPr name="TextBox 2" id="2"/>
          <p:cNvSpPr txBox="true"/>
          <p:nvPr/>
        </p:nvSpPr>
        <p:spPr>
          <a:xfrm rot="0">
            <a:off x="559927" y="2396054"/>
            <a:ext cx="16892530" cy="6891943"/>
          </a:xfrm>
          <a:prstGeom prst="rect">
            <a:avLst/>
          </a:prstGeom>
        </p:spPr>
        <p:txBody>
          <a:bodyPr anchor="t" rtlCol="false" tIns="0" lIns="0" bIns="0" rIns="0">
            <a:spAutoFit/>
          </a:bodyPr>
          <a:lstStyle/>
          <a:p>
            <a:pPr algn="l" marL="763996" indent="-381998" lvl="1">
              <a:lnSpc>
                <a:spcPts val="4954"/>
              </a:lnSpc>
              <a:buAutoNum type="arabicPeriod" startAt="1"/>
            </a:pPr>
            <a:r>
              <a:rPr lang="en-US" b="true" sz="3538">
                <a:solidFill>
                  <a:srgbClr val="3A3A5B"/>
                </a:solidFill>
                <a:latin typeface="Canva Sans Bold"/>
                <a:ea typeface="Canva Sans Bold"/>
                <a:cs typeface="Canva Sans Bold"/>
                <a:sym typeface="Canva Sans Bold"/>
              </a:rPr>
              <a:t>Data Collection</a:t>
            </a:r>
            <a:r>
              <a:rPr lang="en-US" sz="3538">
                <a:solidFill>
                  <a:srgbClr val="3A3A5B"/>
                </a:solidFill>
                <a:latin typeface="Canva Sans"/>
                <a:ea typeface="Canva Sans"/>
                <a:cs typeface="Canva Sans"/>
                <a:sym typeface="Canva Sans"/>
              </a:rPr>
              <a:t>: Acquire aerial images of power transmission lines with various insulator conditions.</a:t>
            </a:r>
          </a:p>
          <a:p>
            <a:pPr algn="l" marL="763996" indent="-381998" lvl="1">
              <a:lnSpc>
                <a:spcPts val="4954"/>
              </a:lnSpc>
              <a:buAutoNum type="arabicPeriod" startAt="1"/>
            </a:pPr>
            <a:r>
              <a:rPr lang="en-US" b="true" sz="3538">
                <a:solidFill>
                  <a:srgbClr val="3A3A5B"/>
                </a:solidFill>
                <a:latin typeface="Canva Sans Bold"/>
                <a:ea typeface="Canva Sans Bold"/>
                <a:cs typeface="Canva Sans Bold"/>
                <a:sym typeface="Canva Sans Bold"/>
              </a:rPr>
              <a:t>Preprocessing</a:t>
            </a:r>
            <a:r>
              <a:rPr lang="en-US" sz="3538">
                <a:solidFill>
                  <a:srgbClr val="3A3A5B"/>
                </a:solidFill>
                <a:latin typeface="Canva Sans"/>
                <a:ea typeface="Canva Sans"/>
                <a:cs typeface="Canva Sans"/>
                <a:sym typeface="Canva Sans"/>
              </a:rPr>
              <a:t>: Enhance image quality through techniques like normalization and augmentation.</a:t>
            </a:r>
          </a:p>
          <a:p>
            <a:pPr algn="l" marL="763996" indent="-381998" lvl="1">
              <a:lnSpc>
                <a:spcPts val="4954"/>
              </a:lnSpc>
              <a:buAutoNum type="arabicPeriod" startAt="1"/>
            </a:pPr>
            <a:r>
              <a:rPr lang="en-US" b="true" sz="3538">
                <a:solidFill>
                  <a:srgbClr val="3A3A5B"/>
                </a:solidFill>
                <a:latin typeface="Canva Sans Bold"/>
                <a:ea typeface="Canva Sans Bold"/>
                <a:cs typeface="Canva Sans Bold"/>
                <a:sym typeface="Canva Sans Bold"/>
              </a:rPr>
              <a:t>Model Development</a:t>
            </a:r>
            <a:r>
              <a:rPr lang="en-US" sz="3538">
                <a:solidFill>
                  <a:srgbClr val="3A3A5B"/>
                </a:solidFill>
                <a:latin typeface="Canva Sans"/>
                <a:ea typeface="Canva Sans"/>
                <a:cs typeface="Canva Sans"/>
                <a:sym typeface="Canva Sans"/>
              </a:rPr>
              <a:t>: Utilize one-stage target detection algorithms like YOLOv10, and YOLOv11  to train a model for defect detection.</a:t>
            </a:r>
          </a:p>
          <a:p>
            <a:pPr algn="l" marL="763996" indent="-381998" lvl="1">
              <a:lnSpc>
                <a:spcPts val="4954"/>
              </a:lnSpc>
              <a:buAutoNum type="arabicPeriod" startAt="1"/>
            </a:pPr>
            <a:r>
              <a:rPr lang="en-US" b="true" sz="3538">
                <a:solidFill>
                  <a:srgbClr val="3A3A5B"/>
                </a:solidFill>
                <a:latin typeface="Canva Sans Bold"/>
                <a:ea typeface="Canva Sans Bold"/>
                <a:cs typeface="Canva Sans Bold"/>
                <a:sym typeface="Canva Sans Bold"/>
              </a:rPr>
              <a:t>Training and Validation</a:t>
            </a:r>
            <a:r>
              <a:rPr lang="en-US" sz="3538">
                <a:solidFill>
                  <a:srgbClr val="3A3A5B"/>
                </a:solidFill>
                <a:latin typeface="Canva Sans"/>
                <a:ea typeface="Canva Sans"/>
                <a:cs typeface="Canva Sans"/>
                <a:sym typeface="Canva Sans"/>
              </a:rPr>
              <a:t>: Split the dataset into training and validation sets, optimizing the model parameters to improve accuracy.</a:t>
            </a:r>
          </a:p>
          <a:p>
            <a:pPr algn="l" marL="763996" indent="-381998" lvl="1">
              <a:lnSpc>
                <a:spcPts val="4954"/>
              </a:lnSpc>
              <a:buAutoNum type="arabicPeriod" startAt="1"/>
            </a:pPr>
            <a:r>
              <a:rPr lang="en-US" b="true" sz="3538">
                <a:solidFill>
                  <a:srgbClr val="3A3A5B"/>
                </a:solidFill>
                <a:latin typeface="Canva Sans Bold"/>
                <a:ea typeface="Canva Sans Bold"/>
                <a:cs typeface="Canva Sans Bold"/>
                <a:sym typeface="Canva Sans Bold"/>
              </a:rPr>
              <a:t>Comparison of results</a:t>
            </a:r>
            <a:r>
              <a:rPr lang="en-US" sz="3538">
                <a:solidFill>
                  <a:srgbClr val="3A3A5B"/>
                </a:solidFill>
                <a:latin typeface="Canva Sans"/>
                <a:ea typeface="Canva Sans"/>
                <a:cs typeface="Canva Sans"/>
                <a:sym typeface="Canva Sans"/>
              </a:rPr>
              <a:t>: Compare the results of various target detection models based on multiple metrics and analyze the best model to deploy on edge devices.</a:t>
            </a:r>
          </a:p>
        </p:txBody>
      </p:sp>
      <p:sp>
        <p:nvSpPr>
          <p:cNvPr name="TextBox 3" id="3"/>
          <p:cNvSpPr txBox="true"/>
          <p:nvPr/>
        </p:nvSpPr>
        <p:spPr>
          <a:xfrm rot="0">
            <a:off x="1947173" y="593607"/>
            <a:ext cx="11507199" cy="1043941"/>
          </a:xfrm>
          <a:prstGeom prst="rect">
            <a:avLst/>
          </a:prstGeom>
        </p:spPr>
        <p:txBody>
          <a:bodyPr anchor="t" rtlCol="false" tIns="0" lIns="0" bIns="0" rIns="0">
            <a:spAutoFit/>
          </a:bodyPr>
          <a:lstStyle/>
          <a:p>
            <a:pPr algn="ctr">
              <a:lnSpc>
                <a:spcPts val="7680"/>
              </a:lnSpc>
            </a:pPr>
            <a:r>
              <a:rPr lang="en-US" sz="8000" spc="-656">
                <a:solidFill>
                  <a:srgbClr val="3A3A5B"/>
                </a:solidFill>
                <a:latin typeface="Public Sans"/>
                <a:ea typeface="Public Sans"/>
                <a:cs typeface="Public Sans"/>
                <a:sym typeface="Public Sans"/>
              </a:rPr>
              <a:t>Methodology for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sp>
        <p:nvSpPr>
          <p:cNvPr name="Freeform 2" id="2"/>
          <p:cNvSpPr/>
          <p:nvPr/>
        </p:nvSpPr>
        <p:spPr>
          <a:xfrm flipH="false" flipV="false" rot="0">
            <a:off x="173867" y="2225821"/>
            <a:ext cx="4448726" cy="4448726"/>
          </a:xfrm>
          <a:custGeom>
            <a:avLst/>
            <a:gdLst/>
            <a:ahLst/>
            <a:cxnLst/>
            <a:rect r="r" b="b" t="t" l="l"/>
            <a:pathLst>
              <a:path h="4448726" w="4448726">
                <a:moveTo>
                  <a:pt x="0" y="0"/>
                </a:moveTo>
                <a:lnTo>
                  <a:pt x="4448726" y="0"/>
                </a:lnTo>
                <a:lnTo>
                  <a:pt x="4448726" y="4448726"/>
                </a:lnTo>
                <a:lnTo>
                  <a:pt x="0" y="4448726"/>
                </a:lnTo>
                <a:lnTo>
                  <a:pt x="0" y="0"/>
                </a:lnTo>
                <a:close/>
              </a:path>
            </a:pathLst>
          </a:custGeom>
          <a:blipFill>
            <a:blip r:embed="rId2"/>
            <a:stretch>
              <a:fillRect l="0" t="0" r="0" b="0"/>
            </a:stretch>
          </a:blipFill>
        </p:spPr>
      </p:sp>
      <p:sp>
        <p:nvSpPr>
          <p:cNvPr name="Freeform 3" id="3"/>
          <p:cNvSpPr/>
          <p:nvPr/>
        </p:nvSpPr>
        <p:spPr>
          <a:xfrm flipH="false" flipV="false" rot="0">
            <a:off x="5215065" y="2147687"/>
            <a:ext cx="6039336" cy="4604994"/>
          </a:xfrm>
          <a:custGeom>
            <a:avLst/>
            <a:gdLst/>
            <a:ahLst/>
            <a:cxnLst/>
            <a:rect r="r" b="b" t="t" l="l"/>
            <a:pathLst>
              <a:path h="4604994" w="6039336">
                <a:moveTo>
                  <a:pt x="0" y="0"/>
                </a:moveTo>
                <a:lnTo>
                  <a:pt x="6039336" y="0"/>
                </a:lnTo>
                <a:lnTo>
                  <a:pt x="6039336" y="4604994"/>
                </a:lnTo>
                <a:lnTo>
                  <a:pt x="0" y="4604994"/>
                </a:lnTo>
                <a:lnTo>
                  <a:pt x="0" y="0"/>
                </a:lnTo>
                <a:close/>
              </a:path>
            </a:pathLst>
          </a:custGeom>
          <a:blipFill>
            <a:blip r:embed="rId3"/>
            <a:stretch>
              <a:fillRect l="0" t="0" r="0" b="0"/>
            </a:stretch>
          </a:blipFill>
        </p:spPr>
      </p:sp>
      <p:sp>
        <p:nvSpPr>
          <p:cNvPr name="Freeform 4" id="4"/>
          <p:cNvSpPr/>
          <p:nvPr/>
        </p:nvSpPr>
        <p:spPr>
          <a:xfrm flipH="false" flipV="false" rot="0">
            <a:off x="12137881" y="2147687"/>
            <a:ext cx="5936865" cy="4526860"/>
          </a:xfrm>
          <a:custGeom>
            <a:avLst/>
            <a:gdLst/>
            <a:ahLst/>
            <a:cxnLst/>
            <a:rect r="r" b="b" t="t" l="l"/>
            <a:pathLst>
              <a:path h="4526860" w="5936865">
                <a:moveTo>
                  <a:pt x="0" y="0"/>
                </a:moveTo>
                <a:lnTo>
                  <a:pt x="5936865" y="0"/>
                </a:lnTo>
                <a:lnTo>
                  <a:pt x="5936865" y="4526860"/>
                </a:lnTo>
                <a:lnTo>
                  <a:pt x="0" y="4526860"/>
                </a:lnTo>
                <a:lnTo>
                  <a:pt x="0" y="0"/>
                </a:lnTo>
                <a:close/>
              </a:path>
            </a:pathLst>
          </a:custGeom>
          <a:blipFill>
            <a:blip r:embed="rId4"/>
            <a:stretch>
              <a:fillRect l="0" t="0" r="0" b="0"/>
            </a:stretch>
          </a:blipFill>
        </p:spPr>
      </p:sp>
      <p:sp>
        <p:nvSpPr>
          <p:cNvPr name="Freeform 5" id="5"/>
          <p:cNvSpPr/>
          <p:nvPr/>
        </p:nvSpPr>
        <p:spPr>
          <a:xfrm flipH="false" flipV="false" rot="-5400000">
            <a:off x="10994788" y="5053296"/>
            <a:ext cx="1142756" cy="6624672"/>
          </a:xfrm>
          <a:custGeom>
            <a:avLst/>
            <a:gdLst/>
            <a:ahLst/>
            <a:cxnLst/>
            <a:rect r="r" b="b" t="t" l="l"/>
            <a:pathLst>
              <a:path h="6624672" w="1142756">
                <a:moveTo>
                  <a:pt x="0" y="0"/>
                </a:moveTo>
                <a:lnTo>
                  <a:pt x="1142756" y="0"/>
                </a:lnTo>
                <a:lnTo>
                  <a:pt x="1142756" y="6624671"/>
                </a:lnTo>
                <a:lnTo>
                  <a:pt x="0" y="6624671"/>
                </a:lnTo>
                <a:lnTo>
                  <a:pt x="0" y="0"/>
                </a:lnTo>
                <a:close/>
              </a:path>
            </a:pathLst>
          </a:custGeom>
          <a:blipFill>
            <a:blip r:embed="rId5"/>
            <a:stretch>
              <a:fillRect l="0" t="0" r="0" b="0"/>
            </a:stretch>
          </a:blipFill>
        </p:spPr>
      </p:sp>
      <p:sp>
        <p:nvSpPr>
          <p:cNvPr name="TextBox 6" id="6"/>
          <p:cNvSpPr txBox="true"/>
          <p:nvPr/>
        </p:nvSpPr>
        <p:spPr>
          <a:xfrm rot="0">
            <a:off x="3390401" y="592455"/>
            <a:ext cx="11507199" cy="1043941"/>
          </a:xfrm>
          <a:prstGeom prst="rect">
            <a:avLst/>
          </a:prstGeom>
        </p:spPr>
        <p:txBody>
          <a:bodyPr anchor="t" rtlCol="false" tIns="0" lIns="0" bIns="0" rIns="0">
            <a:spAutoFit/>
          </a:bodyPr>
          <a:lstStyle/>
          <a:p>
            <a:pPr algn="ctr">
              <a:lnSpc>
                <a:spcPts val="7680"/>
              </a:lnSpc>
            </a:pPr>
            <a:r>
              <a:rPr lang="en-US" sz="8000" spc="-656">
                <a:solidFill>
                  <a:srgbClr val="3A3A5B"/>
                </a:solidFill>
                <a:latin typeface="Public Sans"/>
                <a:ea typeface="Public Sans"/>
                <a:cs typeface="Public Sans"/>
                <a:sym typeface="Public Sans"/>
              </a:rPr>
              <a:t>Expected Outcome</a:t>
            </a:r>
          </a:p>
        </p:txBody>
      </p:sp>
      <p:sp>
        <p:nvSpPr>
          <p:cNvPr name="TextBox 7" id="7"/>
          <p:cNvSpPr txBox="true"/>
          <p:nvPr/>
        </p:nvSpPr>
        <p:spPr>
          <a:xfrm rot="0">
            <a:off x="6895185" y="7200356"/>
            <a:ext cx="2465769" cy="580390"/>
          </a:xfrm>
          <a:prstGeom prst="rect">
            <a:avLst/>
          </a:prstGeom>
        </p:spPr>
        <p:txBody>
          <a:bodyPr anchor="t" rtlCol="false" tIns="0" lIns="0" bIns="0" rIns="0">
            <a:spAutoFit/>
          </a:bodyPr>
          <a:lstStyle/>
          <a:p>
            <a:pPr algn="ctr">
              <a:lnSpc>
                <a:spcPts val="4759"/>
              </a:lnSpc>
            </a:pPr>
            <a:r>
              <a:rPr lang="en-US" sz="3399">
                <a:solidFill>
                  <a:srgbClr val="3A3A5B"/>
                </a:solidFill>
                <a:latin typeface="Canva Sans"/>
                <a:ea typeface="Canva Sans"/>
                <a:cs typeface="Canva Sans"/>
                <a:sym typeface="Canva Sans"/>
              </a:rPr>
              <a:t>YOLOv11</a:t>
            </a:r>
          </a:p>
        </p:txBody>
      </p:sp>
      <p:sp>
        <p:nvSpPr>
          <p:cNvPr name="TextBox 8" id="8"/>
          <p:cNvSpPr txBox="true"/>
          <p:nvPr/>
        </p:nvSpPr>
        <p:spPr>
          <a:xfrm rot="0">
            <a:off x="13764948" y="7213864"/>
            <a:ext cx="2682732" cy="580390"/>
          </a:xfrm>
          <a:prstGeom prst="rect">
            <a:avLst/>
          </a:prstGeom>
        </p:spPr>
        <p:txBody>
          <a:bodyPr anchor="t" rtlCol="false" tIns="0" lIns="0" bIns="0" rIns="0">
            <a:spAutoFit/>
          </a:bodyPr>
          <a:lstStyle/>
          <a:p>
            <a:pPr algn="ctr">
              <a:lnSpc>
                <a:spcPts val="4759"/>
              </a:lnSpc>
            </a:pPr>
            <a:r>
              <a:rPr lang="en-US" sz="3399">
                <a:solidFill>
                  <a:srgbClr val="3A3A5B"/>
                </a:solidFill>
                <a:latin typeface="Canva Sans"/>
                <a:ea typeface="Canva Sans"/>
                <a:cs typeface="Canva Sans"/>
                <a:sym typeface="Canva Sans"/>
              </a:rPr>
              <a:t>YOLOv10</a:t>
            </a:r>
          </a:p>
        </p:txBody>
      </p:sp>
      <p:sp>
        <p:nvSpPr>
          <p:cNvPr name="TextBox 9" id="9"/>
          <p:cNvSpPr txBox="true"/>
          <p:nvPr/>
        </p:nvSpPr>
        <p:spPr>
          <a:xfrm rot="0">
            <a:off x="970273" y="7200356"/>
            <a:ext cx="2855913" cy="580390"/>
          </a:xfrm>
          <a:prstGeom prst="rect">
            <a:avLst/>
          </a:prstGeom>
        </p:spPr>
        <p:txBody>
          <a:bodyPr anchor="t" rtlCol="false" tIns="0" lIns="0" bIns="0" rIns="0">
            <a:spAutoFit/>
          </a:bodyPr>
          <a:lstStyle/>
          <a:p>
            <a:pPr algn="ctr">
              <a:lnSpc>
                <a:spcPts val="4759"/>
              </a:lnSpc>
            </a:pPr>
            <a:r>
              <a:rPr lang="en-US" sz="3399" b="true">
                <a:solidFill>
                  <a:srgbClr val="3A3A5B"/>
                </a:solidFill>
                <a:latin typeface="Canva Sans Bold"/>
                <a:ea typeface="Canva Sans Bold"/>
                <a:cs typeface="Canva Sans Bold"/>
                <a:sym typeface="Canva Sans Bold"/>
              </a:rPr>
              <a:t>Ground Truth</a:t>
            </a:r>
          </a:p>
        </p:txBody>
      </p:sp>
      <p:sp>
        <p:nvSpPr>
          <p:cNvPr name="TextBox 10" id="10"/>
          <p:cNvSpPr txBox="true"/>
          <p:nvPr/>
        </p:nvSpPr>
        <p:spPr>
          <a:xfrm rot="0">
            <a:off x="8381298" y="8934767"/>
            <a:ext cx="6369737" cy="580390"/>
          </a:xfrm>
          <a:prstGeom prst="rect">
            <a:avLst/>
          </a:prstGeom>
        </p:spPr>
        <p:txBody>
          <a:bodyPr anchor="t" rtlCol="false" tIns="0" lIns="0" bIns="0" rIns="0">
            <a:spAutoFit/>
          </a:bodyPr>
          <a:lstStyle/>
          <a:p>
            <a:pPr algn="ctr">
              <a:lnSpc>
                <a:spcPts val="4759"/>
              </a:lnSpc>
            </a:pPr>
            <a:r>
              <a:rPr lang="en-US" sz="3399">
                <a:solidFill>
                  <a:srgbClr val="3A3A5B"/>
                </a:solidFill>
                <a:latin typeface="Canva Sans"/>
                <a:ea typeface="Canva Sans"/>
                <a:cs typeface="Canva Sans"/>
                <a:sym typeface="Canva Sans"/>
              </a:rPr>
              <a:t>Obtained outcome till now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267024" y="1851649"/>
          <a:ext cx="12819653" cy="3724275"/>
        </p:xfrm>
        <a:graphic>
          <a:graphicData uri="http://schemas.openxmlformats.org/drawingml/2006/table">
            <a:tbl>
              <a:tblPr/>
              <a:tblGrid>
                <a:gridCol w="1831379"/>
                <a:gridCol w="1831379"/>
                <a:gridCol w="1831379"/>
                <a:gridCol w="1831379"/>
                <a:gridCol w="1831379"/>
                <a:gridCol w="1831379"/>
                <a:gridCol w="1831379"/>
              </a:tblGrid>
              <a:tr h="1241425">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mAP50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mAP50-95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Training Time(hrs)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Open Sans Extra Bold"/>
                          <a:ea typeface="Open Sans Extra Bold"/>
                          <a:cs typeface="Open Sans Extra Bold"/>
                          <a:sym typeface="Open Sans Extra Bold"/>
                        </a:rPr>
                        <a:t>Speed</a:t>
                      </a:r>
                      <a:endParaRPr lang="en-US" sz="1100"/>
                    </a:p>
                    <a:p>
                      <a:pPr algn="ctr">
                        <a:lnSpc>
                          <a:spcPts val="2940"/>
                        </a:lnSpc>
                      </a:pPr>
                      <a:r>
                        <a:rPr lang="en-US" sz="2100" b="true">
                          <a:solidFill>
                            <a:srgbClr val="000000"/>
                          </a:solidFill>
                          <a:latin typeface="Open Sans Extra Bold"/>
                          <a:ea typeface="Open Sans Extra Bold"/>
                          <a:cs typeface="Open Sans Extra Bold"/>
                          <a:sym typeface="Open Sans Extra Bold"/>
                        </a:rPr>
                        <a:t>(ms)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41425">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YOLOv10n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0.874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0.879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0.936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0.813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0.104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41425">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YOLOv11n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0.947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0.961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0.986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0.859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0.113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Open Sans Extra Bold"/>
                          <a:ea typeface="Open Sans Extra Bold"/>
                          <a:cs typeface="Open Sans Extra Bold"/>
                          <a:sym typeface="Open Sans Extra Bold"/>
                        </a:rPr>
                        <a:t>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546887" y="5919200"/>
            <a:ext cx="5886732" cy="4320551"/>
          </a:xfrm>
          <a:custGeom>
            <a:avLst/>
            <a:gdLst/>
            <a:ahLst/>
            <a:cxnLst/>
            <a:rect r="r" b="b" t="t" l="l"/>
            <a:pathLst>
              <a:path h="4320551" w="5886732">
                <a:moveTo>
                  <a:pt x="0" y="0"/>
                </a:moveTo>
                <a:lnTo>
                  <a:pt x="5886732" y="0"/>
                </a:lnTo>
                <a:lnTo>
                  <a:pt x="5886732" y="4320551"/>
                </a:lnTo>
                <a:lnTo>
                  <a:pt x="0" y="4320551"/>
                </a:lnTo>
                <a:lnTo>
                  <a:pt x="0" y="0"/>
                </a:lnTo>
                <a:close/>
              </a:path>
            </a:pathLst>
          </a:custGeom>
          <a:blipFill>
            <a:blip r:embed="rId2"/>
            <a:stretch>
              <a:fillRect l="0" t="0" r="0" b="-2187"/>
            </a:stretch>
          </a:blipFill>
        </p:spPr>
      </p:sp>
      <p:sp>
        <p:nvSpPr>
          <p:cNvPr name="Freeform 4" id="4"/>
          <p:cNvSpPr/>
          <p:nvPr/>
        </p:nvSpPr>
        <p:spPr>
          <a:xfrm flipH="false" flipV="false" rot="0">
            <a:off x="11372568" y="5919200"/>
            <a:ext cx="5886732" cy="4320551"/>
          </a:xfrm>
          <a:custGeom>
            <a:avLst/>
            <a:gdLst/>
            <a:ahLst/>
            <a:cxnLst/>
            <a:rect r="r" b="b" t="t" l="l"/>
            <a:pathLst>
              <a:path h="4320551" w="5886732">
                <a:moveTo>
                  <a:pt x="0" y="0"/>
                </a:moveTo>
                <a:lnTo>
                  <a:pt x="5886732" y="0"/>
                </a:lnTo>
                <a:lnTo>
                  <a:pt x="5886732" y="4320551"/>
                </a:lnTo>
                <a:lnTo>
                  <a:pt x="0" y="4320551"/>
                </a:lnTo>
                <a:lnTo>
                  <a:pt x="0" y="0"/>
                </a:lnTo>
                <a:close/>
              </a:path>
            </a:pathLst>
          </a:custGeom>
          <a:blipFill>
            <a:blip r:embed="rId3"/>
            <a:stretch>
              <a:fillRect l="0" t="0" r="0" b="-2187"/>
            </a:stretch>
          </a:blipFill>
        </p:spPr>
      </p:sp>
      <p:sp>
        <p:nvSpPr>
          <p:cNvPr name="TextBox 5" id="5"/>
          <p:cNvSpPr txBox="true"/>
          <p:nvPr/>
        </p:nvSpPr>
        <p:spPr>
          <a:xfrm rot="0">
            <a:off x="2664878" y="420206"/>
            <a:ext cx="11507199" cy="1043941"/>
          </a:xfrm>
          <a:prstGeom prst="rect">
            <a:avLst/>
          </a:prstGeom>
        </p:spPr>
        <p:txBody>
          <a:bodyPr anchor="t" rtlCol="false" tIns="0" lIns="0" bIns="0" rIns="0">
            <a:spAutoFit/>
          </a:bodyPr>
          <a:lstStyle/>
          <a:p>
            <a:pPr algn="ctr">
              <a:lnSpc>
                <a:spcPts val="7680"/>
              </a:lnSpc>
            </a:pPr>
            <a:r>
              <a:rPr lang="en-US" sz="8000">
                <a:solidFill>
                  <a:srgbClr val="3A3A5B"/>
                </a:solidFill>
                <a:latin typeface="Public Sans"/>
                <a:ea typeface="Public Sans"/>
                <a:cs typeface="Public Sans"/>
                <a:sym typeface="Public Sans"/>
              </a:rPr>
              <a:t>Comparison of Metrics</a:t>
            </a:r>
          </a:p>
        </p:txBody>
      </p:sp>
      <p:sp>
        <p:nvSpPr>
          <p:cNvPr name="TextBox 6" id="6"/>
          <p:cNvSpPr txBox="true"/>
          <p:nvPr/>
        </p:nvSpPr>
        <p:spPr>
          <a:xfrm rot="0">
            <a:off x="6678231" y="6892256"/>
            <a:ext cx="2465769" cy="580390"/>
          </a:xfrm>
          <a:prstGeom prst="rect">
            <a:avLst/>
          </a:prstGeom>
        </p:spPr>
        <p:txBody>
          <a:bodyPr anchor="t" rtlCol="false" tIns="0" lIns="0" bIns="0" rIns="0">
            <a:spAutoFit/>
          </a:bodyPr>
          <a:lstStyle/>
          <a:p>
            <a:pPr algn="ctr">
              <a:lnSpc>
                <a:spcPts val="4759"/>
              </a:lnSpc>
            </a:pPr>
            <a:r>
              <a:rPr lang="en-US" sz="3399">
                <a:solidFill>
                  <a:srgbClr val="3A3A5B"/>
                </a:solidFill>
                <a:latin typeface="Canva Sans"/>
                <a:ea typeface="Canva Sans"/>
                <a:cs typeface="Canva Sans"/>
                <a:sym typeface="Canva Sans"/>
              </a:rPr>
              <a:t>YOLOv11</a:t>
            </a:r>
          </a:p>
        </p:txBody>
      </p:sp>
      <p:sp>
        <p:nvSpPr>
          <p:cNvPr name="TextBox 7" id="7"/>
          <p:cNvSpPr txBox="true"/>
          <p:nvPr/>
        </p:nvSpPr>
        <p:spPr>
          <a:xfrm rot="0">
            <a:off x="8374046" y="8788978"/>
            <a:ext cx="2998521" cy="580390"/>
          </a:xfrm>
          <a:prstGeom prst="rect">
            <a:avLst/>
          </a:prstGeom>
        </p:spPr>
        <p:txBody>
          <a:bodyPr anchor="t" rtlCol="false" tIns="0" lIns="0" bIns="0" rIns="0">
            <a:spAutoFit/>
          </a:bodyPr>
          <a:lstStyle/>
          <a:p>
            <a:pPr algn="ctr">
              <a:lnSpc>
                <a:spcPts val="4759"/>
              </a:lnSpc>
            </a:pPr>
            <a:r>
              <a:rPr lang="en-US" sz="3399">
                <a:solidFill>
                  <a:srgbClr val="3A3A5B"/>
                </a:solidFill>
                <a:latin typeface="Canva Sans"/>
                <a:ea typeface="Canva Sans"/>
                <a:cs typeface="Canva Sans"/>
                <a:sym typeface="Canva Sans"/>
              </a:rPr>
              <a:t>YOLOv10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3859325" y="806736"/>
            <a:ext cx="8830683" cy="1043941"/>
          </a:xfrm>
          <a:prstGeom prst="rect">
            <a:avLst/>
          </a:prstGeom>
        </p:spPr>
        <p:txBody>
          <a:bodyPr anchor="t" rtlCol="false" tIns="0" lIns="0" bIns="0" rIns="0">
            <a:spAutoFit/>
          </a:bodyPr>
          <a:lstStyle/>
          <a:p>
            <a:pPr algn="ctr">
              <a:lnSpc>
                <a:spcPts val="7680"/>
              </a:lnSpc>
            </a:pPr>
            <a:r>
              <a:rPr lang="en-US" sz="8000" spc="-656">
                <a:solidFill>
                  <a:srgbClr val="EDF1EF"/>
                </a:solidFill>
                <a:latin typeface="Public Sans"/>
                <a:ea typeface="Public Sans"/>
                <a:cs typeface="Public Sans"/>
                <a:sym typeface="Public Sans"/>
              </a:rPr>
              <a:t>Targets</a:t>
            </a:r>
          </a:p>
        </p:txBody>
      </p:sp>
      <p:sp>
        <p:nvSpPr>
          <p:cNvPr name="TextBox 3" id="3"/>
          <p:cNvSpPr txBox="true"/>
          <p:nvPr/>
        </p:nvSpPr>
        <p:spPr>
          <a:xfrm rot="0">
            <a:off x="1028700" y="2200868"/>
            <a:ext cx="16230600" cy="1780540"/>
          </a:xfrm>
          <a:prstGeom prst="rect">
            <a:avLst/>
          </a:prstGeom>
        </p:spPr>
        <p:txBody>
          <a:bodyPr anchor="t" rtlCol="false" tIns="0" lIns="0" bIns="0" rIns="0">
            <a:spAutoFit/>
          </a:bodyPr>
          <a:lstStyle/>
          <a:p>
            <a:pPr algn="l">
              <a:lnSpc>
                <a:spcPts val="4760"/>
              </a:lnSpc>
            </a:pPr>
            <a:r>
              <a:rPr lang="en-US" sz="3400" b="true">
                <a:solidFill>
                  <a:srgbClr val="EDF1EF"/>
                </a:solidFill>
                <a:latin typeface="Canva Sans Bold"/>
                <a:ea typeface="Canva Sans Bold"/>
                <a:cs typeface="Canva Sans Bold"/>
                <a:sym typeface="Canva Sans Bold"/>
              </a:rPr>
              <a:t>Target1</a:t>
            </a:r>
            <a:r>
              <a:rPr lang="en-US" sz="3400">
                <a:solidFill>
                  <a:srgbClr val="EDF1EF"/>
                </a:solidFill>
                <a:latin typeface="Canva Sans"/>
                <a:ea typeface="Canva Sans"/>
                <a:cs typeface="Canva Sans"/>
                <a:sym typeface="Canva Sans"/>
              </a:rPr>
              <a:t> : Training one stage target detection algorithms like YOLOv10 , YOLOv11 on CPLID dataset to draw the bounding boxes for insulators and compare the results.</a:t>
            </a:r>
          </a:p>
        </p:txBody>
      </p:sp>
      <p:sp>
        <p:nvSpPr>
          <p:cNvPr name="TextBox 4" id="4"/>
          <p:cNvSpPr txBox="true"/>
          <p:nvPr/>
        </p:nvSpPr>
        <p:spPr>
          <a:xfrm rot="0">
            <a:off x="1028700" y="4404995"/>
            <a:ext cx="16230600" cy="1780540"/>
          </a:xfrm>
          <a:prstGeom prst="rect">
            <a:avLst/>
          </a:prstGeom>
        </p:spPr>
        <p:txBody>
          <a:bodyPr anchor="t" rtlCol="false" tIns="0" lIns="0" bIns="0" rIns="0">
            <a:spAutoFit/>
          </a:bodyPr>
          <a:lstStyle/>
          <a:p>
            <a:pPr algn="l">
              <a:lnSpc>
                <a:spcPts val="4760"/>
              </a:lnSpc>
            </a:pPr>
            <a:r>
              <a:rPr lang="en-US" sz="3400" b="true">
                <a:solidFill>
                  <a:srgbClr val="EDF1EF"/>
                </a:solidFill>
                <a:latin typeface="Canva Sans Bold"/>
                <a:ea typeface="Canva Sans Bold"/>
                <a:cs typeface="Canva Sans Bold"/>
                <a:sym typeface="Canva Sans Bold"/>
              </a:rPr>
              <a:t>Target2</a:t>
            </a:r>
            <a:r>
              <a:rPr lang="en-US" sz="3400">
                <a:solidFill>
                  <a:srgbClr val="EDF1EF"/>
                </a:solidFill>
                <a:latin typeface="Canva Sans"/>
                <a:ea typeface="Canva Sans"/>
                <a:cs typeface="Canva Sans"/>
                <a:sym typeface="Canva Sans"/>
              </a:rPr>
              <a:t> : Training one stage target detection algorithms like YOLOv10 , YOLOv11 on CPLID dataset to draw the bounding boxes for the defective part of insulators.</a:t>
            </a:r>
          </a:p>
        </p:txBody>
      </p:sp>
      <p:sp>
        <p:nvSpPr>
          <p:cNvPr name="TextBox 5" id="5"/>
          <p:cNvSpPr txBox="true"/>
          <p:nvPr/>
        </p:nvSpPr>
        <p:spPr>
          <a:xfrm rot="0">
            <a:off x="1028700" y="6543993"/>
            <a:ext cx="16230600" cy="1180465"/>
          </a:xfrm>
          <a:prstGeom prst="rect">
            <a:avLst/>
          </a:prstGeom>
        </p:spPr>
        <p:txBody>
          <a:bodyPr anchor="t" rtlCol="false" tIns="0" lIns="0" bIns="0" rIns="0">
            <a:spAutoFit/>
          </a:bodyPr>
          <a:lstStyle/>
          <a:p>
            <a:pPr algn="l">
              <a:lnSpc>
                <a:spcPts val="4760"/>
              </a:lnSpc>
            </a:pPr>
            <a:r>
              <a:rPr lang="en-US" sz="3400" b="true">
                <a:solidFill>
                  <a:srgbClr val="EDF1EF"/>
                </a:solidFill>
                <a:latin typeface="Canva Sans Bold"/>
                <a:ea typeface="Canva Sans Bold"/>
                <a:cs typeface="Canva Sans Bold"/>
                <a:sym typeface="Canva Sans Bold"/>
              </a:rPr>
              <a:t>Target3</a:t>
            </a:r>
            <a:r>
              <a:rPr lang="en-US" sz="3400">
                <a:solidFill>
                  <a:srgbClr val="EDF1EF"/>
                </a:solidFill>
                <a:latin typeface="Canva Sans"/>
                <a:ea typeface="Canva Sans"/>
                <a:cs typeface="Canva Sans"/>
                <a:sym typeface="Canva Sans"/>
              </a:rPr>
              <a:t> :  Combining one stage target detection algorithms with vision attention models, to  increase  model performance and accuracy</a:t>
            </a:r>
          </a:p>
        </p:txBody>
      </p:sp>
      <p:sp>
        <p:nvSpPr>
          <p:cNvPr name="TextBox 6" id="6"/>
          <p:cNvSpPr txBox="true"/>
          <p:nvPr/>
        </p:nvSpPr>
        <p:spPr>
          <a:xfrm rot="0">
            <a:off x="1028700" y="8248332"/>
            <a:ext cx="16230600" cy="580390"/>
          </a:xfrm>
          <a:prstGeom prst="rect">
            <a:avLst/>
          </a:prstGeom>
        </p:spPr>
        <p:txBody>
          <a:bodyPr anchor="t" rtlCol="false" tIns="0" lIns="0" bIns="0" rIns="0">
            <a:spAutoFit/>
          </a:bodyPr>
          <a:lstStyle/>
          <a:p>
            <a:pPr algn="l">
              <a:lnSpc>
                <a:spcPts val="4760"/>
              </a:lnSpc>
            </a:pPr>
            <a:r>
              <a:rPr lang="en-US" sz="3400" b="true">
                <a:solidFill>
                  <a:srgbClr val="EDF1EF"/>
                </a:solidFill>
                <a:latin typeface="Canva Sans Bold"/>
                <a:ea typeface="Canva Sans Bold"/>
                <a:cs typeface="Canva Sans Bold"/>
                <a:sym typeface="Canva Sans Bold"/>
              </a:rPr>
              <a:t>Target4</a:t>
            </a:r>
            <a:r>
              <a:rPr lang="en-US" sz="3400">
                <a:solidFill>
                  <a:srgbClr val="EDF1EF"/>
                </a:solidFill>
                <a:latin typeface="Canva Sans"/>
                <a:ea typeface="Canva Sans"/>
                <a:cs typeface="Canva Sans"/>
                <a:sym typeface="Canva Sans"/>
              </a:rPr>
              <a:t> :  Deployment of the model on edge devices</a:t>
            </a:r>
          </a:p>
        </p:txBody>
      </p:sp>
      <p:sp>
        <p:nvSpPr>
          <p:cNvPr name="Freeform 7" id="7"/>
          <p:cNvSpPr/>
          <p:nvPr/>
        </p:nvSpPr>
        <p:spPr>
          <a:xfrm flipH="false" flipV="false" rot="0">
            <a:off x="15836254" y="381646"/>
            <a:ext cx="2143543" cy="1722671"/>
          </a:xfrm>
          <a:custGeom>
            <a:avLst/>
            <a:gdLst/>
            <a:ahLst/>
            <a:cxnLst/>
            <a:rect r="r" b="b" t="t" l="l"/>
            <a:pathLst>
              <a:path h="1722671" w="2143543">
                <a:moveTo>
                  <a:pt x="0" y="0"/>
                </a:moveTo>
                <a:lnTo>
                  <a:pt x="2143543" y="0"/>
                </a:lnTo>
                <a:lnTo>
                  <a:pt x="2143543" y="1722671"/>
                </a:lnTo>
                <a:lnTo>
                  <a:pt x="0" y="1722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sp>
        <p:nvSpPr>
          <p:cNvPr name="Freeform 2" id="2"/>
          <p:cNvSpPr/>
          <p:nvPr/>
        </p:nvSpPr>
        <p:spPr>
          <a:xfrm flipH="false" flipV="false" rot="0">
            <a:off x="15511632" y="7123332"/>
            <a:ext cx="2447291" cy="2970013"/>
          </a:xfrm>
          <a:custGeom>
            <a:avLst/>
            <a:gdLst/>
            <a:ahLst/>
            <a:cxnLst/>
            <a:rect r="r" b="b" t="t" l="l"/>
            <a:pathLst>
              <a:path h="2970013" w="2447291">
                <a:moveTo>
                  <a:pt x="0" y="0"/>
                </a:moveTo>
                <a:lnTo>
                  <a:pt x="2447291" y="0"/>
                </a:lnTo>
                <a:lnTo>
                  <a:pt x="2447291" y="2970013"/>
                </a:lnTo>
                <a:lnTo>
                  <a:pt x="0" y="29700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59325" y="806736"/>
            <a:ext cx="8830683" cy="1043941"/>
          </a:xfrm>
          <a:prstGeom prst="rect">
            <a:avLst/>
          </a:prstGeom>
        </p:spPr>
        <p:txBody>
          <a:bodyPr anchor="t" rtlCol="false" tIns="0" lIns="0" bIns="0" rIns="0">
            <a:spAutoFit/>
          </a:bodyPr>
          <a:lstStyle/>
          <a:p>
            <a:pPr algn="ctr">
              <a:lnSpc>
                <a:spcPts val="7680"/>
              </a:lnSpc>
            </a:pPr>
            <a:r>
              <a:rPr lang="en-US" sz="8000" spc="-656">
                <a:solidFill>
                  <a:srgbClr val="191C4B"/>
                </a:solidFill>
                <a:latin typeface="Public Sans"/>
                <a:ea typeface="Public Sans"/>
                <a:cs typeface="Public Sans"/>
                <a:sym typeface="Public Sans"/>
              </a:rPr>
              <a:t>Objectives</a:t>
            </a:r>
          </a:p>
        </p:txBody>
      </p:sp>
      <p:sp>
        <p:nvSpPr>
          <p:cNvPr name="TextBox 4" id="4"/>
          <p:cNvSpPr txBox="true"/>
          <p:nvPr/>
        </p:nvSpPr>
        <p:spPr>
          <a:xfrm rot="0">
            <a:off x="1317684" y="2888902"/>
            <a:ext cx="15766933" cy="1348740"/>
          </a:xfrm>
          <a:prstGeom prst="rect">
            <a:avLst/>
          </a:prstGeom>
        </p:spPr>
        <p:txBody>
          <a:bodyPr anchor="t" rtlCol="false" tIns="0" lIns="0" bIns="0" rIns="0">
            <a:spAutoFit/>
          </a:bodyPr>
          <a:lstStyle/>
          <a:p>
            <a:pPr algn="l" marL="842007" indent="-421003" lvl="1">
              <a:lnSpc>
                <a:spcPts val="5459"/>
              </a:lnSpc>
              <a:buFont typeface="Arial"/>
              <a:buChar char="•"/>
            </a:pPr>
            <a:r>
              <a:rPr lang="en-US" sz="3899">
                <a:solidFill>
                  <a:srgbClr val="191C4B"/>
                </a:solidFill>
                <a:latin typeface="Canva Sans"/>
                <a:ea typeface="Canva Sans"/>
                <a:cs typeface="Canva Sans"/>
                <a:sym typeface="Canva Sans"/>
              </a:rPr>
              <a:t>To develop a robust deep learning model for accurate detection of insulator defects using UAV imagery.</a:t>
            </a:r>
          </a:p>
        </p:txBody>
      </p:sp>
      <p:sp>
        <p:nvSpPr>
          <p:cNvPr name="TextBox 5" id="5"/>
          <p:cNvSpPr txBox="true"/>
          <p:nvPr/>
        </p:nvSpPr>
        <p:spPr>
          <a:xfrm rot="0">
            <a:off x="1317684" y="4842798"/>
            <a:ext cx="15766933" cy="1348740"/>
          </a:xfrm>
          <a:prstGeom prst="rect">
            <a:avLst/>
          </a:prstGeom>
        </p:spPr>
        <p:txBody>
          <a:bodyPr anchor="t" rtlCol="false" tIns="0" lIns="0" bIns="0" rIns="0">
            <a:spAutoFit/>
          </a:bodyPr>
          <a:lstStyle/>
          <a:p>
            <a:pPr algn="l" marL="842007" indent="-421003" lvl="1">
              <a:lnSpc>
                <a:spcPts val="5459"/>
              </a:lnSpc>
              <a:buFont typeface="Arial"/>
              <a:buChar char="•"/>
            </a:pPr>
            <a:r>
              <a:rPr lang="en-US" sz="3899">
                <a:solidFill>
                  <a:srgbClr val="191C4B"/>
                </a:solidFill>
                <a:latin typeface="Canva Sans"/>
                <a:ea typeface="Canva Sans"/>
                <a:cs typeface="Canva Sans"/>
                <a:sym typeface="Canva Sans"/>
              </a:rPr>
              <a:t>To improve the efficiency of defect identification in power transmission lines.</a:t>
            </a:r>
          </a:p>
        </p:txBody>
      </p:sp>
      <p:sp>
        <p:nvSpPr>
          <p:cNvPr name="TextBox 6" id="6"/>
          <p:cNvSpPr txBox="true"/>
          <p:nvPr/>
        </p:nvSpPr>
        <p:spPr>
          <a:xfrm rot="0">
            <a:off x="1317684" y="6801138"/>
            <a:ext cx="15766933" cy="1348740"/>
          </a:xfrm>
          <a:prstGeom prst="rect">
            <a:avLst/>
          </a:prstGeom>
        </p:spPr>
        <p:txBody>
          <a:bodyPr anchor="t" rtlCol="false" tIns="0" lIns="0" bIns="0" rIns="0">
            <a:spAutoFit/>
          </a:bodyPr>
          <a:lstStyle/>
          <a:p>
            <a:pPr algn="l" marL="842007" indent="-421003" lvl="1">
              <a:lnSpc>
                <a:spcPts val="5459"/>
              </a:lnSpc>
              <a:buFont typeface="Arial"/>
              <a:buChar char="•"/>
            </a:pPr>
            <a:r>
              <a:rPr lang="en-US" sz="3899">
                <a:solidFill>
                  <a:srgbClr val="191C4B"/>
                </a:solidFill>
                <a:latin typeface="Canva Sans"/>
                <a:ea typeface="Canva Sans"/>
                <a:cs typeface="Canva Sans"/>
                <a:sym typeface="Canva Sans"/>
              </a:rPr>
              <a:t>To establish a methodology for real-time monitoring and assessment of insulator conditions.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15354619" y="635286"/>
            <a:ext cx="2189496" cy="1293793"/>
          </a:xfrm>
          <a:custGeom>
            <a:avLst/>
            <a:gdLst/>
            <a:ahLst/>
            <a:cxnLst/>
            <a:rect r="r" b="b" t="t" l="l"/>
            <a:pathLst>
              <a:path h="1293793" w="2189496">
                <a:moveTo>
                  <a:pt x="0" y="0"/>
                </a:moveTo>
                <a:lnTo>
                  <a:pt x="2189496" y="0"/>
                </a:lnTo>
                <a:lnTo>
                  <a:pt x="2189496" y="1293793"/>
                </a:lnTo>
                <a:lnTo>
                  <a:pt x="0" y="12937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8373" y="259406"/>
            <a:ext cx="3640953" cy="2045553"/>
          </a:xfrm>
          <a:custGeom>
            <a:avLst/>
            <a:gdLst/>
            <a:ahLst/>
            <a:cxnLst/>
            <a:rect r="r" b="b" t="t" l="l"/>
            <a:pathLst>
              <a:path h="2045553" w="3640953">
                <a:moveTo>
                  <a:pt x="0" y="0"/>
                </a:moveTo>
                <a:lnTo>
                  <a:pt x="3640952" y="0"/>
                </a:lnTo>
                <a:lnTo>
                  <a:pt x="3640952" y="2045553"/>
                </a:lnTo>
                <a:lnTo>
                  <a:pt x="0" y="20455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59325" y="806736"/>
            <a:ext cx="8830683" cy="1043941"/>
          </a:xfrm>
          <a:prstGeom prst="rect">
            <a:avLst/>
          </a:prstGeom>
        </p:spPr>
        <p:txBody>
          <a:bodyPr anchor="t" rtlCol="false" tIns="0" lIns="0" bIns="0" rIns="0">
            <a:spAutoFit/>
          </a:bodyPr>
          <a:lstStyle/>
          <a:p>
            <a:pPr algn="ctr">
              <a:lnSpc>
                <a:spcPts val="7680"/>
              </a:lnSpc>
            </a:pPr>
            <a:r>
              <a:rPr lang="en-US" sz="8000" spc="-656">
                <a:solidFill>
                  <a:srgbClr val="EDF1EF"/>
                </a:solidFill>
                <a:latin typeface="Public Sans"/>
                <a:ea typeface="Public Sans"/>
                <a:cs typeface="Public Sans"/>
                <a:sym typeface="Public Sans"/>
              </a:rPr>
              <a:t>Deployment</a:t>
            </a:r>
          </a:p>
        </p:txBody>
      </p:sp>
      <p:sp>
        <p:nvSpPr>
          <p:cNvPr name="TextBox 5" id="5"/>
          <p:cNvSpPr txBox="true"/>
          <p:nvPr/>
        </p:nvSpPr>
        <p:spPr>
          <a:xfrm rot="0">
            <a:off x="1460559" y="2974627"/>
            <a:ext cx="15766933" cy="1661795"/>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EDF1EF"/>
                </a:solidFill>
                <a:latin typeface="Canva Sans Bold"/>
                <a:ea typeface="Canva Sans Bold"/>
                <a:cs typeface="Canva Sans Bold"/>
                <a:sym typeface="Canva Sans Bold"/>
              </a:rPr>
              <a:t>Data Pipeline Construction</a:t>
            </a:r>
            <a:r>
              <a:rPr lang="en-US" sz="3200">
                <a:solidFill>
                  <a:srgbClr val="EDF1EF"/>
                </a:solidFill>
                <a:latin typeface="Canva Sans"/>
                <a:ea typeface="Canva Sans"/>
                <a:cs typeface="Canva Sans"/>
                <a:sym typeface="Canva Sans"/>
              </a:rPr>
              <a:t>: Designed and managed the data pipeline, utilizing Docker to containerize the ETL processes, ensuring consistent environments for data ingestion, transformation, and storage.</a:t>
            </a:r>
          </a:p>
        </p:txBody>
      </p:sp>
      <p:sp>
        <p:nvSpPr>
          <p:cNvPr name="TextBox 6" id="6"/>
          <p:cNvSpPr txBox="true"/>
          <p:nvPr/>
        </p:nvSpPr>
        <p:spPr>
          <a:xfrm rot="0">
            <a:off x="1403409" y="4871106"/>
            <a:ext cx="15766933" cy="1661795"/>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EDF1EF"/>
                </a:solidFill>
                <a:latin typeface="Canva Sans Bold"/>
                <a:ea typeface="Canva Sans Bold"/>
                <a:cs typeface="Canva Sans Bold"/>
                <a:sym typeface="Canva Sans Bold"/>
              </a:rPr>
              <a:t>Containerized Model Deployment</a:t>
            </a:r>
            <a:r>
              <a:rPr lang="en-US" sz="3200">
                <a:solidFill>
                  <a:srgbClr val="EDF1EF"/>
                </a:solidFill>
                <a:latin typeface="Canva Sans"/>
                <a:ea typeface="Canva Sans"/>
                <a:cs typeface="Canva Sans"/>
                <a:sym typeface="Canva Sans"/>
              </a:rPr>
              <a:t>: Deployed machine learning models using Docker containers, enabling smooth and scalable deployments across different environments, with minimal configuration changes.</a:t>
            </a:r>
          </a:p>
        </p:txBody>
      </p:sp>
      <p:sp>
        <p:nvSpPr>
          <p:cNvPr name="TextBox 7" id="7"/>
          <p:cNvSpPr txBox="true"/>
          <p:nvPr/>
        </p:nvSpPr>
        <p:spPr>
          <a:xfrm rot="0">
            <a:off x="1460559" y="6771026"/>
            <a:ext cx="15766933" cy="2223770"/>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EDF1EF"/>
                </a:solidFill>
                <a:latin typeface="Canva Sans Bold"/>
                <a:ea typeface="Canva Sans Bold"/>
                <a:cs typeface="Canva Sans Bold"/>
                <a:sym typeface="Canva Sans Bold"/>
              </a:rPr>
              <a:t>MLOps with Docker</a:t>
            </a:r>
            <a:r>
              <a:rPr lang="en-US" sz="3200">
                <a:solidFill>
                  <a:srgbClr val="EDF1EF"/>
                </a:solidFill>
                <a:latin typeface="Canva Sans"/>
                <a:ea typeface="Canva Sans"/>
                <a:cs typeface="Canva Sans"/>
                <a:sym typeface="Canva Sans"/>
              </a:rPr>
              <a:t>: Integrated Docker into the MLOps workflow to streamline continuous integration and deployment (CI/CD) pipelines, ensuring reproducibility, model versioning, and automated model retraining with containerized environments.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DAGS0Dq64qA</dc:identifier>
  <dcterms:modified xsi:type="dcterms:W3CDTF">2011-08-01T06:04:30Z</dcterms:modified>
  <cp:revision>1</cp:revision>
  <dc:title>Blue Illustrated Energy Climate Change Presentation</dc:title>
</cp:coreProperties>
</file>