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Catamaran"/>
      <p:regular r:id="rId11"/>
      <p:bold r:id="rId12"/>
    </p:embeddedFont>
    <p:embeddedFont>
      <p:font typeface="Catamaran Thin"/>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Catamaran-regular.fntdata"/><Relationship Id="rId10" Type="http://schemas.openxmlformats.org/officeDocument/2006/relationships/slide" Target="slides/slide5.xml"/><Relationship Id="rId13" Type="http://schemas.openxmlformats.org/officeDocument/2006/relationships/font" Target="fonts/CatamaranThin-regular.fntdata"/><Relationship Id="rId12" Type="http://schemas.openxmlformats.org/officeDocument/2006/relationships/font" Target="fonts/Catamara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CatamaranThi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57f7b87bd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057f7b87bd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57f7b87bd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057f7b87bd_3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57f7b87bd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057f7b87bd_3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7f7b87bd_3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7f7b87bd_3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57f7b87bd_3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057f7b87bd_3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76982" y="512986"/>
            <a:ext cx="8190000" cy="546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500" u="sng">
                <a:solidFill>
                  <a:srgbClr val="1736B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4" name="Google Shape;54;p13"/>
          <p:cNvSpPr txBox="1"/>
          <p:nvPr>
            <p:ph idx="10" type="dt"/>
          </p:nvPr>
        </p:nvSpPr>
        <p:spPr>
          <a:xfrm>
            <a:off x="457200" y="4783455"/>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20" y="622064"/>
            <a:ext cx="514350" cy="367982"/>
          </a:xfrm>
          <a:custGeom>
            <a:rect b="b" l="l" r="r" t="t"/>
            <a:pathLst>
              <a:path extrusionOk="0" h="735964" w="1028700">
                <a:moveTo>
                  <a:pt x="816355" y="735582"/>
                </a:moveTo>
                <a:lnTo>
                  <a:pt x="0" y="735582"/>
                </a:lnTo>
                <a:lnTo>
                  <a:pt x="0" y="0"/>
                </a:lnTo>
                <a:lnTo>
                  <a:pt x="816356" y="0"/>
                </a:lnTo>
                <a:lnTo>
                  <a:pt x="1028699" y="367790"/>
                </a:lnTo>
                <a:lnTo>
                  <a:pt x="816355" y="735582"/>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8" name="Google Shape;58;p14"/>
          <p:cNvSpPr/>
          <p:nvPr/>
        </p:nvSpPr>
        <p:spPr>
          <a:xfrm>
            <a:off x="983348" y="4853578"/>
            <a:ext cx="836930" cy="290195"/>
          </a:xfrm>
          <a:custGeom>
            <a:rect b="b" l="l" r="r" t="t"/>
            <a:pathLst>
              <a:path extrusionOk="0" h="580390" w="1673860">
                <a:moveTo>
                  <a:pt x="1673402" y="579843"/>
                </a:moveTo>
                <a:lnTo>
                  <a:pt x="1337868" y="0"/>
                </a:lnTo>
                <a:lnTo>
                  <a:pt x="335445" y="0"/>
                </a:lnTo>
                <a:lnTo>
                  <a:pt x="0" y="579843"/>
                </a:lnTo>
                <a:lnTo>
                  <a:pt x="1673402" y="579843"/>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9" name="Google Shape;59;p14"/>
          <p:cNvSpPr/>
          <p:nvPr/>
        </p:nvSpPr>
        <p:spPr>
          <a:xfrm>
            <a:off x="0" y="3987501"/>
            <a:ext cx="1402398" cy="1156017"/>
          </a:xfrm>
          <a:custGeom>
            <a:rect b="b" l="l" r="r" t="t"/>
            <a:pathLst>
              <a:path extrusionOk="0" h="2312034" w="2804795">
                <a:moveTo>
                  <a:pt x="2804376" y="866140"/>
                </a:moveTo>
                <a:lnTo>
                  <a:pt x="2630551" y="566356"/>
                </a:lnTo>
                <a:lnTo>
                  <a:pt x="2302141" y="0"/>
                </a:lnTo>
                <a:lnTo>
                  <a:pt x="1299730" y="0"/>
                </a:lnTo>
                <a:lnTo>
                  <a:pt x="971308" y="566356"/>
                </a:lnTo>
                <a:lnTo>
                  <a:pt x="971181" y="566229"/>
                </a:lnTo>
                <a:lnTo>
                  <a:pt x="296164" y="1732153"/>
                </a:lnTo>
                <a:lnTo>
                  <a:pt x="295402" y="1732153"/>
                </a:lnTo>
                <a:lnTo>
                  <a:pt x="110680" y="2052472"/>
                </a:lnTo>
                <a:lnTo>
                  <a:pt x="110807" y="2052599"/>
                </a:lnTo>
                <a:lnTo>
                  <a:pt x="0" y="2244826"/>
                </a:lnTo>
                <a:lnTo>
                  <a:pt x="0" y="2311997"/>
                </a:lnTo>
                <a:lnTo>
                  <a:pt x="1967166" y="2311997"/>
                </a:lnTo>
                <a:lnTo>
                  <a:pt x="2117280" y="2052599"/>
                </a:lnTo>
                <a:lnTo>
                  <a:pt x="2466543" y="1449095"/>
                </a:lnTo>
                <a:lnTo>
                  <a:pt x="2466416" y="1449095"/>
                </a:lnTo>
                <a:lnTo>
                  <a:pt x="2804376" y="866140"/>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0" name="Google Shape;60;p14"/>
          <p:cNvSpPr/>
          <p:nvPr/>
        </p:nvSpPr>
        <p:spPr>
          <a:xfrm>
            <a:off x="0" y="3987501"/>
            <a:ext cx="399098" cy="1120775"/>
          </a:xfrm>
          <a:custGeom>
            <a:rect b="b" l="l" r="r" t="t"/>
            <a:pathLst>
              <a:path extrusionOk="0" h="2241550" w="798195">
                <a:moveTo>
                  <a:pt x="797636" y="866140"/>
                </a:moveTo>
                <a:lnTo>
                  <a:pt x="295402" y="0"/>
                </a:lnTo>
                <a:lnTo>
                  <a:pt x="0" y="0"/>
                </a:lnTo>
                <a:lnTo>
                  <a:pt x="0" y="2241512"/>
                </a:lnTo>
                <a:lnTo>
                  <a:pt x="295148" y="1732153"/>
                </a:lnTo>
                <a:lnTo>
                  <a:pt x="295402" y="1732153"/>
                </a:lnTo>
                <a:lnTo>
                  <a:pt x="797636" y="866140"/>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1" name="Google Shape;61;p14"/>
          <p:cNvSpPr/>
          <p:nvPr/>
        </p:nvSpPr>
        <p:spPr>
          <a:xfrm>
            <a:off x="7838987" y="5"/>
            <a:ext cx="1295082" cy="518478"/>
          </a:xfrm>
          <a:custGeom>
            <a:rect b="b" l="l" r="r" t="t"/>
            <a:pathLst>
              <a:path extrusionOk="0" h="1036955" w="2590165">
                <a:moveTo>
                  <a:pt x="2589631" y="0"/>
                </a:moveTo>
                <a:lnTo>
                  <a:pt x="0" y="0"/>
                </a:lnTo>
                <a:lnTo>
                  <a:pt x="597712" y="1036866"/>
                </a:lnTo>
                <a:lnTo>
                  <a:pt x="1991804" y="1036866"/>
                </a:lnTo>
                <a:lnTo>
                  <a:pt x="2589631" y="0"/>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2" name="Google Shape;62;p14"/>
          <p:cNvSpPr/>
          <p:nvPr/>
        </p:nvSpPr>
        <p:spPr>
          <a:xfrm>
            <a:off x="6444635" y="5"/>
            <a:ext cx="1294129" cy="518478"/>
          </a:xfrm>
          <a:custGeom>
            <a:rect b="b" l="l" r="r" t="t"/>
            <a:pathLst>
              <a:path extrusionOk="0" h="1036955" w="2588259">
                <a:moveTo>
                  <a:pt x="2588056" y="0"/>
                </a:moveTo>
                <a:lnTo>
                  <a:pt x="0" y="0"/>
                </a:lnTo>
                <a:lnTo>
                  <a:pt x="595426" y="1036866"/>
                </a:lnTo>
                <a:lnTo>
                  <a:pt x="1992198" y="1036866"/>
                </a:lnTo>
                <a:lnTo>
                  <a:pt x="2588056" y="0"/>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3" name="Google Shape;63;p14"/>
          <p:cNvSpPr/>
          <p:nvPr/>
        </p:nvSpPr>
        <p:spPr>
          <a:xfrm>
            <a:off x="5049393" y="5"/>
            <a:ext cx="1295083" cy="518478"/>
          </a:xfrm>
          <a:custGeom>
            <a:rect b="b" l="l" r="r" t="t"/>
            <a:pathLst>
              <a:path extrusionOk="0" h="1036955" w="2590165">
                <a:moveTo>
                  <a:pt x="2589644" y="0"/>
                </a:moveTo>
                <a:lnTo>
                  <a:pt x="0" y="0"/>
                </a:lnTo>
                <a:lnTo>
                  <a:pt x="597712" y="1036866"/>
                </a:lnTo>
                <a:lnTo>
                  <a:pt x="1991817" y="1036866"/>
                </a:lnTo>
                <a:lnTo>
                  <a:pt x="2589644" y="0"/>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4" name="Google Shape;64;p14"/>
          <p:cNvSpPr txBox="1"/>
          <p:nvPr>
            <p:ph type="ctrTitle"/>
          </p:nvPr>
        </p:nvSpPr>
        <p:spPr>
          <a:xfrm>
            <a:off x="633454" y="552491"/>
            <a:ext cx="7877100" cy="508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4"/>
          <p:cNvSpPr txBox="1"/>
          <p:nvPr>
            <p:ph idx="1" type="subTitle"/>
          </p:nvPr>
        </p:nvSpPr>
        <p:spPr>
          <a:xfrm>
            <a:off x="1371600" y="2880360"/>
            <a:ext cx="6400800" cy="1286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66" name="Google Shape;66;p14"/>
          <p:cNvSpPr txBox="1"/>
          <p:nvPr>
            <p:ph idx="11" type="ftr"/>
          </p:nvPr>
        </p:nvSpPr>
        <p:spPr>
          <a:xfrm>
            <a:off x="3108960" y="4783455"/>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7" name="Google Shape;67;p14"/>
          <p:cNvSpPr txBox="1"/>
          <p:nvPr>
            <p:ph idx="10" type="dt"/>
          </p:nvPr>
        </p:nvSpPr>
        <p:spPr>
          <a:xfrm>
            <a:off x="457200" y="4783455"/>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68" name="Google Shape;68;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69" name="Shape 69"/>
        <p:cNvGrpSpPr/>
        <p:nvPr/>
      </p:nvGrpSpPr>
      <p:grpSpPr>
        <a:xfrm>
          <a:off x="0" y="0"/>
          <a:ext cx="0" cy="0"/>
          <a:chOff x="0" y="0"/>
          <a:chExt cx="0" cy="0"/>
        </a:xfrm>
      </p:grpSpPr>
      <p:sp>
        <p:nvSpPr>
          <p:cNvPr id="70" name="Google Shape;70;p15"/>
          <p:cNvSpPr/>
          <p:nvPr/>
        </p:nvSpPr>
        <p:spPr>
          <a:xfrm>
            <a:off x="15" y="8"/>
            <a:ext cx="6517322" cy="382905"/>
          </a:xfrm>
          <a:custGeom>
            <a:rect b="b" l="l" r="r" t="t"/>
            <a:pathLst>
              <a:path extrusionOk="0" h="765810" w="13034644">
                <a:moveTo>
                  <a:pt x="12592733" y="765557"/>
                </a:moveTo>
                <a:lnTo>
                  <a:pt x="0" y="765557"/>
                </a:lnTo>
                <a:lnTo>
                  <a:pt x="0" y="0"/>
                </a:lnTo>
                <a:lnTo>
                  <a:pt x="13034644" y="0"/>
                </a:lnTo>
                <a:lnTo>
                  <a:pt x="12592733" y="765557"/>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1" name="Google Shape;71;p15"/>
          <p:cNvSpPr/>
          <p:nvPr/>
        </p:nvSpPr>
        <p:spPr>
          <a:xfrm>
            <a:off x="6866280" y="4907775"/>
            <a:ext cx="969327" cy="235902"/>
          </a:xfrm>
          <a:custGeom>
            <a:rect b="b" l="l" r="r" t="t"/>
            <a:pathLst>
              <a:path extrusionOk="0" h="471804" w="1938655">
                <a:moveTo>
                  <a:pt x="1938426" y="471449"/>
                </a:moveTo>
                <a:lnTo>
                  <a:pt x="1666443" y="0"/>
                </a:lnTo>
                <a:lnTo>
                  <a:pt x="271970" y="0"/>
                </a:lnTo>
                <a:lnTo>
                  <a:pt x="0" y="471449"/>
                </a:lnTo>
                <a:lnTo>
                  <a:pt x="1938426" y="471449"/>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2" name="Google Shape;72;p15"/>
          <p:cNvSpPr/>
          <p:nvPr/>
        </p:nvSpPr>
        <p:spPr>
          <a:xfrm>
            <a:off x="7350188" y="3699554"/>
            <a:ext cx="1793875" cy="1443989"/>
          </a:xfrm>
          <a:custGeom>
            <a:rect b="b" l="l" r="r" t="t"/>
            <a:pathLst>
              <a:path extrusionOk="0" h="2887979" w="3587750">
                <a:moveTo>
                  <a:pt x="3587610" y="2586177"/>
                </a:moveTo>
                <a:lnTo>
                  <a:pt x="3490112" y="2416441"/>
                </a:lnTo>
                <a:lnTo>
                  <a:pt x="3489096" y="2416441"/>
                </a:lnTo>
                <a:lnTo>
                  <a:pt x="2550058" y="790092"/>
                </a:lnTo>
                <a:lnTo>
                  <a:pt x="2549918" y="789838"/>
                </a:lnTo>
                <a:lnTo>
                  <a:pt x="2549664" y="790092"/>
                </a:lnTo>
                <a:lnTo>
                  <a:pt x="2092972" y="0"/>
                </a:lnTo>
                <a:lnTo>
                  <a:pt x="698627" y="0"/>
                </a:lnTo>
                <a:lnTo>
                  <a:pt x="0" y="1208278"/>
                </a:lnTo>
                <a:lnTo>
                  <a:pt x="470154" y="2021509"/>
                </a:lnTo>
                <a:lnTo>
                  <a:pt x="470027" y="2021509"/>
                </a:lnTo>
                <a:lnTo>
                  <a:pt x="969911" y="2887891"/>
                </a:lnTo>
                <a:lnTo>
                  <a:pt x="3587610" y="2887891"/>
                </a:lnTo>
                <a:lnTo>
                  <a:pt x="3587610" y="2586177"/>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3" name="Google Shape;73;p15"/>
          <p:cNvSpPr/>
          <p:nvPr/>
        </p:nvSpPr>
        <p:spPr>
          <a:xfrm>
            <a:off x="8745925" y="3699554"/>
            <a:ext cx="398145" cy="1292542"/>
          </a:xfrm>
          <a:custGeom>
            <a:rect b="b" l="l" r="r" t="t"/>
            <a:pathLst>
              <a:path extrusionOk="0" h="2585084" w="796290">
                <a:moveTo>
                  <a:pt x="796137" y="0"/>
                </a:moveTo>
                <a:lnTo>
                  <a:pt x="698512" y="0"/>
                </a:lnTo>
                <a:lnTo>
                  <a:pt x="0" y="1208278"/>
                </a:lnTo>
                <a:lnTo>
                  <a:pt x="698512" y="2416568"/>
                </a:lnTo>
                <a:lnTo>
                  <a:pt x="698893" y="2416568"/>
                </a:lnTo>
                <a:lnTo>
                  <a:pt x="796137" y="2584894"/>
                </a:lnTo>
                <a:lnTo>
                  <a:pt x="796137" y="0"/>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74" name="Google Shape;74;p15"/>
          <p:cNvSpPr txBox="1"/>
          <p:nvPr>
            <p:ph type="title"/>
          </p:nvPr>
        </p:nvSpPr>
        <p:spPr>
          <a:xfrm>
            <a:off x="476982" y="512986"/>
            <a:ext cx="8190000" cy="546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500" u="sng">
                <a:solidFill>
                  <a:srgbClr val="1736B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5"/>
          <p:cNvSpPr txBox="1"/>
          <p:nvPr>
            <p:ph idx="11" type="ftr"/>
          </p:nvPr>
        </p:nvSpPr>
        <p:spPr>
          <a:xfrm>
            <a:off x="3108960" y="4783455"/>
            <a:ext cx="2926200" cy="2574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6" name="Google Shape;76;p15"/>
          <p:cNvSpPr txBox="1"/>
          <p:nvPr>
            <p:ph idx="10" type="dt"/>
          </p:nvPr>
        </p:nvSpPr>
        <p:spPr>
          <a:xfrm>
            <a:off x="457200" y="4783455"/>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700"/>
              <a:buNone/>
              <a:defRPr sz="700">
                <a:solidFill>
                  <a:srgbClr val="888888"/>
                </a:solidFill>
              </a:defRPr>
            </a:lvl1pPr>
            <a:lvl2pPr lvl="1" rtl="0" algn="l">
              <a:spcBef>
                <a:spcPts val="0"/>
              </a:spcBef>
              <a:spcAft>
                <a:spcPts val="0"/>
              </a:spcAft>
              <a:buSzPts val="700"/>
              <a:buNone/>
              <a:defRPr sz="700"/>
            </a:lvl2pPr>
            <a:lvl3pPr lvl="2" rtl="0" algn="l">
              <a:spcBef>
                <a:spcPts val="0"/>
              </a:spcBef>
              <a:spcAft>
                <a:spcPts val="0"/>
              </a:spcAft>
              <a:buSzPts val="700"/>
              <a:buNone/>
              <a:defRPr sz="700"/>
            </a:lvl3pPr>
            <a:lvl4pPr lvl="3" rtl="0" algn="l">
              <a:spcBef>
                <a:spcPts val="0"/>
              </a:spcBef>
              <a:spcAft>
                <a:spcPts val="0"/>
              </a:spcAft>
              <a:buSzPts val="700"/>
              <a:buNone/>
              <a:defRPr sz="700"/>
            </a:lvl4pPr>
            <a:lvl5pPr lvl="4" rtl="0" algn="l">
              <a:spcBef>
                <a:spcPts val="0"/>
              </a:spcBef>
              <a:spcAft>
                <a:spcPts val="0"/>
              </a:spcAft>
              <a:buSzPts val="700"/>
              <a:buNone/>
              <a:defRPr sz="700"/>
            </a:lvl5pPr>
            <a:lvl6pPr lvl="5" rtl="0" algn="l">
              <a:spcBef>
                <a:spcPts val="0"/>
              </a:spcBef>
              <a:spcAft>
                <a:spcPts val="0"/>
              </a:spcAft>
              <a:buSzPts val="700"/>
              <a:buNone/>
              <a:defRPr sz="700"/>
            </a:lvl6pPr>
            <a:lvl7pPr lvl="6" rtl="0" algn="l">
              <a:spcBef>
                <a:spcPts val="0"/>
              </a:spcBef>
              <a:spcAft>
                <a:spcPts val="0"/>
              </a:spcAft>
              <a:buSzPts val="700"/>
              <a:buNone/>
              <a:defRPr sz="700"/>
            </a:lvl7pPr>
            <a:lvl8pPr lvl="7" rtl="0" algn="l">
              <a:spcBef>
                <a:spcPts val="0"/>
              </a:spcBef>
              <a:spcAft>
                <a:spcPts val="0"/>
              </a:spcAft>
              <a:buSzPts val="700"/>
              <a:buNone/>
              <a:defRPr sz="700"/>
            </a:lvl8pPr>
            <a:lvl9pPr lvl="8" rtl="0" algn="l">
              <a:spcBef>
                <a:spcPts val="0"/>
              </a:spcBef>
              <a:spcAft>
                <a:spcPts val="0"/>
              </a:spcAft>
              <a:buSzPts val="700"/>
              <a:buNone/>
              <a:defRPr sz="700"/>
            </a:lvl9pPr>
          </a:lstStyle>
          <a:p/>
        </p:txBody>
      </p:sp>
      <p:sp>
        <p:nvSpPr>
          <p:cNvPr id="77" name="Google Shape;77;p1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sz="9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16"/>
          <p:cNvSpPr/>
          <p:nvPr/>
        </p:nvSpPr>
        <p:spPr>
          <a:xfrm>
            <a:off x="2026285" y="656523"/>
            <a:ext cx="5091430" cy="14288"/>
          </a:xfrm>
          <a:custGeom>
            <a:rect b="b" l="l" r="r" t="t"/>
            <a:pathLst>
              <a:path extrusionOk="0" h="28575" w="10182860">
                <a:moveTo>
                  <a:pt x="10182365" y="0"/>
                </a:moveTo>
                <a:lnTo>
                  <a:pt x="0" y="0"/>
                </a:lnTo>
                <a:lnTo>
                  <a:pt x="0" y="28575"/>
                </a:lnTo>
                <a:lnTo>
                  <a:pt x="10182365" y="28575"/>
                </a:lnTo>
                <a:lnTo>
                  <a:pt x="10182365" y="0"/>
                </a:lnTo>
                <a:close/>
              </a:path>
            </a:pathLst>
          </a:custGeom>
          <a:solidFill>
            <a:srgbClr val="B156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83" name="Google Shape;83;p16"/>
          <p:cNvGrpSpPr/>
          <p:nvPr/>
        </p:nvGrpSpPr>
        <p:grpSpPr>
          <a:xfrm>
            <a:off x="7692809" y="1518236"/>
            <a:ext cx="1451349" cy="3659397"/>
            <a:chOff x="15385618" y="2968738"/>
            <a:chExt cx="2902698" cy="7318794"/>
          </a:xfrm>
        </p:grpSpPr>
        <p:sp>
          <p:nvSpPr>
            <p:cNvPr id="84" name="Google Shape;84;p16"/>
            <p:cNvSpPr/>
            <p:nvPr/>
          </p:nvSpPr>
          <p:spPr>
            <a:xfrm>
              <a:off x="15385618" y="8249182"/>
              <a:ext cx="2902584" cy="2038350"/>
            </a:xfrm>
            <a:custGeom>
              <a:rect b="b" l="l" r="r" t="t"/>
              <a:pathLst>
                <a:path extrusionOk="0" h="2038350" w="2902584">
                  <a:moveTo>
                    <a:pt x="2902369" y="1011872"/>
                  </a:moveTo>
                  <a:lnTo>
                    <a:pt x="2318054" y="0"/>
                  </a:lnTo>
                  <a:lnTo>
                    <a:pt x="773747" y="0"/>
                  </a:lnTo>
                  <a:lnTo>
                    <a:pt x="0" y="1339697"/>
                  </a:lnTo>
                  <a:lnTo>
                    <a:pt x="404050" y="2037829"/>
                  </a:lnTo>
                  <a:lnTo>
                    <a:pt x="2687688" y="2037829"/>
                  </a:lnTo>
                  <a:lnTo>
                    <a:pt x="2902369" y="1666824"/>
                  </a:lnTo>
                  <a:lnTo>
                    <a:pt x="2902369" y="1011872"/>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5" name="Google Shape;85;p16"/>
            <p:cNvSpPr/>
            <p:nvPr/>
          </p:nvSpPr>
          <p:spPr>
            <a:xfrm>
              <a:off x="16929938" y="5575502"/>
              <a:ext cx="1358265" cy="3686809"/>
            </a:xfrm>
            <a:custGeom>
              <a:rect b="b" l="l" r="r" t="t"/>
              <a:pathLst>
                <a:path extrusionOk="0" h="3686809" w="1358265">
                  <a:moveTo>
                    <a:pt x="1358049" y="0"/>
                  </a:moveTo>
                  <a:lnTo>
                    <a:pt x="773734" y="0"/>
                  </a:lnTo>
                  <a:lnTo>
                    <a:pt x="0" y="1336903"/>
                  </a:lnTo>
                  <a:lnTo>
                    <a:pt x="520649" y="2236673"/>
                  </a:lnTo>
                  <a:lnTo>
                    <a:pt x="1358049" y="3686568"/>
                  </a:lnTo>
                  <a:lnTo>
                    <a:pt x="1358049" y="0"/>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86" name="Google Shape;86;p16"/>
            <p:cNvSpPr/>
            <p:nvPr/>
          </p:nvSpPr>
          <p:spPr>
            <a:xfrm>
              <a:off x="16900207" y="2968738"/>
              <a:ext cx="1388109" cy="2677160"/>
            </a:xfrm>
            <a:custGeom>
              <a:rect b="b" l="l" r="r" t="t"/>
              <a:pathLst>
                <a:path extrusionOk="0" h="2677160" w="1388109">
                  <a:moveTo>
                    <a:pt x="1387779" y="0"/>
                  </a:moveTo>
                  <a:lnTo>
                    <a:pt x="773734" y="0"/>
                  </a:lnTo>
                  <a:lnTo>
                    <a:pt x="0" y="1339684"/>
                  </a:lnTo>
                  <a:lnTo>
                    <a:pt x="773734" y="2676588"/>
                  </a:lnTo>
                  <a:lnTo>
                    <a:pt x="1387779" y="2676588"/>
                  </a:lnTo>
                  <a:lnTo>
                    <a:pt x="1387779" y="0"/>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sp>
        <p:nvSpPr>
          <p:cNvPr id="87" name="Google Shape;87;p16"/>
          <p:cNvSpPr txBox="1"/>
          <p:nvPr/>
        </p:nvSpPr>
        <p:spPr>
          <a:xfrm>
            <a:off x="420131" y="4483164"/>
            <a:ext cx="188700" cy="4065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None/>
            </a:pPr>
            <a:r>
              <a:rPr lang="en" sz="2600">
                <a:solidFill>
                  <a:srgbClr val="FFFFFF"/>
                </a:solidFill>
                <a:latin typeface="Lucida Sans"/>
                <a:ea typeface="Lucida Sans"/>
                <a:cs typeface="Lucida Sans"/>
                <a:sym typeface="Lucida Sans"/>
              </a:rPr>
              <a:t>1</a:t>
            </a:r>
            <a:endParaRPr sz="2600">
              <a:solidFill>
                <a:schemeClr val="dk1"/>
              </a:solidFill>
              <a:latin typeface="Lucida Sans"/>
              <a:ea typeface="Lucida Sans"/>
              <a:cs typeface="Lucida Sans"/>
              <a:sym typeface="Lucida Sans"/>
            </a:endParaRPr>
          </a:p>
        </p:txBody>
      </p:sp>
      <p:sp>
        <p:nvSpPr>
          <p:cNvPr id="88" name="Google Shape;88;p16"/>
          <p:cNvSpPr txBox="1"/>
          <p:nvPr/>
        </p:nvSpPr>
        <p:spPr>
          <a:xfrm>
            <a:off x="1330450" y="777325"/>
            <a:ext cx="7365600" cy="2948100"/>
          </a:xfrm>
          <a:prstGeom prst="rect">
            <a:avLst/>
          </a:prstGeom>
          <a:noFill/>
          <a:ln>
            <a:noFill/>
          </a:ln>
        </p:spPr>
        <p:txBody>
          <a:bodyPr anchorCtr="0" anchor="t" bIns="0" lIns="0" spcFirstLastPara="1" rIns="0" wrap="square" tIns="40650">
            <a:spAutoFit/>
          </a:bodyPr>
          <a:lstStyle/>
          <a:p>
            <a:pPr indent="0" lvl="0" marL="12700" marR="0" rtl="0" algn="l">
              <a:lnSpc>
                <a:spcPct val="100000"/>
              </a:lnSpc>
              <a:spcBef>
                <a:spcPts val="0"/>
              </a:spcBef>
              <a:spcAft>
                <a:spcPts val="0"/>
              </a:spcAft>
              <a:buNone/>
            </a:pPr>
            <a:r>
              <a:rPr lang="en" sz="1700">
                <a:solidFill>
                  <a:schemeClr val="dk1"/>
                </a:solidFill>
                <a:latin typeface="Lucida Sans"/>
                <a:ea typeface="Lucida Sans"/>
                <a:cs typeface="Lucida Sans"/>
                <a:sym typeface="Lucida Sans"/>
              </a:rPr>
              <a:t>Problem Statement: Cancer Prediction System</a:t>
            </a:r>
            <a:endParaRPr sz="1700">
              <a:solidFill>
                <a:schemeClr val="dk1"/>
              </a:solidFill>
              <a:latin typeface="Lucida Sans"/>
              <a:ea typeface="Lucida Sans"/>
              <a:cs typeface="Lucida Sans"/>
              <a:sym typeface="Lucida Sans"/>
            </a:endParaRPr>
          </a:p>
          <a:p>
            <a:pPr indent="0" lvl="0" marL="12700" marR="0" rtl="0" algn="l">
              <a:lnSpc>
                <a:spcPct val="100000"/>
              </a:lnSpc>
              <a:spcBef>
                <a:spcPts val="300"/>
              </a:spcBef>
              <a:spcAft>
                <a:spcPts val="0"/>
              </a:spcAft>
              <a:buNone/>
            </a:pPr>
            <a:r>
              <a:rPr lang="en" sz="1700">
                <a:solidFill>
                  <a:schemeClr val="dk1"/>
                </a:solidFill>
                <a:latin typeface="Lucida Sans"/>
                <a:ea typeface="Lucida Sans"/>
                <a:cs typeface="Lucida Sans"/>
                <a:sym typeface="Lucida Sans"/>
              </a:rPr>
              <a:t>Team name : WOLOC</a:t>
            </a:r>
            <a:endParaRPr sz="1700">
              <a:solidFill>
                <a:schemeClr val="dk1"/>
              </a:solidFill>
              <a:latin typeface="Lucida Sans"/>
              <a:ea typeface="Lucida Sans"/>
              <a:cs typeface="Lucida Sans"/>
              <a:sym typeface="Lucida Sans"/>
            </a:endParaRPr>
          </a:p>
          <a:p>
            <a:pPr indent="0" lvl="0" marL="12700" marR="0" rtl="0" algn="l">
              <a:lnSpc>
                <a:spcPct val="100000"/>
              </a:lnSpc>
              <a:spcBef>
                <a:spcPts val="300"/>
              </a:spcBef>
              <a:spcAft>
                <a:spcPts val="0"/>
              </a:spcAft>
              <a:buNone/>
            </a:pPr>
            <a:r>
              <a:rPr lang="en" sz="1700">
                <a:solidFill>
                  <a:schemeClr val="dk1"/>
                </a:solidFill>
                <a:latin typeface="Lucida Sans"/>
                <a:ea typeface="Lucida Sans"/>
                <a:cs typeface="Lucida Sans"/>
                <a:sym typeface="Lucida Sans"/>
              </a:rPr>
              <a:t>Theme Name: </a:t>
            </a:r>
            <a:r>
              <a:rPr lang="en" sz="1700">
                <a:solidFill>
                  <a:schemeClr val="dk1"/>
                </a:solidFill>
                <a:latin typeface="Lucida Sans"/>
                <a:ea typeface="Lucida Sans"/>
                <a:cs typeface="Lucida Sans"/>
                <a:sym typeface="Lucida Sans"/>
              </a:rPr>
              <a:t>Automation In Healthcare</a:t>
            </a:r>
            <a:endParaRPr sz="1700">
              <a:solidFill>
                <a:schemeClr val="dk1"/>
              </a:solidFill>
              <a:latin typeface="Lucida Sans"/>
              <a:ea typeface="Lucida Sans"/>
              <a:cs typeface="Lucida Sans"/>
              <a:sym typeface="Lucida Sans"/>
            </a:endParaRPr>
          </a:p>
          <a:p>
            <a:pPr indent="0" lvl="0" marL="12700" marR="1638300" rtl="0" algn="l">
              <a:lnSpc>
                <a:spcPct val="113599"/>
              </a:lnSpc>
              <a:spcBef>
                <a:spcPts val="0"/>
              </a:spcBef>
              <a:spcAft>
                <a:spcPts val="0"/>
              </a:spcAft>
              <a:buNone/>
            </a:pPr>
            <a:r>
              <a:rPr lang="en" sz="1700">
                <a:solidFill>
                  <a:schemeClr val="dk1"/>
                </a:solidFill>
                <a:latin typeface="Lucida Sans"/>
                <a:ea typeface="Lucida Sans"/>
                <a:cs typeface="Lucida Sans"/>
                <a:sym typeface="Lucida Sans"/>
              </a:rPr>
              <a:t>Team leader : Mayank Kalbande</a:t>
            </a:r>
            <a:endParaRPr sz="1700">
              <a:solidFill>
                <a:schemeClr val="dk1"/>
              </a:solidFill>
              <a:latin typeface="Lucida Sans"/>
              <a:ea typeface="Lucida Sans"/>
              <a:cs typeface="Lucida Sans"/>
              <a:sym typeface="Lucida Sans"/>
            </a:endParaRPr>
          </a:p>
          <a:p>
            <a:pPr indent="0" lvl="0" marL="12700" marR="1638300" rtl="0" algn="l">
              <a:lnSpc>
                <a:spcPct val="113599"/>
              </a:lnSpc>
              <a:spcBef>
                <a:spcPts val="0"/>
              </a:spcBef>
              <a:spcAft>
                <a:spcPts val="0"/>
              </a:spcAft>
              <a:buNone/>
            </a:pPr>
            <a:r>
              <a:rPr lang="en" sz="1700">
                <a:solidFill>
                  <a:schemeClr val="dk1"/>
                </a:solidFill>
                <a:latin typeface="Lucida Sans"/>
                <a:ea typeface="Lucida Sans"/>
                <a:cs typeface="Lucida Sans"/>
                <a:sym typeface="Lucida Sans"/>
              </a:rPr>
              <a:t>College Name: Thadomal Shahani Engineering College</a:t>
            </a:r>
            <a:r>
              <a:rPr lang="en" sz="1700">
                <a:solidFill>
                  <a:schemeClr val="dk1"/>
                </a:solidFill>
                <a:latin typeface="Lucida Sans"/>
                <a:ea typeface="Lucida Sans"/>
                <a:cs typeface="Lucida Sans"/>
                <a:sym typeface="Lucida Sans"/>
              </a:rPr>
              <a:t> </a:t>
            </a:r>
            <a:endParaRPr sz="1700">
              <a:solidFill>
                <a:schemeClr val="dk1"/>
              </a:solidFill>
              <a:latin typeface="Lucida Sans"/>
              <a:ea typeface="Lucida Sans"/>
              <a:cs typeface="Lucida Sans"/>
              <a:sym typeface="Lucida Sans"/>
            </a:endParaRPr>
          </a:p>
          <a:p>
            <a:pPr indent="0" lvl="0" marL="12700" marR="1638300" rtl="0" algn="l">
              <a:lnSpc>
                <a:spcPct val="113599"/>
              </a:lnSpc>
              <a:spcBef>
                <a:spcPts val="0"/>
              </a:spcBef>
              <a:spcAft>
                <a:spcPts val="0"/>
              </a:spcAft>
              <a:buNone/>
            </a:pPr>
            <a:r>
              <a:rPr lang="en" sz="1700">
                <a:solidFill>
                  <a:schemeClr val="dk1"/>
                </a:solidFill>
                <a:latin typeface="Lucida Sans"/>
                <a:ea typeface="Lucida Sans"/>
                <a:cs typeface="Lucida Sans"/>
                <a:sym typeface="Lucida Sans"/>
              </a:rPr>
              <a:t>Participants : 4</a:t>
            </a:r>
            <a:endParaRPr sz="1700">
              <a:solidFill>
                <a:schemeClr val="dk1"/>
              </a:solidFill>
              <a:latin typeface="Lucida Sans"/>
              <a:ea typeface="Lucida Sans"/>
              <a:cs typeface="Lucida Sans"/>
              <a:sym typeface="Lucida Sans"/>
            </a:endParaRPr>
          </a:p>
          <a:p>
            <a:pPr indent="0" lvl="0" marL="12700" marR="0" rtl="0" algn="just">
              <a:lnSpc>
                <a:spcPct val="113599"/>
              </a:lnSpc>
              <a:spcBef>
                <a:spcPts val="0"/>
              </a:spcBef>
              <a:spcAft>
                <a:spcPts val="0"/>
              </a:spcAft>
              <a:buNone/>
            </a:pPr>
            <a:r>
              <a:rPr lang="en" sz="1700">
                <a:solidFill>
                  <a:schemeClr val="dk1"/>
                </a:solidFill>
                <a:latin typeface="Lucida Sans"/>
                <a:ea typeface="Lucida Sans"/>
                <a:cs typeface="Lucida Sans"/>
                <a:sym typeface="Lucida Sans"/>
              </a:rPr>
              <a:t>Student 1. Mayank Kalbande( IT-3rd year-sem 6 )  </a:t>
            </a:r>
            <a:endParaRPr sz="1700">
              <a:solidFill>
                <a:schemeClr val="dk1"/>
              </a:solidFill>
              <a:latin typeface="Lucida Sans"/>
              <a:ea typeface="Lucida Sans"/>
              <a:cs typeface="Lucida Sans"/>
              <a:sym typeface="Lucida Sans"/>
            </a:endParaRPr>
          </a:p>
          <a:p>
            <a:pPr indent="0" lvl="0" marL="12700" marR="0" rtl="0" algn="just">
              <a:lnSpc>
                <a:spcPct val="113599"/>
              </a:lnSpc>
              <a:spcBef>
                <a:spcPts val="0"/>
              </a:spcBef>
              <a:spcAft>
                <a:spcPts val="0"/>
              </a:spcAft>
              <a:buNone/>
            </a:pPr>
            <a:r>
              <a:rPr lang="en" sz="1700">
                <a:solidFill>
                  <a:schemeClr val="dk1"/>
                </a:solidFill>
                <a:latin typeface="Lucida Sans"/>
                <a:ea typeface="Lucida Sans"/>
                <a:cs typeface="Lucida Sans"/>
                <a:sym typeface="Lucida Sans"/>
              </a:rPr>
              <a:t>Student 2. Karan Joshi (</a:t>
            </a:r>
            <a:r>
              <a:rPr lang="en" sz="1700">
                <a:solidFill>
                  <a:schemeClr val="dk1"/>
                </a:solidFill>
                <a:latin typeface="Lucida Sans"/>
                <a:ea typeface="Lucida Sans"/>
                <a:cs typeface="Lucida Sans"/>
                <a:sym typeface="Lucida Sans"/>
              </a:rPr>
              <a:t>IT-3rd year-sem 6</a:t>
            </a:r>
            <a:r>
              <a:rPr lang="en" sz="1700">
                <a:solidFill>
                  <a:schemeClr val="dk1"/>
                </a:solidFill>
                <a:latin typeface="Lucida Sans"/>
                <a:ea typeface="Lucida Sans"/>
                <a:cs typeface="Lucida Sans"/>
                <a:sym typeface="Lucida Sans"/>
              </a:rPr>
              <a:t>)  </a:t>
            </a:r>
            <a:endParaRPr sz="1700">
              <a:solidFill>
                <a:schemeClr val="dk1"/>
              </a:solidFill>
              <a:latin typeface="Lucida Sans"/>
              <a:ea typeface="Lucida Sans"/>
              <a:cs typeface="Lucida Sans"/>
              <a:sym typeface="Lucida Sans"/>
            </a:endParaRPr>
          </a:p>
          <a:p>
            <a:pPr indent="0" lvl="0" marL="12700" marR="0" rtl="0" algn="just">
              <a:lnSpc>
                <a:spcPct val="113599"/>
              </a:lnSpc>
              <a:spcBef>
                <a:spcPts val="0"/>
              </a:spcBef>
              <a:spcAft>
                <a:spcPts val="0"/>
              </a:spcAft>
              <a:buNone/>
            </a:pPr>
            <a:r>
              <a:rPr lang="en" sz="1700">
                <a:solidFill>
                  <a:schemeClr val="dk1"/>
                </a:solidFill>
                <a:latin typeface="Lucida Sans"/>
                <a:ea typeface="Lucida Sans"/>
                <a:cs typeface="Lucida Sans"/>
                <a:sym typeface="Lucida Sans"/>
              </a:rPr>
              <a:t>Student 3. Shivam Jha (</a:t>
            </a:r>
            <a:r>
              <a:rPr lang="en" sz="1700">
                <a:solidFill>
                  <a:schemeClr val="dk1"/>
                </a:solidFill>
                <a:latin typeface="Lucida Sans"/>
                <a:ea typeface="Lucida Sans"/>
                <a:cs typeface="Lucida Sans"/>
                <a:sym typeface="Lucida Sans"/>
              </a:rPr>
              <a:t>IT-3rd year-sem 6</a:t>
            </a:r>
            <a:r>
              <a:rPr lang="en" sz="1700">
                <a:solidFill>
                  <a:schemeClr val="dk1"/>
                </a:solidFill>
                <a:latin typeface="Lucida Sans"/>
                <a:ea typeface="Lucida Sans"/>
                <a:cs typeface="Lucida Sans"/>
                <a:sym typeface="Lucida Sans"/>
              </a:rPr>
              <a:t>) </a:t>
            </a:r>
            <a:endParaRPr sz="1700">
              <a:solidFill>
                <a:schemeClr val="dk1"/>
              </a:solidFill>
              <a:latin typeface="Lucida Sans"/>
              <a:ea typeface="Lucida Sans"/>
              <a:cs typeface="Lucida Sans"/>
              <a:sym typeface="Lucida Sans"/>
            </a:endParaRPr>
          </a:p>
          <a:p>
            <a:pPr indent="0" lvl="0" marL="12700" marR="0" rtl="0" algn="just">
              <a:lnSpc>
                <a:spcPct val="113599"/>
              </a:lnSpc>
              <a:spcBef>
                <a:spcPts val="0"/>
              </a:spcBef>
              <a:spcAft>
                <a:spcPts val="0"/>
              </a:spcAft>
              <a:buNone/>
            </a:pPr>
            <a:r>
              <a:rPr lang="en" sz="1700">
                <a:solidFill>
                  <a:schemeClr val="dk1"/>
                </a:solidFill>
                <a:latin typeface="Lucida Sans"/>
                <a:ea typeface="Lucida Sans"/>
                <a:cs typeface="Lucida Sans"/>
                <a:sym typeface="Lucida Sans"/>
              </a:rPr>
              <a:t>Student 4. Gaurish Bhosale (</a:t>
            </a:r>
            <a:r>
              <a:rPr lang="en" sz="1700">
                <a:solidFill>
                  <a:schemeClr val="dk1"/>
                </a:solidFill>
                <a:latin typeface="Lucida Sans"/>
                <a:ea typeface="Lucida Sans"/>
                <a:cs typeface="Lucida Sans"/>
                <a:sym typeface="Lucida Sans"/>
              </a:rPr>
              <a:t>IT-3rd year-sem 6</a:t>
            </a:r>
            <a:r>
              <a:rPr lang="en" sz="1700">
                <a:solidFill>
                  <a:schemeClr val="dk1"/>
                </a:solidFill>
                <a:latin typeface="Lucida Sans"/>
                <a:ea typeface="Lucida Sans"/>
                <a:cs typeface="Lucida Sans"/>
                <a:sym typeface="Lucida Sans"/>
              </a:rPr>
              <a:t>)</a:t>
            </a:r>
            <a:endParaRPr sz="1700">
              <a:solidFill>
                <a:schemeClr val="dk1"/>
              </a:solidFill>
              <a:latin typeface="Lucida Sans"/>
              <a:ea typeface="Lucida Sans"/>
              <a:cs typeface="Lucida Sans"/>
              <a:sym typeface="Lucida Sans"/>
            </a:endParaRPr>
          </a:p>
        </p:txBody>
      </p:sp>
      <p:sp>
        <p:nvSpPr>
          <p:cNvPr id="89" name="Google Shape;89;p16"/>
          <p:cNvSpPr txBox="1"/>
          <p:nvPr>
            <p:ph type="title"/>
          </p:nvPr>
        </p:nvSpPr>
        <p:spPr>
          <a:xfrm>
            <a:off x="2171700" y="126736"/>
            <a:ext cx="2751900" cy="5298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b="1" lang="en" sz="3400" u="none">
                <a:solidFill>
                  <a:srgbClr val="000000"/>
                </a:solidFill>
                <a:latin typeface="Arial"/>
                <a:ea typeface="Arial"/>
                <a:cs typeface="Arial"/>
                <a:sym typeface="Arial"/>
              </a:rPr>
              <a:t>Team Details</a:t>
            </a:r>
            <a:endParaRPr sz="3400">
              <a:latin typeface="Arial"/>
              <a:ea typeface="Arial"/>
              <a:cs typeface="Arial"/>
              <a:sym typeface="Arial"/>
            </a:endParaRPr>
          </a:p>
        </p:txBody>
      </p:sp>
      <p:grpSp>
        <p:nvGrpSpPr>
          <p:cNvPr id="90" name="Google Shape;90;p16"/>
          <p:cNvGrpSpPr/>
          <p:nvPr/>
        </p:nvGrpSpPr>
        <p:grpSpPr>
          <a:xfrm rot="10800000">
            <a:off x="-12723" y="-215"/>
            <a:ext cx="1451349" cy="3659397"/>
            <a:chOff x="15385618" y="2968738"/>
            <a:chExt cx="2902698" cy="7318794"/>
          </a:xfrm>
        </p:grpSpPr>
        <p:sp>
          <p:nvSpPr>
            <p:cNvPr id="91" name="Google Shape;91;p16"/>
            <p:cNvSpPr/>
            <p:nvPr/>
          </p:nvSpPr>
          <p:spPr>
            <a:xfrm>
              <a:off x="15385618" y="8249182"/>
              <a:ext cx="2902584" cy="2038350"/>
            </a:xfrm>
            <a:custGeom>
              <a:rect b="b" l="l" r="r" t="t"/>
              <a:pathLst>
                <a:path extrusionOk="0" h="2038350" w="2902584">
                  <a:moveTo>
                    <a:pt x="2902369" y="1011872"/>
                  </a:moveTo>
                  <a:lnTo>
                    <a:pt x="2318054" y="0"/>
                  </a:lnTo>
                  <a:lnTo>
                    <a:pt x="773747" y="0"/>
                  </a:lnTo>
                  <a:lnTo>
                    <a:pt x="0" y="1339697"/>
                  </a:lnTo>
                  <a:lnTo>
                    <a:pt x="404050" y="2037829"/>
                  </a:lnTo>
                  <a:lnTo>
                    <a:pt x="2687688" y="2037829"/>
                  </a:lnTo>
                  <a:lnTo>
                    <a:pt x="2902369" y="1666824"/>
                  </a:lnTo>
                  <a:lnTo>
                    <a:pt x="2902369" y="1011872"/>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2" name="Google Shape;92;p16"/>
            <p:cNvSpPr/>
            <p:nvPr/>
          </p:nvSpPr>
          <p:spPr>
            <a:xfrm>
              <a:off x="16929938" y="5575502"/>
              <a:ext cx="1358265" cy="3686809"/>
            </a:xfrm>
            <a:custGeom>
              <a:rect b="b" l="l" r="r" t="t"/>
              <a:pathLst>
                <a:path extrusionOk="0" h="3686809" w="1358265">
                  <a:moveTo>
                    <a:pt x="1358049" y="0"/>
                  </a:moveTo>
                  <a:lnTo>
                    <a:pt x="773734" y="0"/>
                  </a:lnTo>
                  <a:lnTo>
                    <a:pt x="0" y="1336903"/>
                  </a:lnTo>
                  <a:lnTo>
                    <a:pt x="520649" y="2236673"/>
                  </a:lnTo>
                  <a:lnTo>
                    <a:pt x="1358049" y="3686568"/>
                  </a:lnTo>
                  <a:lnTo>
                    <a:pt x="1358049" y="0"/>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3" name="Google Shape;93;p16"/>
            <p:cNvSpPr/>
            <p:nvPr/>
          </p:nvSpPr>
          <p:spPr>
            <a:xfrm>
              <a:off x="16900207" y="2968738"/>
              <a:ext cx="1388109" cy="2677160"/>
            </a:xfrm>
            <a:custGeom>
              <a:rect b="b" l="l" r="r" t="t"/>
              <a:pathLst>
                <a:path extrusionOk="0" h="2677160" w="1388109">
                  <a:moveTo>
                    <a:pt x="1387779" y="0"/>
                  </a:moveTo>
                  <a:lnTo>
                    <a:pt x="773734" y="0"/>
                  </a:lnTo>
                  <a:lnTo>
                    <a:pt x="0" y="1339684"/>
                  </a:lnTo>
                  <a:lnTo>
                    <a:pt x="773734" y="2676588"/>
                  </a:lnTo>
                  <a:lnTo>
                    <a:pt x="1387779" y="2676588"/>
                  </a:lnTo>
                  <a:lnTo>
                    <a:pt x="1387779" y="0"/>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7"/>
          <p:cNvSpPr/>
          <p:nvPr/>
        </p:nvSpPr>
        <p:spPr>
          <a:xfrm>
            <a:off x="0" y="465420"/>
            <a:ext cx="514350" cy="355600"/>
          </a:xfrm>
          <a:custGeom>
            <a:rect b="b" l="l" r="r" t="t"/>
            <a:pathLst>
              <a:path extrusionOk="0" h="711200" w="1028700">
                <a:moveTo>
                  <a:pt x="824635" y="711196"/>
                </a:moveTo>
                <a:lnTo>
                  <a:pt x="0" y="711196"/>
                </a:lnTo>
                <a:lnTo>
                  <a:pt x="0" y="0"/>
                </a:lnTo>
                <a:lnTo>
                  <a:pt x="821995" y="0"/>
                </a:lnTo>
                <a:lnTo>
                  <a:pt x="1028624" y="357884"/>
                </a:lnTo>
                <a:lnTo>
                  <a:pt x="824635" y="711196"/>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9" name="Google Shape;99;p17"/>
          <p:cNvSpPr/>
          <p:nvPr/>
        </p:nvSpPr>
        <p:spPr>
          <a:xfrm>
            <a:off x="602189" y="1588541"/>
            <a:ext cx="3248025" cy="14288"/>
          </a:xfrm>
          <a:custGeom>
            <a:rect b="b" l="l" r="r" t="t"/>
            <a:pathLst>
              <a:path extrusionOk="0" h="28575" w="6496050">
                <a:moveTo>
                  <a:pt x="6496050" y="0"/>
                </a:moveTo>
                <a:lnTo>
                  <a:pt x="0" y="0"/>
                </a:lnTo>
                <a:lnTo>
                  <a:pt x="0" y="28575"/>
                </a:lnTo>
                <a:lnTo>
                  <a:pt x="6496050" y="28575"/>
                </a:lnTo>
                <a:lnTo>
                  <a:pt x="6496050" y="0"/>
                </a:lnTo>
                <a:close/>
              </a:path>
            </a:pathLst>
          </a:custGeom>
          <a:solidFill>
            <a:srgbClr val="B156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00" name="Google Shape;100;p17"/>
          <p:cNvPicPr preferRelativeResize="0"/>
          <p:nvPr/>
        </p:nvPicPr>
        <p:blipFill rotWithShape="1">
          <a:blip r:embed="rId3">
            <a:alphaModFix/>
          </a:blip>
          <a:srcRect b="0" l="0" r="0" t="0"/>
          <a:stretch/>
        </p:blipFill>
        <p:spPr>
          <a:xfrm>
            <a:off x="5346501" y="2614389"/>
            <a:ext cx="37599" cy="1334802"/>
          </a:xfrm>
          <a:prstGeom prst="rect">
            <a:avLst/>
          </a:prstGeom>
          <a:noFill/>
          <a:ln>
            <a:noFill/>
          </a:ln>
        </p:spPr>
      </p:pic>
      <p:pic>
        <p:nvPicPr>
          <p:cNvPr id="101" name="Google Shape;101;p17"/>
          <p:cNvPicPr preferRelativeResize="0"/>
          <p:nvPr/>
        </p:nvPicPr>
        <p:blipFill rotWithShape="1">
          <a:blip r:embed="rId4">
            <a:alphaModFix/>
          </a:blip>
          <a:srcRect b="0" l="0" r="0" t="0"/>
          <a:stretch/>
        </p:blipFill>
        <p:spPr>
          <a:xfrm>
            <a:off x="5365300" y="1236115"/>
            <a:ext cx="37599" cy="1334738"/>
          </a:xfrm>
          <a:prstGeom prst="rect">
            <a:avLst/>
          </a:prstGeom>
          <a:noFill/>
          <a:ln>
            <a:noFill/>
          </a:ln>
        </p:spPr>
      </p:pic>
      <p:sp>
        <p:nvSpPr>
          <p:cNvPr id="102" name="Google Shape;102;p17"/>
          <p:cNvSpPr/>
          <p:nvPr/>
        </p:nvSpPr>
        <p:spPr>
          <a:xfrm>
            <a:off x="20" y="4757938"/>
            <a:ext cx="5873115" cy="385763"/>
          </a:xfrm>
          <a:custGeom>
            <a:rect b="b" l="l" r="r" t="t"/>
            <a:pathLst>
              <a:path extrusionOk="0" h="771525" w="11746230">
                <a:moveTo>
                  <a:pt x="11746090" y="771123"/>
                </a:moveTo>
                <a:lnTo>
                  <a:pt x="0" y="771123"/>
                </a:lnTo>
                <a:lnTo>
                  <a:pt x="0" y="0"/>
                </a:lnTo>
                <a:lnTo>
                  <a:pt x="11300966" y="0"/>
                </a:lnTo>
                <a:lnTo>
                  <a:pt x="11746090" y="771123"/>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3" name="Google Shape;103;p17"/>
          <p:cNvSpPr/>
          <p:nvPr/>
        </p:nvSpPr>
        <p:spPr>
          <a:xfrm flipH="1" rot="10800000">
            <a:off x="5880800" y="1556205"/>
            <a:ext cx="2154317" cy="14272"/>
          </a:xfrm>
          <a:custGeom>
            <a:rect b="b" l="l" r="r" t="t"/>
            <a:pathLst>
              <a:path extrusionOk="0" h="36830" w="3952875">
                <a:moveTo>
                  <a:pt x="3952748" y="36836"/>
                </a:moveTo>
                <a:lnTo>
                  <a:pt x="0" y="0"/>
                </a:lnTo>
              </a:path>
            </a:pathLst>
          </a:custGeom>
          <a:noFill/>
          <a:ln cap="flat" cmpd="sng" w="29700">
            <a:solidFill>
              <a:srgbClr val="B156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4" name="Google Shape;104;p17"/>
          <p:cNvSpPr/>
          <p:nvPr/>
        </p:nvSpPr>
        <p:spPr>
          <a:xfrm>
            <a:off x="6213774" y="4733976"/>
            <a:ext cx="1172210" cy="409575"/>
          </a:xfrm>
          <a:custGeom>
            <a:rect b="b" l="l" r="r" t="t"/>
            <a:pathLst>
              <a:path extrusionOk="0" h="819150" w="2344419">
                <a:moveTo>
                  <a:pt x="2344178" y="819048"/>
                </a:moveTo>
                <a:lnTo>
                  <a:pt x="2325459" y="786726"/>
                </a:lnTo>
                <a:lnTo>
                  <a:pt x="2325205" y="786980"/>
                </a:lnTo>
                <a:lnTo>
                  <a:pt x="1868766" y="0"/>
                </a:lnTo>
                <a:lnTo>
                  <a:pt x="475094" y="0"/>
                </a:lnTo>
                <a:lnTo>
                  <a:pt x="0" y="819048"/>
                </a:lnTo>
                <a:lnTo>
                  <a:pt x="2344178" y="819048"/>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5" name="Google Shape;105;p17"/>
          <p:cNvSpPr/>
          <p:nvPr/>
        </p:nvSpPr>
        <p:spPr>
          <a:xfrm>
            <a:off x="7608672" y="4733976"/>
            <a:ext cx="1173797" cy="409575"/>
          </a:xfrm>
          <a:custGeom>
            <a:rect b="b" l="l" r="r" t="t"/>
            <a:pathLst>
              <a:path extrusionOk="0" h="819150" w="2347594">
                <a:moveTo>
                  <a:pt x="2347379" y="819048"/>
                </a:moveTo>
                <a:lnTo>
                  <a:pt x="2294293" y="727214"/>
                </a:lnTo>
                <a:lnTo>
                  <a:pt x="2291499" y="728992"/>
                </a:lnTo>
                <a:lnTo>
                  <a:pt x="1868728" y="0"/>
                </a:lnTo>
                <a:lnTo>
                  <a:pt x="475183" y="0"/>
                </a:lnTo>
                <a:lnTo>
                  <a:pt x="0" y="819048"/>
                </a:lnTo>
                <a:lnTo>
                  <a:pt x="2347379" y="819048"/>
                </a:lnTo>
                <a:close/>
              </a:path>
            </a:pathLst>
          </a:custGeom>
          <a:solidFill>
            <a:srgbClr val="1736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106" name="Google Shape;106;p17"/>
          <p:cNvGrpSpPr/>
          <p:nvPr/>
        </p:nvGrpSpPr>
        <p:grpSpPr>
          <a:xfrm>
            <a:off x="5842699" y="5"/>
            <a:ext cx="3301473" cy="615633"/>
            <a:chOff x="11685397" y="11"/>
            <a:chExt cx="6602946" cy="1231265"/>
          </a:xfrm>
        </p:grpSpPr>
        <p:sp>
          <p:nvSpPr>
            <p:cNvPr id="107" name="Google Shape;107;p17"/>
            <p:cNvSpPr/>
            <p:nvPr/>
          </p:nvSpPr>
          <p:spPr>
            <a:xfrm>
              <a:off x="11685397" y="11"/>
              <a:ext cx="2790825" cy="1231265"/>
            </a:xfrm>
            <a:custGeom>
              <a:rect b="b" l="l" r="r" t="t"/>
              <a:pathLst>
                <a:path extrusionOk="0" h="1231265" w="2790825">
                  <a:moveTo>
                    <a:pt x="2790520" y="21475"/>
                  </a:moveTo>
                  <a:lnTo>
                    <a:pt x="2778150" y="0"/>
                  </a:lnTo>
                  <a:lnTo>
                    <a:pt x="12369" y="0"/>
                  </a:lnTo>
                  <a:lnTo>
                    <a:pt x="0" y="21475"/>
                  </a:lnTo>
                  <a:lnTo>
                    <a:pt x="698271" y="1230909"/>
                  </a:lnTo>
                  <a:lnTo>
                    <a:pt x="2092261" y="1230909"/>
                  </a:lnTo>
                  <a:lnTo>
                    <a:pt x="2790520" y="21475"/>
                  </a:lnTo>
                  <a:close/>
                </a:path>
              </a:pathLst>
            </a:custGeom>
            <a:solidFill>
              <a:srgbClr val="F56E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8" name="Google Shape;108;p17"/>
            <p:cNvSpPr/>
            <p:nvPr/>
          </p:nvSpPr>
          <p:spPr>
            <a:xfrm>
              <a:off x="14462925" y="11"/>
              <a:ext cx="2800984" cy="1231265"/>
            </a:xfrm>
            <a:custGeom>
              <a:rect b="b" l="l" r="r" t="t"/>
              <a:pathLst>
                <a:path extrusionOk="0" h="1231265" w="2800984">
                  <a:moveTo>
                    <a:pt x="2800718" y="21475"/>
                  </a:moveTo>
                  <a:lnTo>
                    <a:pt x="2788386" y="0"/>
                  </a:lnTo>
                  <a:lnTo>
                    <a:pt x="0" y="0"/>
                  </a:lnTo>
                  <a:lnTo>
                    <a:pt x="708596" y="1230909"/>
                  </a:lnTo>
                  <a:lnTo>
                    <a:pt x="2105126" y="1230909"/>
                  </a:lnTo>
                  <a:lnTo>
                    <a:pt x="2800718" y="21475"/>
                  </a:lnTo>
                  <a:close/>
                </a:path>
              </a:pathLst>
            </a:custGeom>
            <a:solidFill>
              <a:srgbClr val="F9D4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9" name="Google Shape;109;p17"/>
            <p:cNvSpPr/>
            <p:nvPr/>
          </p:nvSpPr>
          <p:spPr>
            <a:xfrm>
              <a:off x="17255199" y="11"/>
              <a:ext cx="1033144" cy="1231265"/>
            </a:xfrm>
            <a:custGeom>
              <a:rect b="b" l="l" r="r" t="t"/>
              <a:pathLst>
                <a:path extrusionOk="0" h="1231265" w="1033144">
                  <a:moveTo>
                    <a:pt x="1032789" y="0"/>
                  </a:moveTo>
                  <a:lnTo>
                    <a:pt x="0" y="0"/>
                  </a:lnTo>
                  <a:lnTo>
                    <a:pt x="10477" y="18161"/>
                  </a:lnTo>
                  <a:lnTo>
                    <a:pt x="8318" y="21729"/>
                  </a:lnTo>
                  <a:lnTo>
                    <a:pt x="706589" y="1231163"/>
                  </a:lnTo>
                  <a:lnTo>
                    <a:pt x="1032789" y="1231163"/>
                  </a:lnTo>
                  <a:lnTo>
                    <a:pt x="1032789" y="0"/>
                  </a:lnTo>
                  <a:close/>
                </a:path>
              </a:pathLst>
            </a:custGeom>
            <a:solidFill>
              <a:srgbClr val="113A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sp>
        <p:nvSpPr>
          <p:cNvPr id="110" name="Google Shape;110;p17"/>
          <p:cNvSpPr txBox="1"/>
          <p:nvPr/>
        </p:nvSpPr>
        <p:spPr>
          <a:xfrm>
            <a:off x="575494" y="1159368"/>
            <a:ext cx="3294600" cy="283500"/>
          </a:xfrm>
          <a:prstGeom prst="rect">
            <a:avLst/>
          </a:prstGeom>
          <a:noFill/>
          <a:ln>
            <a:noFill/>
          </a:ln>
        </p:spPr>
        <p:txBody>
          <a:bodyPr anchorCtr="0" anchor="t" bIns="0" lIns="0" spcFirstLastPara="1" rIns="0" wrap="square" tIns="6350">
            <a:spAutoFit/>
          </a:bodyPr>
          <a:lstStyle/>
          <a:p>
            <a:pPr indent="0" lvl="0" marL="12700" marR="0" rtl="0" algn="ctr">
              <a:lnSpc>
                <a:spcPct val="100000"/>
              </a:lnSpc>
              <a:spcBef>
                <a:spcPts val="0"/>
              </a:spcBef>
              <a:spcAft>
                <a:spcPts val="0"/>
              </a:spcAft>
              <a:buNone/>
            </a:pPr>
            <a:r>
              <a:rPr b="1" lang="en" sz="1800">
                <a:solidFill>
                  <a:schemeClr val="dk1"/>
                </a:solidFill>
              </a:rPr>
              <a:t>Solution</a:t>
            </a:r>
            <a:endParaRPr sz="1800">
              <a:solidFill>
                <a:schemeClr val="dk1"/>
              </a:solidFill>
              <a:latin typeface="Lucida Sans"/>
              <a:ea typeface="Lucida Sans"/>
              <a:cs typeface="Lucida Sans"/>
              <a:sym typeface="Lucida Sans"/>
            </a:endParaRPr>
          </a:p>
        </p:txBody>
      </p:sp>
      <p:sp>
        <p:nvSpPr>
          <p:cNvPr id="111" name="Google Shape;111;p17"/>
          <p:cNvSpPr txBox="1"/>
          <p:nvPr/>
        </p:nvSpPr>
        <p:spPr>
          <a:xfrm>
            <a:off x="6289594" y="1165663"/>
            <a:ext cx="1063200" cy="2835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None/>
            </a:pPr>
            <a:r>
              <a:rPr b="1" lang="en" sz="1800">
                <a:solidFill>
                  <a:schemeClr val="dk1"/>
                </a:solidFill>
                <a:latin typeface="Arial"/>
                <a:ea typeface="Arial"/>
                <a:cs typeface="Arial"/>
                <a:sym typeface="Arial"/>
              </a:rPr>
              <a:t>Objective</a:t>
            </a:r>
            <a:endParaRPr sz="1800">
              <a:solidFill>
                <a:schemeClr val="dk1"/>
              </a:solidFill>
              <a:latin typeface="Arial"/>
              <a:ea typeface="Arial"/>
              <a:cs typeface="Arial"/>
              <a:sym typeface="Arial"/>
            </a:endParaRPr>
          </a:p>
        </p:txBody>
      </p:sp>
      <p:sp>
        <p:nvSpPr>
          <p:cNvPr id="112" name="Google Shape;112;p17"/>
          <p:cNvSpPr txBox="1"/>
          <p:nvPr>
            <p:ph type="title"/>
          </p:nvPr>
        </p:nvSpPr>
        <p:spPr>
          <a:xfrm>
            <a:off x="586538" y="394472"/>
            <a:ext cx="4521000" cy="5145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sz="3300"/>
              <a:t>Idea /Approach Details </a:t>
            </a:r>
            <a:endParaRPr sz="3300"/>
          </a:p>
        </p:txBody>
      </p:sp>
      <p:sp>
        <p:nvSpPr>
          <p:cNvPr id="113" name="Google Shape;113;p17"/>
          <p:cNvSpPr txBox="1"/>
          <p:nvPr/>
        </p:nvSpPr>
        <p:spPr>
          <a:xfrm>
            <a:off x="5651000" y="1719775"/>
            <a:ext cx="3000000" cy="10467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
              <a:t>To provide all-in-one platform to help doctors and patient to monitor their health with the help of Machine Learning.</a:t>
            </a:r>
            <a:endParaRPr/>
          </a:p>
        </p:txBody>
      </p:sp>
      <p:sp>
        <p:nvSpPr>
          <p:cNvPr id="114" name="Google Shape;114;p17"/>
          <p:cNvSpPr txBox="1"/>
          <p:nvPr/>
        </p:nvSpPr>
        <p:spPr>
          <a:xfrm>
            <a:off x="603875" y="1800600"/>
            <a:ext cx="3731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create a solution where users can check the probability of them having a cancer. We will be using various machine learning algorithm to predict the probability of cancer through the information provided (image or questions). Our targeted cancer type are Skin Cancer, Breast Cancer, Lung Cancer. We will also provide chatbot to answer users question, along with hospital recommender.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633454" y="552491"/>
            <a:ext cx="4601400" cy="514500"/>
          </a:xfrm>
          <a:prstGeom prst="rect">
            <a:avLst/>
          </a:prstGeom>
          <a:noFill/>
          <a:ln>
            <a:noFill/>
          </a:ln>
        </p:spPr>
        <p:txBody>
          <a:bodyPr anchorCtr="0" anchor="t" bIns="0" lIns="0" spcFirstLastPara="1" rIns="0" wrap="square" tIns="6350">
            <a:spAutoFit/>
          </a:bodyPr>
          <a:lstStyle/>
          <a:p>
            <a:pPr indent="0" lvl="0" marL="12700" marR="0" rtl="0" algn="l">
              <a:lnSpc>
                <a:spcPct val="100000"/>
              </a:lnSpc>
              <a:spcBef>
                <a:spcPts val="0"/>
              </a:spcBef>
              <a:spcAft>
                <a:spcPts val="0"/>
              </a:spcAft>
              <a:buNone/>
            </a:pPr>
            <a:r>
              <a:rPr lang="en" sz="3300">
                <a:solidFill>
                  <a:srgbClr val="1736B1"/>
                </a:solidFill>
                <a:latin typeface="Trebuchet MS"/>
                <a:ea typeface="Trebuchet MS"/>
                <a:cs typeface="Trebuchet MS"/>
                <a:sym typeface="Trebuchet MS"/>
              </a:rPr>
              <a:t>Website Details</a:t>
            </a:r>
            <a:r>
              <a:rPr lang="en" sz="3300" u="sng">
                <a:solidFill>
                  <a:srgbClr val="1736B1"/>
                </a:solidFill>
                <a:latin typeface="Trebuchet MS"/>
                <a:ea typeface="Trebuchet MS"/>
                <a:cs typeface="Trebuchet MS"/>
                <a:sym typeface="Trebuchet MS"/>
              </a:rPr>
              <a:t>	</a:t>
            </a:r>
            <a:endParaRPr sz="3300">
              <a:solidFill>
                <a:schemeClr val="dk1"/>
              </a:solidFill>
              <a:latin typeface="Trebuchet MS"/>
              <a:ea typeface="Trebuchet MS"/>
              <a:cs typeface="Trebuchet MS"/>
              <a:sym typeface="Trebuchet MS"/>
            </a:endParaRPr>
          </a:p>
        </p:txBody>
      </p:sp>
      <p:sp>
        <p:nvSpPr>
          <p:cNvPr id="120" name="Google Shape;120;p18"/>
          <p:cNvSpPr txBox="1"/>
          <p:nvPr/>
        </p:nvSpPr>
        <p:spPr>
          <a:xfrm>
            <a:off x="1020383" y="1217556"/>
            <a:ext cx="3717300" cy="375600"/>
          </a:xfrm>
          <a:prstGeom prst="rect">
            <a:avLst/>
          </a:prstGeom>
          <a:noFill/>
          <a:ln>
            <a:noFill/>
          </a:ln>
        </p:spPr>
        <p:txBody>
          <a:bodyPr anchorCtr="0" anchor="t" bIns="0" lIns="0" spcFirstLastPara="1" rIns="0" wrap="square" tIns="6025">
            <a:spAutoFit/>
          </a:bodyPr>
          <a:lstStyle/>
          <a:p>
            <a:pPr indent="0" lvl="0" marL="0" marR="0" rtl="0" algn="l">
              <a:lnSpc>
                <a:spcPct val="110700"/>
              </a:lnSpc>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121" name="Google Shape;121;p18"/>
          <p:cNvSpPr txBox="1"/>
          <p:nvPr/>
        </p:nvSpPr>
        <p:spPr>
          <a:xfrm>
            <a:off x="3981291" y="1481350"/>
            <a:ext cx="2808300" cy="326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solidFill>
                  <a:srgbClr val="210635"/>
                </a:solidFill>
                <a:latin typeface="Catamaran"/>
                <a:ea typeface="Catamaran"/>
                <a:cs typeface="Catamaran"/>
                <a:sym typeface="Catamaran"/>
              </a:rPr>
              <a:t>LUNG CANCER DETECTION</a:t>
            </a:r>
            <a:endParaRPr b="1" sz="1200">
              <a:solidFill>
                <a:srgbClr val="210635"/>
              </a:solidFill>
              <a:latin typeface="Catamaran"/>
              <a:ea typeface="Catamaran"/>
              <a:cs typeface="Catamaran"/>
              <a:sym typeface="Catamaran"/>
            </a:endParaRPr>
          </a:p>
          <a:p>
            <a:pPr indent="0" lvl="0" marL="0" rtl="0" algn="l">
              <a:lnSpc>
                <a:spcPct val="115000"/>
              </a:lnSpc>
              <a:spcBef>
                <a:spcPts val="800"/>
              </a:spcBef>
              <a:spcAft>
                <a:spcPts val="0"/>
              </a:spcAft>
              <a:buNone/>
            </a:pPr>
            <a:r>
              <a:rPr lang="en" sz="1200">
                <a:solidFill>
                  <a:srgbClr val="210635"/>
                </a:solidFill>
                <a:latin typeface="Catamaran Thin"/>
                <a:ea typeface="Catamaran Thin"/>
                <a:cs typeface="Catamaran Thin"/>
                <a:sym typeface="Catamaran Thin"/>
              </a:rPr>
              <a:t>Using Support Vector Machine we predict whether the user has any chance of cancer base on the data provided.</a:t>
            </a:r>
            <a:endParaRPr sz="1200">
              <a:solidFill>
                <a:srgbClr val="210635"/>
              </a:solidFill>
              <a:latin typeface="Catamaran Thin"/>
              <a:ea typeface="Catamaran Thin"/>
              <a:cs typeface="Catamaran Thin"/>
              <a:sym typeface="Catamaran Thin"/>
            </a:endParaRPr>
          </a:p>
          <a:p>
            <a:pPr indent="0" lvl="0" marL="0" rtl="0" algn="l">
              <a:lnSpc>
                <a:spcPct val="115000"/>
              </a:lnSpc>
              <a:spcBef>
                <a:spcPts val="800"/>
              </a:spcBef>
              <a:spcAft>
                <a:spcPts val="0"/>
              </a:spcAft>
              <a:buNone/>
            </a:pPr>
            <a:r>
              <a:rPr b="1" lang="en" sz="1200">
                <a:solidFill>
                  <a:srgbClr val="210635"/>
                </a:solidFill>
                <a:latin typeface="Catamaran"/>
                <a:ea typeface="Catamaran"/>
                <a:cs typeface="Catamaran"/>
                <a:sym typeface="Catamaran"/>
              </a:rPr>
              <a:t>POLICY RECOMMENDATION</a:t>
            </a:r>
            <a:endParaRPr b="1" sz="1200">
              <a:solidFill>
                <a:srgbClr val="210635"/>
              </a:solidFill>
              <a:latin typeface="Catamaran"/>
              <a:ea typeface="Catamaran"/>
              <a:cs typeface="Catamaran"/>
              <a:sym typeface="Catamaran"/>
            </a:endParaRPr>
          </a:p>
          <a:p>
            <a:pPr indent="0" lvl="0" marL="0" rtl="0" algn="l">
              <a:lnSpc>
                <a:spcPct val="115000"/>
              </a:lnSpc>
              <a:spcBef>
                <a:spcPts val="800"/>
              </a:spcBef>
              <a:spcAft>
                <a:spcPts val="0"/>
              </a:spcAft>
              <a:buNone/>
            </a:pPr>
            <a:r>
              <a:rPr lang="en" sz="1200">
                <a:solidFill>
                  <a:srgbClr val="210635"/>
                </a:solidFill>
                <a:latin typeface="Catamaran Thin"/>
                <a:ea typeface="Catamaran Thin"/>
                <a:cs typeface="Catamaran Thin"/>
                <a:sym typeface="Catamaran Thin"/>
              </a:rPr>
              <a:t>A recommended predictive model about different recommended to users.</a:t>
            </a:r>
            <a:endParaRPr sz="1200">
              <a:solidFill>
                <a:srgbClr val="210635"/>
              </a:solidFill>
              <a:latin typeface="Catamaran Thin"/>
              <a:ea typeface="Catamaran Thin"/>
              <a:cs typeface="Catamaran Thin"/>
              <a:sym typeface="Catamaran Thin"/>
            </a:endParaRPr>
          </a:p>
          <a:p>
            <a:pPr indent="0" lvl="0" marL="0" rtl="0" algn="l">
              <a:lnSpc>
                <a:spcPct val="115000"/>
              </a:lnSpc>
              <a:spcBef>
                <a:spcPts val="800"/>
              </a:spcBef>
              <a:spcAft>
                <a:spcPts val="800"/>
              </a:spcAft>
              <a:buNone/>
            </a:pPr>
            <a:r>
              <a:t/>
            </a:r>
            <a:endParaRPr b="1" sz="1200">
              <a:solidFill>
                <a:srgbClr val="210635"/>
              </a:solidFill>
              <a:latin typeface="Catamaran Thin"/>
              <a:ea typeface="Catamaran Thin"/>
              <a:cs typeface="Catamaran Thin"/>
              <a:sym typeface="Catamaran Thin"/>
            </a:endParaRPr>
          </a:p>
        </p:txBody>
      </p:sp>
      <p:sp>
        <p:nvSpPr>
          <p:cNvPr id="122" name="Google Shape;122;p18"/>
          <p:cNvSpPr txBox="1"/>
          <p:nvPr/>
        </p:nvSpPr>
        <p:spPr>
          <a:xfrm>
            <a:off x="779063" y="1481350"/>
            <a:ext cx="2808300" cy="3268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solidFill>
                  <a:srgbClr val="210635"/>
                </a:solidFill>
                <a:latin typeface="Catamaran"/>
                <a:ea typeface="Catamaran"/>
                <a:cs typeface="Catamaran"/>
                <a:sym typeface="Catamaran"/>
              </a:rPr>
              <a:t>SKIN CANCER CELL DETECTION</a:t>
            </a:r>
            <a:endParaRPr b="1" sz="1200">
              <a:solidFill>
                <a:srgbClr val="210635"/>
              </a:solidFill>
              <a:latin typeface="Catamaran"/>
              <a:ea typeface="Catamaran"/>
              <a:cs typeface="Catamaran"/>
              <a:sym typeface="Catamaran"/>
            </a:endParaRPr>
          </a:p>
          <a:p>
            <a:pPr indent="0" lvl="0" marL="0" rtl="0" algn="l">
              <a:lnSpc>
                <a:spcPct val="115000"/>
              </a:lnSpc>
              <a:spcBef>
                <a:spcPts val="800"/>
              </a:spcBef>
              <a:spcAft>
                <a:spcPts val="0"/>
              </a:spcAft>
              <a:buNone/>
            </a:pPr>
            <a:r>
              <a:rPr lang="en" sz="1200">
                <a:solidFill>
                  <a:srgbClr val="210635"/>
                </a:solidFill>
                <a:latin typeface="Catamaran Thin"/>
                <a:ea typeface="Catamaran Thin"/>
                <a:cs typeface="Catamaran Thin"/>
                <a:sym typeface="Catamaran Thin"/>
              </a:rPr>
              <a:t> Use Of CNN MODEL In MACHINE LEARNING To Process An Image Of a Blood Cell To The Existing Data Set And Predicting Results.</a:t>
            </a:r>
            <a:endParaRPr sz="1200">
              <a:solidFill>
                <a:srgbClr val="210635"/>
              </a:solidFill>
              <a:latin typeface="Catamaran Thin"/>
              <a:ea typeface="Catamaran Thin"/>
              <a:cs typeface="Catamaran Thin"/>
              <a:sym typeface="Catamaran Thin"/>
            </a:endParaRPr>
          </a:p>
          <a:p>
            <a:pPr indent="0" lvl="0" marL="0" rtl="0" algn="l">
              <a:lnSpc>
                <a:spcPct val="115000"/>
              </a:lnSpc>
              <a:spcBef>
                <a:spcPts val="800"/>
              </a:spcBef>
              <a:spcAft>
                <a:spcPts val="0"/>
              </a:spcAft>
              <a:buNone/>
            </a:pPr>
            <a:r>
              <a:t/>
            </a:r>
            <a:endParaRPr sz="1200">
              <a:solidFill>
                <a:srgbClr val="210635"/>
              </a:solidFill>
              <a:latin typeface="Catamaran Thin"/>
              <a:ea typeface="Catamaran Thin"/>
              <a:cs typeface="Catamaran Thin"/>
              <a:sym typeface="Catamaran Thin"/>
            </a:endParaRPr>
          </a:p>
          <a:p>
            <a:pPr indent="0" lvl="0" marL="0" rtl="0" algn="l">
              <a:lnSpc>
                <a:spcPct val="115000"/>
              </a:lnSpc>
              <a:spcBef>
                <a:spcPts val="0"/>
              </a:spcBef>
              <a:spcAft>
                <a:spcPts val="0"/>
              </a:spcAft>
              <a:buNone/>
            </a:pPr>
            <a:r>
              <a:rPr b="1" lang="en" sz="1200">
                <a:solidFill>
                  <a:srgbClr val="210635"/>
                </a:solidFill>
                <a:latin typeface="Catamaran"/>
                <a:ea typeface="Catamaran"/>
                <a:cs typeface="Catamaran"/>
                <a:sym typeface="Catamaran"/>
              </a:rPr>
              <a:t>BREAST  CANCER DETECTION</a:t>
            </a:r>
            <a:endParaRPr b="1" sz="1200">
              <a:solidFill>
                <a:srgbClr val="210635"/>
              </a:solidFill>
              <a:latin typeface="Catamaran"/>
              <a:ea typeface="Catamaran"/>
              <a:cs typeface="Catamaran"/>
              <a:sym typeface="Catamaran"/>
            </a:endParaRPr>
          </a:p>
          <a:p>
            <a:pPr indent="0" lvl="0" marL="0" rtl="0" algn="l">
              <a:lnSpc>
                <a:spcPct val="115000"/>
              </a:lnSpc>
              <a:spcBef>
                <a:spcPts val="800"/>
              </a:spcBef>
              <a:spcAft>
                <a:spcPts val="800"/>
              </a:spcAft>
              <a:buNone/>
            </a:pPr>
            <a:r>
              <a:rPr lang="en" sz="1200">
                <a:solidFill>
                  <a:srgbClr val="210635"/>
                </a:solidFill>
                <a:latin typeface="Catamaran Thin"/>
                <a:ea typeface="Catamaran Thin"/>
                <a:cs typeface="Catamaran Thin"/>
                <a:sym typeface="Catamaran Thin"/>
              </a:rPr>
              <a:t>Using Support Vector Machine we predict whether the user has any chance of cancer base on the data provided.</a:t>
            </a:r>
            <a:endParaRPr sz="2000">
              <a:solidFill>
                <a:srgbClr val="210635"/>
              </a:solidFill>
              <a:latin typeface="Catamaran Thin"/>
              <a:ea typeface="Catamaran Thin"/>
              <a:cs typeface="Catamaran Thin"/>
              <a:sym typeface="Catamaran Th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nvSpPr>
        <p:spPr>
          <a:xfrm>
            <a:off x="8480584" y="4749851"/>
            <a:ext cx="548700" cy="3936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sz="1300">
                <a:solidFill>
                  <a:srgbClr val="725DCF"/>
                </a:solidFill>
                <a:latin typeface="Catamaran"/>
                <a:ea typeface="Catamaran"/>
                <a:cs typeface="Catamaran"/>
                <a:sym typeface="Catamaran"/>
              </a:rPr>
              <a:t>‹#›</a:t>
            </a:fld>
            <a:endParaRPr sz="1300">
              <a:solidFill>
                <a:srgbClr val="725DCF"/>
              </a:solidFill>
              <a:latin typeface="Catamaran"/>
              <a:ea typeface="Catamaran"/>
              <a:cs typeface="Catamaran"/>
              <a:sym typeface="Catamaran"/>
            </a:endParaRPr>
          </a:p>
        </p:txBody>
      </p:sp>
      <p:sp>
        <p:nvSpPr>
          <p:cNvPr id="128" name="Google Shape;128;p19"/>
          <p:cNvSpPr/>
          <p:nvPr/>
        </p:nvSpPr>
        <p:spPr>
          <a:xfrm>
            <a:off x="655650" y="877975"/>
            <a:ext cx="3683400" cy="1387500"/>
          </a:xfrm>
          <a:prstGeom prst="rect">
            <a:avLst/>
          </a:prstGeom>
          <a:solidFill>
            <a:srgbClr val="FFFFFF"/>
          </a:solidFill>
          <a:ln>
            <a:noFill/>
          </a:ln>
          <a:effectLst>
            <a:outerShdw blurRad="342900" rotWithShape="0" algn="bl">
              <a:srgbClr val="725DCF">
                <a:alpha val="40000"/>
              </a:srgbClr>
            </a:outerShdw>
          </a:effectLst>
        </p:spPr>
        <p:txBody>
          <a:bodyPr anchorCtr="0" anchor="t" bIns="91425" lIns="91425" spcFirstLastPara="1" rIns="1371600"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210635"/>
                </a:solidFill>
                <a:latin typeface="Catamaran"/>
                <a:ea typeface="Catamaran"/>
                <a:cs typeface="Catamaran"/>
                <a:sym typeface="Catamaran"/>
              </a:rPr>
              <a:t>Testing fees(Pay Per Use)</a:t>
            </a:r>
            <a:endParaRPr b="1" i="0" sz="1400" u="none" cap="none" strike="noStrike">
              <a:solidFill>
                <a:srgbClr val="210635"/>
              </a:solidFill>
              <a:latin typeface="Catamaran"/>
              <a:ea typeface="Catamaran"/>
              <a:cs typeface="Catamaran"/>
              <a:sym typeface="Catamaran"/>
            </a:endParaRPr>
          </a:p>
          <a:p>
            <a:pPr indent="0" lvl="0" marL="0" marR="0" rtl="0" algn="l">
              <a:lnSpc>
                <a:spcPct val="100000"/>
              </a:lnSpc>
              <a:spcBef>
                <a:spcPts val="600"/>
              </a:spcBef>
              <a:spcAft>
                <a:spcPts val="600"/>
              </a:spcAft>
              <a:buClr>
                <a:srgbClr val="000000"/>
              </a:buClr>
              <a:buSzPts val="1400"/>
              <a:buFont typeface="Arial"/>
              <a:buNone/>
            </a:pPr>
            <a:r>
              <a:rPr lang="en">
                <a:solidFill>
                  <a:srgbClr val="210635"/>
                </a:solidFill>
                <a:latin typeface="Catamaran"/>
                <a:ea typeface="Catamaran"/>
                <a:cs typeface="Catamaran"/>
                <a:sym typeface="Catamaran"/>
              </a:rPr>
              <a:t>User will pay money every time they use the solution.</a:t>
            </a:r>
            <a:endParaRPr b="0" i="0" sz="1400" u="none" cap="none" strike="noStrike">
              <a:solidFill>
                <a:srgbClr val="210635"/>
              </a:solidFill>
              <a:latin typeface="Catamaran"/>
              <a:ea typeface="Catamaran"/>
              <a:cs typeface="Catamaran"/>
              <a:sym typeface="Catamaran"/>
            </a:endParaRPr>
          </a:p>
        </p:txBody>
      </p:sp>
      <p:sp>
        <p:nvSpPr>
          <p:cNvPr id="129" name="Google Shape;129;p19"/>
          <p:cNvSpPr/>
          <p:nvPr/>
        </p:nvSpPr>
        <p:spPr>
          <a:xfrm>
            <a:off x="4491435" y="795675"/>
            <a:ext cx="3683400" cy="1387500"/>
          </a:xfrm>
          <a:prstGeom prst="rect">
            <a:avLst/>
          </a:prstGeom>
          <a:solidFill>
            <a:srgbClr val="FFFFFF"/>
          </a:solidFill>
          <a:ln>
            <a:noFill/>
          </a:ln>
          <a:effectLst>
            <a:outerShdw blurRad="342900" rotWithShape="0" algn="bl">
              <a:srgbClr val="725DCF">
                <a:alpha val="40000"/>
              </a:srgbClr>
            </a:outerShdw>
          </a:effectLst>
        </p:spPr>
        <p:txBody>
          <a:bodyPr anchorCtr="0" anchor="t" bIns="91425" lIns="1371600" spcFirstLastPara="1" rIns="91425" wrap="square" tIns="91425">
            <a:noAutofit/>
          </a:bodyPr>
          <a:lstStyle/>
          <a:p>
            <a:pPr indent="0" lvl="0" marL="0" marR="0" rtl="0" algn="r">
              <a:lnSpc>
                <a:spcPct val="100000"/>
              </a:lnSpc>
              <a:spcBef>
                <a:spcPts val="0"/>
              </a:spcBef>
              <a:spcAft>
                <a:spcPts val="0"/>
              </a:spcAft>
              <a:buClr>
                <a:srgbClr val="210635"/>
              </a:buClr>
              <a:buSzPts val="1100"/>
              <a:buFont typeface="Arial"/>
              <a:buNone/>
            </a:pPr>
            <a:r>
              <a:rPr b="1" lang="en">
                <a:solidFill>
                  <a:srgbClr val="210635"/>
                </a:solidFill>
                <a:latin typeface="Catamaran"/>
                <a:ea typeface="Catamaran"/>
                <a:cs typeface="Catamaran"/>
                <a:sym typeface="Catamaran"/>
              </a:rPr>
              <a:t>Policy Recommendation</a:t>
            </a:r>
            <a:endParaRPr b="1" i="0" sz="1400" u="none" cap="none" strike="noStrike">
              <a:solidFill>
                <a:srgbClr val="210635"/>
              </a:solidFill>
              <a:latin typeface="Catamaran"/>
              <a:ea typeface="Catamaran"/>
              <a:cs typeface="Catamaran"/>
              <a:sym typeface="Catamaran"/>
            </a:endParaRPr>
          </a:p>
          <a:p>
            <a:pPr indent="0" lvl="0" marL="0" marR="0" rtl="0" algn="r">
              <a:lnSpc>
                <a:spcPct val="100000"/>
              </a:lnSpc>
              <a:spcBef>
                <a:spcPts val="600"/>
              </a:spcBef>
              <a:spcAft>
                <a:spcPts val="600"/>
              </a:spcAft>
              <a:buClr>
                <a:srgbClr val="000000"/>
              </a:buClr>
              <a:buSzPts val="1400"/>
              <a:buFont typeface="Arial"/>
              <a:buNone/>
            </a:pPr>
            <a:r>
              <a:rPr lang="en">
                <a:solidFill>
                  <a:srgbClr val="210635"/>
                </a:solidFill>
                <a:latin typeface="Catamaran"/>
                <a:ea typeface="Catamaran"/>
                <a:cs typeface="Catamaran"/>
                <a:sym typeface="Catamaran"/>
              </a:rPr>
              <a:t>Recommending policies on basis of ratings taken from user, and also recommending extra policies.</a:t>
            </a:r>
            <a:endParaRPr b="0" i="0" sz="1400" u="none" cap="none" strike="noStrike">
              <a:solidFill>
                <a:srgbClr val="210635"/>
              </a:solidFill>
              <a:latin typeface="Catamaran"/>
              <a:ea typeface="Catamaran"/>
              <a:cs typeface="Catamaran"/>
              <a:sym typeface="Catamaran"/>
            </a:endParaRPr>
          </a:p>
        </p:txBody>
      </p:sp>
      <p:sp>
        <p:nvSpPr>
          <p:cNvPr id="130" name="Google Shape;130;p19"/>
          <p:cNvSpPr/>
          <p:nvPr/>
        </p:nvSpPr>
        <p:spPr>
          <a:xfrm>
            <a:off x="655650" y="2335566"/>
            <a:ext cx="3683400" cy="1387500"/>
          </a:xfrm>
          <a:prstGeom prst="rect">
            <a:avLst/>
          </a:prstGeom>
          <a:solidFill>
            <a:srgbClr val="FFFFFF"/>
          </a:solidFill>
          <a:ln>
            <a:noFill/>
          </a:ln>
          <a:effectLst>
            <a:outerShdw blurRad="342900" rotWithShape="0" algn="bl">
              <a:srgbClr val="725DCF">
                <a:alpha val="40000"/>
              </a:srgbClr>
            </a:outerShdw>
          </a:effectLst>
        </p:spPr>
        <p:txBody>
          <a:bodyPr anchorCtr="0" anchor="b" bIns="91425" lIns="91425" spcFirstLastPara="1" rIns="1371600" wrap="square" tIns="91425">
            <a:noAutofit/>
          </a:bodyPr>
          <a:lstStyle/>
          <a:p>
            <a:pPr indent="0" lvl="0" marL="0" rtl="0" algn="l">
              <a:spcBef>
                <a:spcPts val="600"/>
              </a:spcBef>
              <a:spcAft>
                <a:spcPts val="0"/>
              </a:spcAft>
              <a:buClr>
                <a:srgbClr val="210635"/>
              </a:buClr>
              <a:buSzPts val="1100"/>
              <a:buFont typeface="Arial"/>
              <a:buNone/>
            </a:pPr>
            <a:r>
              <a:rPr b="1" lang="en">
                <a:solidFill>
                  <a:srgbClr val="210635"/>
                </a:solidFill>
                <a:latin typeface="Catamaran"/>
                <a:ea typeface="Catamaran"/>
                <a:cs typeface="Catamaran"/>
                <a:sym typeface="Catamaran"/>
              </a:rPr>
              <a:t>Testing fees(Subscription)</a:t>
            </a:r>
            <a:endParaRPr b="1">
              <a:solidFill>
                <a:srgbClr val="210635"/>
              </a:solidFill>
              <a:latin typeface="Catamaran"/>
              <a:ea typeface="Catamaran"/>
              <a:cs typeface="Catamaran"/>
              <a:sym typeface="Catamaran"/>
            </a:endParaRPr>
          </a:p>
          <a:p>
            <a:pPr indent="0" lvl="0" marL="0" marR="0" rtl="0" algn="l">
              <a:lnSpc>
                <a:spcPct val="100000"/>
              </a:lnSpc>
              <a:spcBef>
                <a:spcPts val="600"/>
              </a:spcBef>
              <a:spcAft>
                <a:spcPts val="0"/>
              </a:spcAft>
              <a:buClr>
                <a:srgbClr val="210635"/>
              </a:buClr>
              <a:buSzPts val="1100"/>
              <a:buFont typeface="Arial"/>
              <a:buNone/>
            </a:pPr>
            <a:r>
              <a:t/>
            </a:r>
            <a:endParaRPr>
              <a:solidFill>
                <a:srgbClr val="210635"/>
              </a:solidFill>
              <a:latin typeface="Catamaran"/>
              <a:ea typeface="Catamaran"/>
              <a:cs typeface="Catamaran"/>
              <a:sym typeface="Catamaran"/>
            </a:endParaRPr>
          </a:p>
          <a:p>
            <a:pPr indent="0" lvl="0" marL="0" marR="0" rtl="0" algn="l">
              <a:lnSpc>
                <a:spcPct val="100000"/>
              </a:lnSpc>
              <a:spcBef>
                <a:spcPts val="600"/>
              </a:spcBef>
              <a:spcAft>
                <a:spcPts val="0"/>
              </a:spcAft>
              <a:buClr>
                <a:srgbClr val="210635"/>
              </a:buClr>
              <a:buSzPts val="1100"/>
              <a:buFont typeface="Arial"/>
              <a:buNone/>
            </a:pPr>
            <a:r>
              <a:rPr lang="en">
                <a:solidFill>
                  <a:srgbClr val="210635"/>
                </a:solidFill>
                <a:latin typeface="Catamaran"/>
                <a:ea typeface="Catamaran"/>
                <a:cs typeface="Catamaran"/>
                <a:sym typeface="Catamaran"/>
              </a:rPr>
              <a:t>User with regular need can buy subscription to save some money.</a:t>
            </a:r>
            <a:endParaRPr b="0" i="0" sz="1400" u="none" cap="none" strike="noStrike">
              <a:solidFill>
                <a:srgbClr val="210635"/>
              </a:solidFill>
              <a:latin typeface="Catamaran"/>
              <a:ea typeface="Catamaran"/>
              <a:cs typeface="Catamaran"/>
              <a:sym typeface="Catamaran"/>
            </a:endParaRPr>
          </a:p>
        </p:txBody>
      </p:sp>
      <p:sp>
        <p:nvSpPr>
          <p:cNvPr id="131" name="Google Shape;131;p19"/>
          <p:cNvSpPr/>
          <p:nvPr/>
        </p:nvSpPr>
        <p:spPr>
          <a:xfrm>
            <a:off x="4491435" y="2335566"/>
            <a:ext cx="3683400" cy="1387500"/>
          </a:xfrm>
          <a:prstGeom prst="rect">
            <a:avLst/>
          </a:prstGeom>
          <a:solidFill>
            <a:srgbClr val="FFFFFF"/>
          </a:solidFill>
          <a:ln>
            <a:noFill/>
          </a:ln>
          <a:effectLst>
            <a:outerShdw blurRad="342900" rotWithShape="0" algn="bl">
              <a:srgbClr val="725DCF">
                <a:alpha val="40000"/>
              </a:srgbClr>
            </a:outerShdw>
          </a:effectLst>
        </p:spPr>
        <p:txBody>
          <a:bodyPr anchorCtr="0" anchor="b" bIns="91425" lIns="1371600" spcFirstLastPara="1" rIns="91425" wrap="square" tIns="91425">
            <a:noAutofit/>
          </a:bodyPr>
          <a:lstStyle/>
          <a:p>
            <a:pPr indent="0" lvl="0" marL="0" marR="0" rtl="0" algn="r">
              <a:lnSpc>
                <a:spcPct val="100000"/>
              </a:lnSpc>
              <a:spcBef>
                <a:spcPts val="0"/>
              </a:spcBef>
              <a:spcAft>
                <a:spcPts val="0"/>
              </a:spcAft>
              <a:buClr>
                <a:srgbClr val="210635"/>
              </a:buClr>
              <a:buSzPts val="1100"/>
              <a:buFont typeface="Arial"/>
              <a:buNone/>
            </a:pPr>
            <a:r>
              <a:rPr b="1" lang="en">
                <a:solidFill>
                  <a:srgbClr val="210635"/>
                </a:solidFill>
                <a:latin typeface="Catamaran"/>
                <a:ea typeface="Catamaran"/>
                <a:cs typeface="Catamaran"/>
                <a:sym typeface="Catamaran"/>
              </a:rPr>
              <a:t>Ad Revenue</a:t>
            </a:r>
            <a:endParaRPr b="1">
              <a:solidFill>
                <a:srgbClr val="210635"/>
              </a:solidFill>
              <a:latin typeface="Catamaran"/>
              <a:ea typeface="Catamaran"/>
              <a:cs typeface="Catamaran"/>
              <a:sym typeface="Catamaran"/>
            </a:endParaRPr>
          </a:p>
          <a:p>
            <a:pPr indent="0" lvl="0" marL="0" marR="0" rtl="0" algn="r">
              <a:lnSpc>
                <a:spcPct val="100000"/>
              </a:lnSpc>
              <a:spcBef>
                <a:spcPts val="0"/>
              </a:spcBef>
              <a:spcAft>
                <a:spcPts val="0"/>
              </a:spcAft>
              <a:buClr>
                <a:srgbClr val="210635"/>
              </a:buClr>
              <a:buSzPts val="1100"/>
              <a:buFont typeface="Arial"/>
              <a:buNone/>
            </a:pPr>
            <a:r>
              <a:t/>
            </a:r>
            <a:endParaRPr>
              <a:solidFill>
                <a:srgbClr val="210635"/>
              </a:solidFill>
              <a:latin typeface="Catamaran"/>
              <a:ea typeface="Catamaran"/>
              <a:cs typeface="Catamaran"/>
              <a:sym typeface="Catamaran"/>
            </a:endParaRPr>
          </a:p>
          <a:p>
            <a:pPr indent="0" lvl="0" marL="0" marR="0" rtl="0" algn="l">
              <a:lnSpc>
                <a:spcPct val="100000"/>
              </a:lnSpc>
              <a:spcBef>
                <a:spcPts val="0"/>
              </a:spcBef>
              <a:spcAft>
                <a:spcPts val="0"/>
              </a:spcAft>
              <a:buClr>
                <a:srgbClr val="210635"/>
              </a:buClr>
              <a:buSzPts val="1100"/>
              <a:buFont typeface="Arial"/>
              <a:buNone/>
            </a:pPr>
            <a:r>
              <a:rPr lang="en">
                <a:solidFill>
                  <a:srgbClr val="210635"/>
                </a:solidFill>
                <a:latin typeface="Catamaran"/>
                <a:ea typeface="Catamaran"/>
                <a:cs typeface="Catamaran"/>
                <a:sym typeface="Catamaran"/>
              </a:rPr>
              <a:t>Generating revenue from in app ads.</a:t>
            </a:r>
            <a:endParaRPr b="0" i="0" sz="1400" u="none" cap="none" strike="noStrike">
              <a:solidFill>
                <a:srgbClr val="210635"/>
              </a:solidFill>
              <a:latin typeface="Catamaran"/>
              <a:ea typeface="Catamaran"/>
              <a:cs typeface="Catamaran"/>
              <a:sym typeface="Catamaran"/>
            </a:endParaRPr>
          </a:p>
          <a:p>
            <a:pPr indent="0" lvl="0" marL="0" marR="0" rtl="0" algn="r">
              <a:lnSpc>
                <a:spcPct val="100000"/>
              </a:lnSpc>
              <a:spcBef>
                <a:spcPts val="600"/>
              </a:spcBef>
              <a:spcAft>
                <a:spcPts val="600"/>
              </a:spcAft>
              <a:buClr>
                <a:srgbClr val="000000"/>
              </a:buClr>
              <a:buSzPts val="1400"/>
              <a:buFont typeface="Arial"/>
              <a:buNone/>
            </a:pPr>
            <a:r>
              <a:t/>
            </a:r>
            <a:endParaRPr b="0" i="0" sz="1400" u="none" cap="none" strike="noStrike">
              <a:solidFill>
                <a:srgbClr val="210635"/>
              </a:solidFill>
              <a:latin typeface="Catamaran"/>
              <a:ea typeface="Catamaran"/>
              <a:cs typeface="Catamaran"/>
              <a:sym typeface="Catamaran"/>
            </a:endParaRPr>
          </a:p>
        </p:txBody>
      </p:sp>
      <p:sp>
        <p:nvSpPr>
          <p:cNvPr id="132" name="Google Shape;132;p19"/>
          <p:cNvSpPr/>
          <p:nvPr/>
        </p:nvSpPr>
        <p:spPr>
          <a:xfrm>
            <a:off x="3281713" y="1124047"/>
            <a:ext cx="2116500" cy="2116500"/>
          </a:xfrm>
          <a:prstGeom prst="pie">
            <a:avLst>
              <a:gd fmla="val 10788866" name="adj1"/>
              <a:gd fmla="val 16200000" name="adj2"/>
            </a:avLst>
          </a:prstGeom>
          <a:solidFill>
            <a:srgbClr val="725D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9"/>
          <p:cNvSpPr/>
          <p:nvPr/>
        </p:nvSpPr>
        <p:spPr>
          <a:xfrm rot="5400000">
            <a:off x="3434436" y="1124047"/>
            <a:ext cx="2116500" cy="2116500"/>
          </a:xfrm>
          <a:prstGeom prst="pie">
            <a:avLst>
              <a:gd fmla="val 10788866" name="adj1"/>
              <a:gd fmla="val 16200000" name="adj2"/>
            </a:avLst>
          </a:prstGeom>
          <a:solidFill>
            <a:srgbClr val="FFB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9"/>
          <p:cNvSpPr/>
          <p:nvPr/>
        </p:nvSpPr>
        <p:spPr>
          <a:xfrm rot="10800000">
            <a:off x="3434436" y="1277948"/>
            <a:ext cx="2116500" cy="2116500"/>
          </a:xfrm>
          <a:prstGeom prst="pie">
            <a:avLst>
              <a:gd fmla="val 10788866" name="adj1"/>
              <a:gd fmla="val 16200000" name="adj2"/>
            </a:avLst>
          </a:prstGeom>
          <a:solidFill>
            <a:srgbClr val="F072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9"/>
          <p:cNvSpPr/>
          <p:nvPr/>
        </p:nvSpPr>
        <p:spPr>
          <a:xfrm rot="-5400000">
            <a:off x="3281713" y="1277948"/>
            <a:ext cx="2116500" cy="2116500"/>
          </a:xfrm>
          <a:prstGeom prst="pie">
            <a:avLst>
              <a:gd fmla="val 10788866" name="adj1"/>
              <a:gd fmla="val 16200000" name="adj2"/>
            </a:avLst>
          </a:prstGeom>
          <a:solidFill>
            <a:srgbClr val="3691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p:nvPr/>
        </p:nvSpPr>
        <p:spPr>
          <a:xfrm>
            <a:off x="3769012" y="1565557"/>
            <a:ext cx="169823" cy="389376"/>
          </a:xfrm>
          <a:prstGeom prst="rect">
            <a:avLst/>
          </a:prstGeom>
        </p:spPr>
        <p:txBody>
          <a:bodyPr>
            <a:prstTxWarp prst="textPlain"/>
          </a:bodyPr>
          <a:lstStyle/>
          <a:p>
            <a:pPr lvl="0" algn="ctr"/>
            <a:r>
              <a:rPr b="1" i="0">
                <a:ln>
                  <a:noFill/>
                </a:ln>
                <a:solidFill>
                  <a:srgbClr val="FFFFFF"/>
                </a:solidFill>
                <a:latin typeface="Arial"/>
              </a:rPr>
              <a:t>1</a:t>
            </a:r>
          </a:p>
        </p:txBody>
      </p:sp>
      <p:sp>
        <p:nvSpPr>
          <p:cNvPr id="137" name="Google Shape;137;p19"/>
          <p:cNvSpPr/>
          <p:nvPr/>
        </p:nvSpPr>
        <p:spPr>
          <a:xfrm>
            <a:off x="4658381" y="1572316"/>
            <a:ext cx="257439" cy="395895"/>
          </a:xfrm>
          <a:prstGeom prst="rect">
            <a:avLst/>
          </a:prstGeom>
        </p:spPr>
        <p:txBody>
          <a:bodyPr>
            <a:prstTxWarp prst="textPlain"/>
          </a:bodyPr>
          <a:lstStyle/>
          <a:p>
            <a:pPr lvl="0" algn="ctr"/>
            <a:r>
              <a:rPr b="1" i="0">
                <a:ln>
                  <a:noFill/>
                </a:ln>
                <a:solidFill>
                  <a:srgbClr val="FFFFFF"/>
                </a:solidFill>
                <a:latin typeface="Arial"/>
              </a:rPr>
              <a:t>3</a:t>
            </a:r>
          </a:p>
        </p:txBody>
      </p:sp>
      <p:sp>
        <p:nvSpPr>
          <p:cNvPr id="138" name="Google Shape;138;p19"/>
          <p:cNvSpPr/>
          <p:nvPr/>
        </p:nvSpPr>
        <p:spPr>
          <a:xfrm>
            <a:off x="3738725" y="2534392"/>
            <a:ext cx="260143" cy="388851"/>
          </a:xfrm>
          <a:prstGeom prst="rect">
            <a:avLst/>
          </a:prstGeom>
        </p:spPr>
        <p:txBody>
          <a:bodyPr>
            <a:prstTxWarp prst="textPlain"/>
          </a:bodyPr>
          <a:lstStyle/>
          <a:p>
            <a:pPr lvl="0" algn="ctr"/>
            <a:r>
              <a:rPr b="1" i="0">
                <a:ln>
                  <a:noFill/>
                </a:ln>
                <a:solidFill>
                  <a:srgbClr val="FFFFFF"/>
                </a:solidFill>
                <a:latin typeface="Arial"/>
              </a:rPr>
              <a:t>2</a:t>
            </a:r>
          </a:p>
        </p:txBody>
      </p:sp>
      <p:sp>
        <p:nvSpPr>
          <p:cNvPr id="139" name="Google Shape;139;p19"/>
          <p:cNvSpPr/>
          <p:nvPr/>
        </p:nvSpPr>
        <p:spPr>
          <a:xfrm>
            <a:off x="4758436" y="2541152"/>
            <a:ext cx="279022" cy="389396"/>
          </a:xfrm>
          <a:prstGeom prst="rect">
            <a:avLst/>
          </a:prstGeom>
        </p:spPr>
        <p:txBody>
          <a:bodyPr>
            <a:prstTxWarp prst="textPlain"/>
          </a:bodyPr>
          <a:lstStyle/>
          <a:p>
            <a:pPr lvl="0" algn="ctr"/>
            <a:r>
              <a:rPr b="1" i="0">
                <a:ln>
                  <a:noFill/>
                </a:ln>
                <a:solidFill>
                  <a:srgbClr val="FFFFFF"/>
                </a:solidFill>
                <a:latin typeface="Arial"/>
              </a:rPr>
              <a:t>4</a:t>
            </a:r>
          </a:p>
        </p:txBody>
      </p:sp>
      <p:sp>
        <p:nvSpPr>
          <p:cNvPr id="140" name="Google Shape;140;p19"/>
          <p:cNvSpPr txBox="1"/>
          <p:nvPr>
            <p:ph idx="4294967295" type="title"/>
          </p:nvPr>
        </p:nvSpPr>
        <p:spPr>
          <a:xfrm>
            <a:off x="586538" y="394472"/>
            <a:ext cx="4521000" cy="7146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sz="2300">
                <a:solidFill>
                  <a:srgbClr val="1736B1"/>
                </a:solidFill>
              </a:rPr>
              <a:t>Revenue Generation + Tech Stack</a:t>
            </a:r>
            <a:endParaRPr sz="2300">
              <a:solidFill>
                <a:srgbClr val="1736B1"/>
              </a:solidFill>
            </a:endParaRPr>
          </a:p>
          <a:p>
            <a:pPr indent="0" lvl="0" marL="12700" rtl="0" algn="l">
              <a:lnSpc>
                <a:spcPct val="100000"/>
              </a:lnSpc>
              <a:spcBef>
                <a:spcPts val="0"/>
              </a:spcBef>
              <a:spcAft>
                <a:spcPts val="0"/>
              </a:spcAft>
              <a:buNone/>
            </a:pPr>
            <a:r>
              <a:t/>
            </a:r>
            <a:endParaRPr sz="2300">
              <a:solidFill>
                <a:srgbClr val="1736B1"/>
              </a:solidFill>
            </a:endParaRPr>
          </a:p>
        </p:txBody>
      </p:sp>
      <p:sp>
        <p:nvSpPr>
          <p:cNvPr id="141" name="Google Shape;141;p19"/>
          <p:cNvSpPr txBox="1"/>
          <p:nvPr>
            <p:ph idx="4294967295" type="title"/>
          </p:nvPr>
        </p:nvSpPr>
        <p:spPr>
          <a:xfrm>
            <a:off x="1380538" y="3908797"/>
            <a:ext cx="4521000" cy="9147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sz="1800">
                <a:solidFill>
                  <a:srgbClr val="1736B1"/>
                </a:solidFill>
              </a:rPr>
              <a:t>Tech Stack - ML, CNN Model, Support Vector Model, Web Development, Flask.</a:t>
            </a:r>
            <a:endParaRPr sz="1800">
              <a:solidFill>
                <a:srgbClr val="1736B1"/>
              </a:solidFill>
            </a:endParaRPr>
          </a:p>
          <a:p>
            <a:pPr indent="0" lvl="0" marL="12700" rtl="0" algn="l">
              <a:lnSpc>
                <a:spcPct val="100000"/>
              </a:lnSpc>
              <a:spcBef>
                <a:spcPts val="0"/>
              </a:spcBef>
              <a:spcAft>
                <a:spcPts val="0"/>
              </a:spcAft>
              <a:buNone/>
            </a:pPr>
            <a:r>
              <a:t/>
            </a:r>
            <a:endParaRPr sz="23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76981" y="512986"/>
            <a:ext cx="2595900" cy="545100"/>
          </a:xfrm>
          <a:prstGeom prst="rect">
            <a:avLst/>
          </a:prstGeom>
          <a:noFill/>
          <a:ln>
            <a:noFill/>
          </a:ln>
        </p:spPr>
        <p:txBody>
          <a:bodyPr anchorCtr="0" anchor="t" bIns="0" lIns="0" spcFirstLastPara="1" rIns="0" wrap="square" tIns="6350">
            <a:spAutoFit/>
          </a:bodyPr>
          <a:lstStyle/>
          <a:p>
            <a:pPr indent="0" lvl="0" marL="12700" rtl="0" algn="l">
              <a:lnSpc>
                <a:spcPct val="100000"/>
              </a:lnSpc>
              <a:spcBef>
                <a:spcPts val="0"/>
              </a:spcBef>
              <a:spcAft>
                <a:spcPts val="0"/>
              </a:spcAft>
              <a:buNone/>
            </a:pPr>
            <a:r>
              <a:rPr lang="en"/>
              <a:t>Conclusion	</a:t>
            </a:r>
            <a:endParaRPr/>
          </a:p>
        </p:txBody>
      </p:sp>
      <p:sp>
        <p:nvSpPr>
          <p:cNvPr id="147" name="Google Shape;147;p20"/>
          <p:cNvSpPr txBox="1"/>
          <p:nvPr/>
        </p:nvSpPr>
        <p:spPr>
          <a:xfrm>
            <a:off x="548625" y="1294700"/>
            <a:ext cx="30000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333333"/>
                </a:solidFill>
                <a:highlight>
                  <a:srgbClr val="FFFFFF"/>
                </a:highlight>
              </a:rPr>
              <a:t>Through our website, we not only plan to help predict disease prediction but as an addition even provide a chat-bot with a policy recommending system according to the user’s needs. The website will provide maximum accuracy results as per our dataset and  will help doctors as well as a common person to know if they have any certain disease.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