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4"/>
  </p:notesMasterIdLst>
  <p:sldIdLst>
    <p:sldId id="256" r:id="rId2"/>
    <p:sldId id="268" r:id="rId3"/>
    <p:sldId id="257" r:id="rId4"/>
    <p:sldId id="258" r:id="rId5"/>
    <p:sldId id="259" r:id="rId6"/>
    <p:sldId id="260" r:id="rId7"/>
    <p:sldId id="261" r:id="rId8"/>
    <p:sldId id="262" r:id="rId9"/>
    <p:sldId id="263" r:id="rId10"/>
    <p:sldId id="264" r:id="rId11"/>
    <p:sldId id="266" r:id="rId12"/>
    <p:sldId id="267" r:id="rId13"/>
  </p:sldIdLst>
  <p:sldSz cx="12192000" cy="6858000"/>
  <p:notesSz cx="6858000" cy="9144000"/>
  <p:embeddedFontLst>
    <p:embeddedFont>
      <p:font typeface="Century Gothic" panose="020B0502020202020204" pitchFamily="34" charset="0"/>
      <p:regular r:id="rId15"/>
      <p:bold r:id="rId16"/>
      <p:italic r:id="rId17"/>
      <p:boldItalic r:id="rId18"/>
    </p:embeddedFont>
    <p:embeddedFont>
      <p:font typeface="Wingdings 3" panose="05040102010807070707" pitchFamily="18" charset="2"/>
      <p:regular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8068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198287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980982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896854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02611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862480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132483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56083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8209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11683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5555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99259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16417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5038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47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06080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876977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2242602"/>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1" y="2537138"/>
            <a:ext cx="11193049"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sz="4400" dirty="0">
                <a:solidFill>
                  <a:schemeClr val="lt1"/>
                </a:solidFill>
                <a:latin typeface="Times New Roman"/>
                <a:ea typeface="Times New Roman"/>
                <a:cs typeface="Times New Roman"/>
                <a:sym typeface="Times New Roman"/>
              </a:rPr>
              <a:t>Stock Investment Detection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idx="1"/>
          </p:nvPr>
        </p:nvSpPr>
        <p:spPr>
          <a:xfrm flipV="1">
            <a:off x="684212" y="640081"/>
            <a:ext cx="8207248" cy="45719"/>
          </a:xfrm>
          <a:prstGeom prst="rect">
            <a:avLst/>
          </a:prstGeom>
          <a:noFill/>
          <a:ln>
            <a:noFill/>
          </a:ln>
        </p:spPr>
        <p:txBody>
          <a:bodyPr spcFirstLastPara="1" wrap="square" lIns="91425" tIns="45700" rIns="91425" bIns="45700" anchor="ctr" anchorCtr="0">
            <a:normAutofit fontScale="25000" lnSpcReduction="20000"/>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err="1">
                <a:solidFill>
                  <a:schemeClr val="lt1"/>
                </a:solidFill>
                <a:latin typeface="Times New Roman"/>
                <a:ea typeface="Times New Roman"/>
                <a:cs typeface="Times New Roman"/>
                <a:sym typeface="Times New Roman"/>
              </a:rPr>
              <a:t>Predi</a:t>
            </a:r>
            <a:endParaRPr sz="2200" dirty="0">
              <a:solidFill>
                <a:schemeClr val="lt1"/>
              </a:solidFill>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284ADD94-62FA-E692-A2BB-1A29EBF5AD62}"/>
              </a:ext>
            </a:extLst>
          </p:cNvPr>
          <p:cNvSpPr>
            <a:spLocks noChangeArrowheads="1"/>
          </p:cNvSpPr>
          <p:nvPr/>
        </p:nvSpPr>
        <p:spPr bwMode="auto">
          <a:xfrm>
            <a:off x="0" y="209447"/>
            <a:ext cx="11724640"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400" b="1" dirty="0">
                <a:latin typeface="Arial" panose="020B0604020202020204" pitchFamily="34" charset="0"/>
              </a:rPr>
              <a:t>Predictions</a:t>
            </a:r>
            <a:r>
              <a:rPr lang="en-US" altLang="en-US" sz="2400" dirty="0">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 user base is expected to grow significantly, particularly among millennials and Gen Z, who show a strong interest in digital investment tools</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t>Revenue from subscriptions, premium features, and advertisements will increase as the user base expands</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Supporting Data:</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Increasing trends in mobile app usage and stock market participation among younger demographics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92163-0514-777E-9535-72ED260CA434}"/>
              </a:ext>
            </a:extLst>
          </p:cNvPr>
          <p:cNvSpPr>
            <a:spLocks noGrp="1"/>
          </p:cNvSpPr>
          <p:nvPr>
            <p:ph type="title"/>
          </p:nvPr>
        </p:nvSpPr>
        <p:spPr>
          <a:xfrm>
            <a:off x="684212" y="318053"/>
            <a:ext cx="8534400" cy="576470"/>
          </a:xfrm>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id="{E9C05BB0-6C9C-7506-2AD1-0F7D8EAD6190}"/>
              </a:ext>
            </a:extLst>
          </p:cNvPr>
          <p:cNvSpPr>
            <a:spLocks noGrp="1"/>
          </p:cNvSpPr>
          <p:nvPr>
            <p:ph idx="1"/>
          </p:nvPr>
        </p:nvSpPr>
        <p:spPr>
          <a:xfrm>
            <a:off x="465551" y="457200"/>
            <a:ext cx="8534400" cy="3615267"/>
          </a:xfrm>
        </p:spPr>
        <p:txBody>
          <a:bodyPr/>
          <a:lstStyle/>
          <a:p>
            <a:pPr marL="137160" indent="0">
              <a:buNone/>
            </a:pPr>
            <a:endParaRPr lang="en-IN" dirty="0">
              <a:solidFill>
                <a:schemeClr val="bg1"/>
              </a:solidFill>
            </a:endParaRPr>
          </a:p>
          <a:p>
            <a:pPr marL="137160" indent="0">
              <a:buNone/>
            </a:pPr>
            <a:endParaRPr lang="en-IN" dirty="0">
              <a:solidFill>
                <a:schemeClr val="bg1"/>
              </a:solidFill>
            </a:endParaRPr>
          </a:p>
          <a:p>
            <a:pPr marL="137160" indent="0">
              <a:buNone/>
            </a:pPr>
            <a:r>
              <a:rPr lang="en-US" dirty="0"/>
              <a:t>The development and launch of the stock price investment app mark a significant milestone in empowering individual investors with the tools, resources, and information they need to make informed investment decisions. Throughout this project, we've focused on delivering a user-centric, technically robust, and secure application that meets the evolving needs of modern investors.</a:t>
            </a:r>
            <a:endParaRPr lang="en-IN" dirty="0"/>
          </a:p>
        </p:txBody>
      </p:sp>
    </p:spTree>
    <p:extLst>
      <p:ext uri="{BB962C8B-B14F-4D97-AF65-F5344CB8AC3E}">
        <p14:creationId xmlns:p14="http://schemas.microsoft.com/office/powerpoint/2010/main" val="4291704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80416-921D-CA48-539E-F7B393D24342}"/>
              </a:ext>
            </a:extLst>
          </p:cNvPr>
          <p:cNvSpPr>
            <a:spLocks noGrp="1"/>
          </p:cNvSpPr>
          <p:nvPr>
            <p:ph type="title"/>
          </p:nvPr>
        </p:nvSpPr>
        <p:spPr>
          <a:xfrm>
            <a:off x="1073426" y="1888436"/>
            <a:ext cx="8145186" cy="4105964"/>
          </a:xfrm>
        </p:spPr>
        <p:txBody>
          <a:bodyPr/>
          <a:lstStyle/>
          <a:p>
            <a:r>
              <a:rPr lang="en-IN" dirty="0"/>
              <a:t>THANK YOU</a:t>
            </a:r>
          </a:p>
        </p:txBody>
      </p:sp>
      <p:sp>
        <p:nvSpPr>
          <p:cNvPr id="3" name="Text Placeholder 2">
            <a:extLst>
              <a:ext uri="{FF2B5EF4-FFF2-40B4-BE49-F238E27FC236}">
                <a16:creationId xmlns:a16="http://schemas.microsoft.com/office/drawing/2014/main" id="{29B00D9D-9BB8-C999-9DC9-1F222F3581AC}"/>
              </a:ext>
            </a:extLst>
          </p:cNvPr>
          <p:cNvSpPr>
            <a:spLocks noGrp="1"/>
          </p:cNvSpPr>
          <p:nvPr>
            <p:ph idx="1"/>
          </p:nvPr>
        </p:nvSpPr>
        <p:spPr/>
        <p:txBody>
          <a:bodyPr/>
          <a:lstStyle/>
          <a:p>
            <a:pPr marL="137160" indent="0">
              <a:buNone/>
            </a:pPr>
            <a:endParaRPr lang="en-IN" dirty="0"/>
          </a:p>
        </p:txBody>
      </p:sp>
    </p:spTree>
    <p:extLst>
      <p:ext uri="{BB962C8B-B14F-4D97-AF65-F5344CB8AC3E}">
        <p14:creationId xmlns:p14="http://schemas.microsoft.com/office/powerpoint/2010/main" val="1401891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894D-8E60-B84A-CC5E-92D687832C65}"/>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D01DFD31-B13B-5432-F842-326CA6D634EF}"/>
              </a:ext>
            </a:extLst>
          </p:cNvPr>
          <p:cNvSpPr>
            <a:spLocks noGrp="1"/>
          </p:cNvSpPr>
          <p:nvPr>
            <p:ph idx="1"/>
          </p:nvPr>
        </p:nvSpPr>
        <p:spPr/>
        <p:txBody>
          <a:bodyPr/>
          <a:lstStyle/>
          <a:p>
            <a:r>
              <a:rPr lang="en-IN" dirty="0"/>
              <a:t>Objective</a:t>
            </a:r>
          </a:p>
          <a:p>
            <a:r>
              <a:rPr lang="en-IN" dirty="0"/>
              <a:t>Database</a:t>
            </a:r>
          </a:p>
          <a:p>
            <a:r>
              <a:rPr lang="en-IN" dirty="0"/>
              <a:t>Architecture</a:t>
            </a:r>
          </a:p>
          <a:p>
            <a:r>
              <a:rPr lang="en-IN" dirty="0"/>
              <a:t>Technology</a:t>
            </a:r>
          </a:p>
          <a:p>
            <a:r>
              <a:rPr lang="en-IN" dirty="0"/>
              <a:t>Scope</a:t>
            </a:r>
          </a:p>
          <a:p>
            <a:r>
              <a:rPr lang="en-IN" dirty="0"/>
              <a:t>Model Description</a:t>
            </a:r>
          </a:p>
          <a:p>
            <a:r>
              <a:rPr lang="en-IN" dirty="0"/>
              <a:t>Predictions</a:t>
            </a:r>
          </a:p>
          <a:p>
            <a:endParaRPr lang="en-IN" dirty="0"/>
          </a:p>
          <a:p>
            <a:endParaRPr lang="en-IN" dirty="0"/>
          </a:p>
        </p:txBody>
      </p:sp>
    </p:spTree>
    <p:extLst>
      <p:ext uri="{BB962C8B-B14F-4D97-AF65-F5344CB8AC3E}">
        <p14:creationId xmlns:p14="http://schemas.microsoft.com/office/powerpoint/2010/main" val="3797503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t>To ensure the success of the stock price investment app project, it’s crucial to define and monitor Key Performance Indicators (KPIs). These KPIs will help measure the effectiveness, efficiency, and overall impact of the app.</a:t>
            </a:r>
          </a:p>
          <a:p>
            <a:pPr marL="457200" lvl="1" indent="0" algn="l" rtl="0">
              <a:spcBef>
                <a:spcPts val="960"/>
              </a:spcBef>
              <a:spcAft>
                <a:spcPts val="0"/>
              </a:spcAft>
              <a:buSzPts val="1440"/>
              <a:buNone/>
            </a:pPr>
            <a:endParaRPr lang="en-US" dirty="0"/>
          </a:p>
          <a:p>
            <a:pPr marL="457200" lvl="1" indent="0" algn="l" rtl="0">
              <a:spcBef>
                <a:spcPts val="960"/>
              </a:spcBef>
              <a:spcAft>
                <a:spcPts val="0"/>
              </a:spcAft>
              <a:buSzPts val="1440"/>
              <a:buNone/>
            </a:pPr>
            <a:endParaRPr lang="en-US" dirty="0"/>
          </a:p>
          <a:p>
            <a:pPr marL="457200" lvl="1" indent="0" algn="l" rtl="0">
              <a:spcBef>
                <a:spcPts val="960"/>
              </a:spcBef>
              <a:spcAft>
                <a:spcPts val="0"/>
              </a:spcAft>
              <a:buSzPts val="1440"/>
              <a:buNone/>
            </a:pPr>
            <a:r>
              <a:rPr lang="en-US" dirty="0"/>
              <a:t>.</a:t>
            </a: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Real Time access to market Data</a:t>
            </a:r>
            <a:endParaRPr dirty="0"/>
          </a:p>
          <a:p>
            <a:pPr marL="742950" lvl="1" indent="-285750" algn="l" rtl="0">
              <a:spcBef>
                <a:spcPts val="960"/>
              </a:spcBef>
              <a:spcAft>
                <a:spcPts val="0"/>
              </a:spcAft>
              <a:buSzPts val="1440"/>
              <a:buFont typeface="Noto Sans Symbols"/>
              <a:buChar char="⮚"/>
            </a:pPr>
            <a:r>
              <a:rPr lang="en-IN" dirty="0">
                <a:solidFill>
                  <a:schemeClr val="lt1"/>
                </a:solidFill>
                <a:latin typeface="Times New Roman"/>
                <a:ea typeface="Times New Roman"/>
                <a:cs typeface="Times New Roman"/>
                <a:sym typeface="Times New Roman"/>
              </a:rPr>
              <a:t>Enhance Investment Knowledge</a:t>
            </a:r>
            <a:endParaRPr dirty="0"/>
          </a:p>
          <a:p>
            <a:pPr marL="742950" lvl="1" indent="-285750" algn="l" rtl="0">
              <a:spcBef>
                <a:spcPts val="960"/>
              </a:spcBef>
              <a:spcAft>
                <a:spcPts val="0"/>
              </a:spcAft>
              <a:buSzPts val="1440"/>
              <a:buFont typeface="Noto Sans Symbols"/>
              <a:buChar char="⮚"/>
            </a:pPr>
            <a:r>
              <a:rPr lang="en-IN" dirty="0">
                <a:solidFill>
                  <a:schemeClr val="lt1"/>
                </a:solidFill>
                <a:latin typeface="Times New Roman"/>
                <a:ea typeface="Times New Roman"/>
                <a:cs typeface="Times New Roman"/>
                <a:sym typeface="Times New Roman"/>
              </a:rPr>
              <a:t>User friendly Interface</a:t>
            </a:r>
            <a:endParaRPr dirty="0"/>
          </a:p>
          <a:p>
            <a:pPr marL="742950" lvl="1" indent="-285750" algn="l" rtl="0">
              <a:spcBef>
                <a:spcPts val="960"/>
              </a:spcBef>
              <a:spcAft>
                <a:spcPts val="0"/>
              </a:spcAft>
              <a:buSzPts val="1440"/>
              <a:buFont typeface="Noto Sans Symbols"/>
              <a:buChar char="⮚"/>
            </a:pPr>
            <a:r>
              <a:rPr lang="en-IN" dirty="0" err="1">
                <a:solidFill>
                  <a:schemeClr val="lt1"/>
                </a:solidFill>
                <a:latin typeface="Times New Roman"/>
                <a:ea typeface="Times New Roman"/>
                <a:cs typeface="Times New Roman"/>
                <a:sym typeface="Times New Roman"/>
              </a:rPr>
              <a:t>Customeeizable</a:t>
            </a:r>
            <a:r>
              <a:rPr lang="en-IN" dirty="0">
                <a:solidFill>
                  <a:schemeClr val="lt1"/>
                </a:solidFill>
                <a:latin typeface="Times New Roman"/>
                <a:ea typeface="Times New Roman"/>
                <a:cs typeface="Times New Roman"/>
                <a:sym typeface="Times New Roman"/>
              </a:rPr>
              <a:t> Alerts and Notifications</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Sharing Agreement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Sample file name (ex fraudDetection_20062021_101010)</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Length of date stamp(8 digits)</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Length of time stamp(6 digits)</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Column names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Column data type</a:t>
            </a:r>
            <a:endParaRPr/>
          </a:p>
          <a:p>
            <a:pPr marL="285750" lvl="0" indent="-184150" algn="l" rtl="0">
              <a:spcBef>
                <a:spcPts val="1000"/>
              </a:spcBef>
              <a:spcAft>
                <a:spcPts val="0"/>
              </a:spcAft>
              <a:buSzPts val="1600"/>
              <a:buFont typeface="Noto Sans Symbols"/>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684212" y="367748"/>
            <a:ext cx="8534400" cy="2376823"/>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3" name="Picture 2">
            <a:extLst>
              <a:ext uri="{FF2B5EF4-FFF2-40B4-BE49-F238E27FC236}">
                <a16:creationId xmlns:a16="http://schemas.microsoft.com/office/drawing/2014/main" id="{A6B09B2C-71C6-71E2-F908-6B88CCAB7073}"/>
              </a:ext>
            </a:extLst>
          </p:cNvPr>
          <p:cNvPicPr>
            <a:picLocks noChangeAspect="1"/>
          </p:cNvPicPr>
          <p:nvPr/>
        </p:nvPicPr>
        <p:blipFill>
          <a:blip r:embed="rId3"/>
          <a:stretch>
            <a:fillRect/>
          </a:stretch>
        </p:blipFill>
        <p:spPr>
          <a:xfrm>
            <a:off x="1093304" y="1540565"/>
            <a:ext cx="8686800" cy="506895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347870"/>
            <a:ext cx="11173324" cy="6575980"/>
          </a:xfrm>
          <a:prstGeom prst="rect">
            <a:avLst/>
          </a:prstGeom>
          <a:noFill/>
          <a:ln>
            <a:noFill/>
          </a:ln>
        </p:spPr>
        <p:txBody>
          <a:bodyPr spcFirstLastPara="1" wrap="square" lIns="91425" tIns="45700" rIns="91425" bIns="45700" anchor="ctr" anchorCtr="0">
            <a:normAutofit/>
          </a:bodyPr>
          <a:lstStyle/>
          <a:p>
            <a:pPr marL="137160" indent="0">
              <a:buNone/>
            </a:pPr>
            <a:r>
              <a:rPr lang="en-IN" b="1" dirty="0">
                <a:solidFill>
                  <a:schemeClr val="bg1"/>
                </a:solidFill>
              </a:rPr>
              <a:t>                                             </a:t>
            </a:r>
            <a:r>
              <a:rPr lang="en-IN" sz="2000" b="1" dirty="0">
                <a:solidFill>
                  <a:schemeClr val="bg1"/>
                </a:solidFill>
              </a:rPr>
              <a:t> </a:t>
            </a:r>
            <a:r>
              <a:rPr lang="en-IN" sz="2000" b="1" dirty="0"/>
              <a:t>Technologies:</a:t>
            </a:r>
          </a:p>
          <a:p>
            <a:pPr marL="137160" indent="0">
              <a:buNone/>
            </a:pPr>
            <a:endParaRPr lang="en-IN" b="1" dirty="0"/>
          </a:p>
          <a:p>
            <a:pPr marL="137160" indent="0">
              <a:buNone/>
            </a:pPr>
            <a:endParaRPr lang="en-IN" sz="2000" b="1" dirty="0"/>
          </a:p>
          <a:p>
            <a:pPr marL="137160" indent="0">
              <a:buNone/>
            </a:pPr>
            <a:endParaRPr lang="en-IN" sz="2000" dirty="0"/>
          </a:p>
          <a:p>
            <a:pPr>
              <a:buFont typeface="Arial" panose="020B0604020202020204" pitchFamily="34" charset="0"/>
              <a:buChar char="•"/>
            </a:pPr>
            <a:r>
              <a:rPr lang="en-IN" sz="2000" b="1" dirty="0"/>
              <a:t>Programming Language:</a:t>
            </a:r>
            <a:r>
              <a:rPr lang="en-IN" sz="2000" dirty="0"/>
              <a:t> Node.js (JavaScript/TypeScript) or Python (Django/Flask).</a:t>
            </a:r>
          </a:p>
          <a:p>
            <a:pPr>
              <a:buFont typeface="Arial" panose="020B0604020202020204" pitchFamily="34" charset="0"/>
              <a:buChar char="•"/>
            </a:pPr>
            <a:r>
              <a:rPr lang="en-IN" sz="2000" b="1" dirty="0"/>
              <a:t>Frameworks:</a:t>
            </a:r>
            <a:r>
              <a:rPr lang="en-IN" sz="2000" dirty="0"/>
              <a:t> Express.js (for Node.js) or Django/Flask (for Python).</a:t>
            </a:r>
          </a:p>
          <a:p>
            <a:r>
              <a:rPr lang="en-IN" sz="2000" b="1" dirty="0"/>
              <a:t>Database:</a:t>
            </a:r>
            <a:endParaRPr lang="en-IN" sz="2000" dirty="0"/>
          </a:p>
          <a:p>
            <a:pPr>
              <a:buFont typeface="Arial" panose="020B0604020202020204" pitchFamily="34" charset="0"/>
              <a:buChar char="•"/>
            </a:pPr>
            <a:r>
              <a:rPr lang="en-IN" sz="2000" b="1" dirty="0"/>
              <a:t>Primary Database:</a:t>
            </a:r>
            <a:r>
              <a:rPr lang="en-IN" sz="2000" dirty="0"/>
              <a:t> PostgreSQL or MySQL for relational data.</a:t>
            </a:r>
          </a:p>
          <a:p>
            <a:pPr>
              <a:buFont typeface="Arial" panose="020B0604020202020204" pitchFamily="34" charset="0"/>
              <a:buChar char="•"/>
            </a:pPr>
            <a:r>
              <a:rPr lang="en-IN" sz="2000" b="1" dirty="0"/>
              <a:t>NoSQL Database:</a:t>
            </a:r>
            <a:r>
              <a:rPr lang="en-IN" sz="2000" dirty="0"/>
              <a:t> MongoDB for unstructured data.</a:t>
            </a:r>
          </a:p>
          <a:p>
            <a:r>
              <a:rPr lang="en-IN" sz="2000" b="1" dirty="0"/>
              <a:t>API Development:</a:t>
            </a:r>
            <a:endParaRPr lang="en-IN" sz="2000" dirty="0"/>
          </a:p>
          <a:p>
            <a:pPr>
              <a:buFont typeface="Arial" panose="020B0604020202020204" pitchFamily="34" charset="0"/>
              <a:buChar char="•"/>
            </a:pPr>
            <a:r>
              <a:rPr lang="en-IN" sz="2000" b="1" dirty="0"/>
              <a:t>RESTful APIs:</a:t>
            </a:r>
            <a:r>
              <a:rPr lang="en-IN" sz="2000" dirty="0"/>
              <a:t> For standard operations and integration.</a:t>
            </a:r>
          </a:p>
          <a:p>
            <a:pPr>
              <a:buFont typeface="Arial" panose="020B0604020202020204" pitchFamily="34" charset="0"/>
              <a:buChar char="•"/>
            </a:pPr>
            <a:r>
              <a:rPr lang="en-IN" sz="2000" b="1" dirty="0" err="1"/>
              <a:t>GraphQL</a:t>
            </a:r>
            <a:r>
              <a:rPr lang="en-IN" sz="2000" b="1" dirty="0"/>
              <a:t>:</a:t>
            </a:r>
            <a:r>
              <a:rPr lang="en-IN" sz="2000" dirty="0"/>
              <a:t> For flexible and efficient data querying.</a:t>
            </a:r>
          </a:p>
          <a:p>
            <a:pPr>
              <a:buFont typeface="Arial" panose="020B0604020202020204" pitchFamily="34" charset="0"/>
              <a:buChar char="•"/>
            </a:pPr>
            <a:r>
              <a:rPr lang="en-IN" sz="2000" b="1" dirty="0"/>
              <a:t>Authorization:</a:t>
            </a:r>
            <a:r>
              <a:rPr lang="en-IN" sz="2000" dirty="0"/>
              <a:t> Role-based access control (RBAC)</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idx="1"/>
          </p:nvPr>
        </p:nvSpPr>
        <p:spPr>
          <a:xfrm>
            <a:off x="684212" y="685800"/>
            <a:ext cx="8534400" cy="5367270"/>
          </a:xfrm>
          <a:prstGeom prst="rect">
            <a:avLst/>
          </a:prstGeom>
          <a:noFill/>
          <a:ln>
            <a:noFill/>
          </a:ln>
        </p:spPr>
        <p:txBody>
          <a:bodyPr spcFirstLastPara="1" wrap="square" lIns="91425" tIns="45700" rIns="91425" bIns="45700" anchor="ctr" anchorCtr="0">
            <a:normAutofit fontScale="92500" lnSpcReduction="20000"/>
          </a:bodyPr>
          <a:lstStyle/>
          <a:p>
            <a:r>
              <a:rPr lang="en-US" b="1" dirty="0">
                <a:solidFill>
                  <a:schemeClr val="bg1"/>
                </a:solidFill>
              </a:rPr>
              <a:t>Scope:</a:t>
            </a:r>
          </a:p>
          <a:p>
            <a:endParaRPr lang="en-US" b="1" dirty="0">
              <a:solidFill>
                <a:schemeClr val="bg1"/>
              </a:solidFill>
            </a:endParaRPr>
          </a:p>
          <a:p>
            <a:r>
              <a:rPr lang="en-US" b="1" dirty="0"/>
              <a:t>Core Features and Functionalities</a:t>
            </a:r>
          </a:p>
          <a:p>
            <a:r>
              <a:rPr lang="en-US" b="1" dirty="0"/>
              <a:t>User Interface and Experience:</a:t>
            </a:r>
            <a:endParaRPr lang="en-US" dirty="0"/>
          </a:p>
          <a:p>
            <a:pPr>
              <a:buFont typeface="Arial" panose="020B0604020202020204" pitchFamily="34" charset="0"/>
              <a:buChar char="•"/>
            </a:pPr>
            <a:r>
              <a:rPr lang="en-US" dirty="0"/>
              <a:t>Develop a clean, intuitive, and responsive user interface (UI).</a:t>
            </a:r>
          </a:p>
          <a:p>
            <a:pPr>
              <a:buFont typeface="Arial" panose="020B0604020202020204" pitchFamily="34" charset="0"/>
              <a:buChar char="•"/>
            </a:pPr>
            <a:r>
              <a:rPr lang="en-US" dirty="0"/>
              <a:t>Design customizable dashboards for personalized user experiences.</a:t>
            </a:r>
          </a:p>
          <a:p>
            <a:r>
              <a:rPr lang="en-US" b="1" dirty="0"/>
              <a:t>Stock Information and Real-Time Data:</a:t>
            </a:r>
            <a:endParaRPr lang="en-US" dirty="0"/>
          </a:p>
          <a:p>
            <a:pPr>
              <a:buFont typeface="Arial" panose="020B0604020202020204" pitchFamily="34" charset="0"/>
              <a:buChar char="•"/>
            </a:pPr>
            <a:r>
              <a:rPr lang="en-US" dirty="0"/>
              <a:t>Integrate APIs to provide real-time stock prices and market data.</a:t>
            </a:r>
          </a:p>
          <a:p>
            <a:pPr>
              <a:buFont typeface="Arial" panose="020B0604020202020204" pitchFamily="34" charset="0"/>
              <a:buChar char="•"/>
            </a:pPr>
            <a:r>
              <a:rPr lang="en-US" dirty="0"/>
              <a:t>Include detailed stock information such as historical prices, company profiles, financial reports, and analyst ratings.</a:t>
            </a:r>
          </a:p>
          <a:p>
            <a:pPr>
              <a:buFont typeface="Arial" panose="020B0604020202020204" pitchFamily="34" charset="0"/>
              <a:buChar char="•"/>
            </a:pPr>
            <a:r>
              <a:rPr lang="en-US" dirty="0"/>
              <a:t>Provide sector and industry performance data.</a:t>
            </a:r>
          </a:p>
          <a:p>
            <a:r>
              <a:rPr lang="en-US" b="1" dirty="0"/>
              <a:t>Portfolio Management:</a:t>
            </a:r>
            <a:endParaRPr lang="en-US" dirty="0"/>
          </a:p>
          <a:p>
            <a:pPr>
              <a:buFont typeface="Arial" panose="020B0604020202020204" pitchFamily="34" charset="0"/>
              <a:buChar char="•"/>
            </a:pPr>
            <a:r>
              <a:rPr lang="en-US" dirty="0"/>
              <a:t>Allow users to create and manage multiple investment portfolios.</a:t>
            </a:r>
          </a:p>
          <a:p>
            <a:pPr>
              <a:buFont typeface="Arial" panose="020B0604020202020204" pitchFamily="34" charset="0"/>
              <a:buChar char="•"/>
            </a:pPr>
            <a:r>
              <a:rPr lang="en-US" dirty="0"/>
              <a:t>Track and display portfolio performance metrics such as returns, volatility, and risk.</a:t>
            </a:r>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Export from Db :</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The accumulated data from db is exported in csv format for 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Preprocessing   </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Performing EDA to get insight of data like  identifying distribution , outliers ,trend</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among data etc.</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Check for null values in the columns. If present impute the null values.</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Encode the categorical values with numeric values.</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 Standard Scalar to scale down the values.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Model Selection – </a:t>
            </a:r>
            <a:endParaRPr dirty="0">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After the clusters are created, we find the best model for each cluster. By using 2  algorithms “SVM” and "</a:t>
            </a:r>
            <a:r>
              <a:rPr lang="en-US" sz="1800" dirty="0" err="1">
                <a:solidFill>
                  <a:schemeClr val="lt1"/>
                </a:solidFill>
                <a:latin typeface="Times New Roman"/>
                <a:ea typeface="Times New Roman"/>
                <a:cs typeface="Times New Roman"/>
                <a:sym typeface="Times New Roman"/>
              </a:rPr>
              <a:t>XGBoost</a:t>
            </a:r>
            <a:r>
              <a:rPr lang="en-US" sz="1800" dirty="0">
                <a:solidFill>
                  <a:schemeClr val="lt1"/>
                </a:solidFill>
                <a:latin typeface="Times New Roman"/>
                <a:ea typeface="Times New Roman"/>
                <a:cs typeface="Times New Roman"/>
                <a:sym typeface="Times New Roman"/>
              </a:rPr>
              <a:t>". For each cluster both the hyper tunned algorithms are used. We calculate the AUC scores for both models and select the model with the best score. Similarly, the model is selected for each cluster. All the models for every cluster are saved for use in prediction</a:t>
            </a: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320</TotalTime>
  <Words>588</Words>
  <Application>Microsoft Office PowerPoint</Application>
  <PresentationFormat>Widescreen</PresentationFormat>
  <Paragraphs>89</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Noto Sans Symbols</vt:lpstr>
      <vt:lpstr>Times New Roman</vt:lpstr>
      <vt:lpstr>Wingdings 3</vt:lpstr>
      <vt:lpstr>Ion</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Windows 10</dc:creator>
  <cp:lastModifiedBy>Kishor Joshi</cp:lastModifiedBy>
  <cp:revision>3</cp:revision>
  <dcterms:created xsi:type="dcterms:W3CDTF">2021-06-19T13:01:53Z</dcterms:created>
  <dcterms:modified xsi:type="dcterms:W3CDTF">2024-06-12T18:05:27Z</dcterms:modified>
</cp:coreProperties>
</file>