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61" r:id="rId3"/>
    <p:sldId id="257" r:id="rId4"/>
    <p:sldId id="270" r:id="rId5"/>
    <p:sldId id="267" r:id="rId6"/>
    <p:sldId id="271" r:id="rId7"/>
    <p:sldId id="268" r:id="rId8"/>
    <p:sldId id="269" r:id="rId9"/>
    <p:sldId id="259"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70656E-A6F1-F771-FC9A-17977955B424}" v="437" dt="2024-11-22T18:49:32.974"/>
    <p1510:client id="{5B6B90FA-6785-0DE7-0BAC-6BECC1B9F58B}" v="1" dt="2024-11-22T18:55:34.045"/>
    <p1510:client id="{62E37B64-2D0B-C458-C6DB-2A30DB2A7200}" v="1" dt="2024-11-22T22:08:05.918"/>
    <p1510:client id="{78BBF97F-7894-E83D-3549-89233E81301B}" v="96" dt="2024-11-22T22:08:31.772"/>
    <p1510:client id="{94FF7F18-F674-1597-4DFD-FD7EAF0FD64B}" v="2" dt="2024-11-22T22:26:56.395"/>
    <p1510:client id="{BB2899FA-1625-266D-0A84-8D1AD54267A7}" v="24" dt="2024-11-22T22:19:40.995"/>
    <p1510:client id="{BC78A2B2-3505-1E85-A03E-7497FCFD1782}" v="1199" dt="2024-11-22T22:29:10.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dirty="0"/>
              <a:pPr algn="r"/>
              <a:t>8/29/2025</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396506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158732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dirty="0"/>
              <a:pPr algn="r"/>
              <a:t>8/29/2025</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245713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67713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383367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36360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003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107094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220175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532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noChangeAspect="1"/>
          </p:cNvSpPr>
          <p:nvPr>
            <p:ph type="pic" idx="1"/>
          </p:nvPr>
        </p:nvSpPr>
        <p:spPr>
          <a:xfrm>
            <a:off x="0" y="2267712"/>
            <a:ext cx="6571469" cy="4590288"/>
          </a:xfrm>
          <a:solidFill>
            <a:schemeClr val="bg1">
              <a:lumMod val="85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dirty="0"/>
              <a:pPr algn="r"/>
              <a:t>8/29/2025</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dirty="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548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dirty="0"/>
              <a:pPr algn="r"/>
              <a:t>8/29/2025</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dirty="0"/>
              <a:pPr algn="l"/>
              <a:t>‹#›</a:t>
            </a:fld>
            <a:endParaRPr lang="en-US"/>
          </a:p>
        </p:txBody>
      </p:sp>
    </p:spTree>
    <p:extLst>
      <p:ext uri="{BB962C8B-B14F-4D97-AF65-F5344CB8AC3E}">
        <p14:creationId xmlns:p14="http://schemas.microsoft.com/office/powerpoint/2010/main" val="95069993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0460" y="330367"/>
            <a:ext cx="10062892" cy="3109615"/>
          </a:xfrm>
        </p:spPr>
        <p:txBody>
          <a:bodyPr vert="horz" lIns="91440" tIns="45720" rIns="91440" bIns="45720" rtlCol="0" anchor="ctr">
            <a:noAutofit/>
          </a:bodyPr>
          <a:lstStyle/>
          <a:p>
            <a:r>
              <a:rPr lang="en-US" sz="4000">
                <a:latin typeface="Times New Roman"/>
                <a:ea typeface="+mj-lt"/>
                <a:cs typeface="+mj-lt"/>
              </a:rPr>
              <a:t>Project Planning with virtual ai agents for Renters Insurance</a:t>
            </a:r>
            <a:br>
              <a:rPr lang="en-US" sz="4000">
                <a:latin typeface="Times New Roman"/>
                <a:ea typeface="+mj-lt"/>
                <a:cs typeface="+mj-lt"/>
              </a:rPr>
            </a:br>
            <a:br>
              <a:rPr lang="en-US" sz="4000">
                <a:latin typeface="Times New Roman"/>
                <a:ea typeface="+mj-lt"/>
                <a:cs typeface="+mj-lt"/>
              </a:rPr>
            </a:br>
            <a:r>
              <a:rPr lang="en-US" sz="4000">
                <a:latin typeface="Times New Roman"/>
                <a:ea typeface="+mj-lt"/>
                <a:cs typeface="+mj-lt"/>
              </a:rPr>
              <a:t>phase 2  </a:t>
            </a:r>
            <a:endParaRPr lang="en-US" sz="4000">
              <a:latin typeface="Times New Roman"/>
              <a:cs typeface="Times New Roman"/>
            </a:endParaRPr>
          </a:p>
        </p:txBody>
      </p:sp>
      <p:sp>
        <p:nvSpPr>
          <p:cNvPr id="3" name="TextBox 2">
            <a:extLst>
              <a:ext uri="{FF2B5EF4-FFF2-40B4-BE49-F238E27FC236}">
                <a16:creationId xmlns:a16="http://schemas.microsoft.com/office/drawing/2014/main" id="{6849E128-E7F7-2C41-7640-F5CC31EAF37C}"/>
              </a:ext>
            </a:extLst>
          </p:cNvPr>
          <p:cNvSpPr txBox="1"/>
          <p:nvPr/>
        </p:nvSpPr>
        <p:spPr>
          <a:xfrm>
            <a:off x="1446269" y="4272677"/>
            <a:ext cx="8310230" cy="10874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100"/>
              </a:spcBef>
              <a:spcAft>
                <a:spcPts val="700"/>
              </a:spcAft>
            </a:pPr>
            <a:r>
              <a:rPr lang="en-US">
                <a:solidFill>
                  <a:schemeClr val="bg1"/>
                </a:solidFill>
                <a:latin typeface="Times New Roman"/>
              </a:rPr>
              <a:t>By</a:t>
            </a:r>
            <a:endParaRPr lang="en-US" sz="2200" dirty="0">
              <a:solidFill>
                <a:schemeClr val="bg1"/>
              </a:solidFill>
              <a:latin typeface="Times New Roman"/>
              <a:cs typeface="Times New Roman"/>
            </a:endParaRPr>
          </a:p>
          <a:p>
            <a:pPr algn="ctr">
              <a:spcBef>
                <a:spcPts val="100"/>
              </a:spcBef>
              <a:spcAft>
                <a:spcPts val="700"/>
              </a:spcAft>
            </a:pPr>
            <a:r>
              <a:rPr lang="en-US" sz="2200" cap="all" dirty="0">
                <a:solidFill>
                  <a:schemeClr val="bg1"/>
                </a:solidFill>
                <a:latin typeface="Times New Roman"/>
                <a:cs typeface="Times New Roman"/>
              </a:rPr>
              <a:t>SNEHA JOSHI</a:t>
            </a:r>
            <a:br>
              <a:rPr lang="en-US" dirty="0">
                <a:latin typeface="Times New Roman"/>
              </a:rPr>
            </a:br>
            <a:endParaRPr lang="en-US" dirty="0">
              <a:solidFill>
                <a:schemeClr val="bg1"/>
              </a:solidFill>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2A4F-59B9-CC29-0D7A-8A07692A021E}"/>
              </a:ext>
            </a:extLst>
          </p:cNvPr>
          <p:cNvSpPr>
            <a:spLocks noGrp="1"/>
          </p:cNvSpPr>
          <p:nvPr>
            <p:ph type="title"/>
          </p:nvPr>
        </p:nvSpPr>
        <p:spPr/>
        <p:txBody>
          <a:bodyPr>
            <a:normAutofit/>
          </a:bodyPr>
          <a:lstStyle/>
          <a:p>
            <a:pPr algn="ctr"/>
            <a:r>
              <a:rPr lang="en-US" sz="5400">
                <a:latin typeface="Times New Roman"/>
                <a:cs typeface="Times New Roman"/>
              </a:rPr>
              <a:t>Analysis Report Accuracy</a:t>
            </a:r>
            <a:endParaRPr lang="en-US" sz="5400"/>
          </a:p>
        </p:txBody>
      </p:sp>
      <p:sp>
        <p:nvSpPr>
          <p:cNvPr id="3" name="Content Placeholder 2">
            <a:extLst>
              <a:ext uri="{FF2B5EF4-FFF2-40B4-BE49-F238E27FC236}">
                <a16:creationId xmlns:a16="http://schemas.microsoft.com/office/drawing/2014/main" id="{0E874963-83A4-C1BA-1028-0A0A41CE6DC8}"/>
              </a:ext>
            </a:extLst>
          </p:cNvPr>
          <p:cNvSpPr>
            <a:spLocks noGrp="1"/>
          </p:cNvSpPr>
          <p:nvPr>
            <p:ph idx="1"/>
          </p:nvPr>
        </p:nvSpPr>
        <p:spPr>
          <a:xfrm>
            <a:off x="960120" y="2502580"/>
            <a:ext cx="10268712" cy="3718983"/>
          </a:xfrm>
        </p:spPr>
        <p:txBody>
          <a:bodyPr vert="horz" lIns="91440" tIns="45720" rIns="91440" bIns="45720" rtlCol="0" anchor="t">
            <a:noAutofit/>
          </a:bodyPr>
          <a:lstStyle/>
          <a:p>
            <a:pPr marL="285750" indent="-285750">
              <a:buFont typeface="Arial"/>
              <a:buChar char="•"/>
            </a:pPr>
            <a:r>
              <a:rPr lang="en-US" sz="1600" b="1" u="sng" dirty="0">
                <a:latin typeface="Times New Roman"/>
                <a:ea typeface="+mn-lt"/>
                <a:cs typeface="+mn-lt"/>
              </a:rPr>
              <a:t>Performance</a:t>
            </a:r>
            <a:r>
              <a:rPr lang="en-US" sz="1600" dirty="0">
                <a:latin typeface="Times New Roman"/>
                <a:ea typeface="+mn-lt"/>
                <a:cs typeface="+mn-lt"/>
              </a:rPr>
              <a:t>: </a:t>
            </a:r>
            <a:br>
              <a:rPr lang="en-US" sz="1600" dirty="0">
                <a:latin typeface="Times New Roman"/>
                <a:ea typeface="+mn-lt"/>
                <a:cs typeface="+mn-lt"/>
              </a:rPr>
            </a:br>
            <a:r>
              <a:rPr lang="en-US" sz="1600" b="1" dirty="0">
                <a:latin typeface="Times New Roman"/>
                <a:ea typeface="+mn-lt"/>
                <a:cs typeface="+mn-lt"/>
              </a:rPr>
              <a:t>Experiment 4 </a:t>
            </a:r>
            <a:r>
              <a:rPr lang="en-US" sz="1600" dirty="0">
                <a:latin typeface="Times New Roman"/>
                <a:ea typeface="+mn-lt"/>
                <a:cs typeface="+mn-lt"/>
              </a:rPr>
              <a:t>is the best, with detailed SLOC estimates, modularity, and performance strategies (e.g., 2FA, HTTPS).</a:t>
            </a:r>
            <a:endParaRPr lang="en-US" sz="1600">
              <a:latin typeface="Times New Roman"/>
              <a:cs typeface="Times New Roman"/>
            </a:endParaRPr>
          </a:p>
          <a:p>
            <a:pPr marL="285750" indent="-285750">
              <a:buFont typeface="Arial"/>
              <a:buChar char="•"/>
            </a:pPr>
            <a:r>
              <a:rPr lang="en-US" sz="1600" b="1" u="sng" dirty="0">
                <a:latin typeface="Times New Roman"/>
                <a:ea typeface="+mn-lt"/>
                <a:cs typeface="+mn-lt"/>
              </a:rPr>
              <a:t>Duration</a:t>
            </a:r>
            <a:r>
              <a:rPr lang="en-US" sz="1600" dirty="0">
                <a:latin typeface="Times New Roman"/>
                <a:ea typeface="+mn-lt"/>
                <a:cs typeface="+mn-lt"/>
              </a:rPr>
              <a:t>: </a:t>
            </a:r>
            <a:br>
              <a:rPr lang="en-US" sz="1600" dirty="0">
                <a:latin typeface="Times New Roman"/>
                <a:ea typeface="+mn-lt"/>
                <a:cs typeface="+mn-lt"/>
              </a:rPr>
            </a:br>
            <a:r>
              <a:rPr lang="en-US" sz="1600" b="1" dirty="0">
                <a:latin typeface="Times New Roman"/>
                <a:ea typeface="+mn-lt"/>
                <a:cs typeface="+mn-lt"/>
              </a:rPr>
              <a:t>Experiment 4</a:t>
            </a:r>
            <a:r>
              <a:rPr lang="en-US" sz="1600" dirty="0">
                <a:latin typeface="Times New Roman"/>
                <a:ea typeface="+mn-lt"/>
                <a:cs typeface="+mn-lt"/>
              </a:rPr>
              <a:t> balances 4 sprints over 8 weeks, ensuring steady progress and workload management.</a:t>
            </a:r>
          </a:p>
          <a:p>
            <a:pPr marL="285750" indent="-285750">
              <a:buFont typeface="Arial"/>
              <a:buChar char="•"/>
            </a:pPr>
            <a:r>
              <a:rPr lang="en-US" sz="1600" b="1" u="sng" dirty="0">
                <a:latin typeface="Times New Roman"/>
                <a:ea typeface="+mn-lt"/>
                <a:cs typeface="+mn-lt"/>
              </a:rPr>
              <a:t>SLOC</a:t>
            </a:r>
            <a:r>
              <a:rPr lang="en-US" sz="1600" dirty="0">
                <a:latin typeface="Times New Roman"/>
                <a:ea typeface="+mn-lt"/>
                <a:cs typeface="+mn-lt"/>
              </a:rPr>
              <a:t>: </a:t>
            </a:r>
            <a:br>
              <a:rPr lang="en-US" sz="1600" dirty="0">
                <a:latin typeface="Times New Roman"/>
                <a:ea typeface="+mn-lt"/>
                <a:cs typeface="+mn-lt"/>
              </a:rPr>
            </a:br>
            <a:r>
              <a:rPr lang="en-US" sz="1600" b="1" dirty="0">
                <a:latin typeface="Times New Roman"/>
                <a:ea typeface="+mn-lt"/>
                <a:cs typeface="+mn-lt"/>
              </a:rPr>
              <a:t>Experiment 4</a:t>
            </a:r>
            <a:r>
              <a:rPr lang="en-US" sz="1600" dirty="0">
                <a:latin typeface="Times New Roman"/>
                <a:ea typeface="+mn-lt"/>
                <a:cs typeface="+mn-lt"/>
              </a:rPr>
              <a:t> provides accurate SLOC estimates for modules, aiding resource allocation and task planning.</a:t>
            </a:r>
          </a:p>
          <a:p>
            <a:pPr marL="285750" indent="-285750">
              <a:buFont typeface="Arial"/>
              <a:buChar char="•"/>
            </a:pPr>
            <a:r>
              <a:rPr lang="en-US" sz="1600" b="1" dirty="0">
                <a:latin typeface="Times New Roman"/>
                <a:ea typeface="+mn-lt"/>
                <a:cs typeface="+mn-lt"/>
              </a:rPr>
              <a:t>Experiment 3</a:t>
            </a:r>
            <a:r>
              <a:rPr lang="en-US" sz="1600" dirty="0">
                <a:latin typeface="Times New Roman"/>
                <a:ea typeface="+mn-lt"/>
                <a:cs typeface="+mn-lt"/>
              </a:rPr>
              <a:t>: Focuses on sprint planning but lacks SLOC and detailed performance considerations.</a:t>
            </a:r>
          </a:p>
          <a:p>
            <a:pPr marL="285750" indent="-285750">
              <a:buFont typeface="Arial"/>
              <a:buChar char="•"/>
            </a:pPr>
            <a:r>
              <a:rPr lang="en-US" sz="1600" b="1" dirty="0">
                <a:latin typeface="Times New Roman"/>
                <a:ea typeface="+mn-lt"/>
                <a:cs typeface="+mn-lt"/>
              </a:rPr>
              <a:t>Experiment 1 </a:t>
            </a:r>
            <a:r>
              <a:rPr lang="en-US" sz="1600" dirty="0">
                <a:latin typeface="Times New Roman"/>
                <a:ea typeface="+mn-lt"/>
                <a:cs typeface="+mn-lt"/>
              </a:rPr>
              <a:t>Highlights sprint outcomes and performance metrics but lacks a complete roadmap</a:t>
            </a:r>
            <a:r>
              <a:rPr lang="en-US" sz="1600" b="1" dirty="0">
                <a:latin typeface="Times New Roman"/>
                <a:ea typeface="+mn-lt"/>
                <a:cs typeface="+mn-lt"/>
              </a:rPr>
              <a:t>.</a:t>
            </a:r>
            <a:endParaRPr lang="en-US" sz="1600" b="1" dirty="0">
              <a:latin typeface="Times New Roman"/>
              <a:cs typeface="Times New Roman"/>
            </a:endParaRPr>
          </a:p>
          <a:p>
            <a:pPr marL="285750" indent="-285750">
              <a:buFont typeface="Arial"/>
              <a:buChar char="•"/>
            </a:pPr>
            <a:r>
              <a:rPr lang="en-US" sz="1600" b="1" dirty="0">
                <a:latin typeface="Times New Roman"/>
                <a:ea typeface="+mn-lt"/>
                <a:cs typeface="+mn-lt"/>
              </a:rPr>
              <a:t>Experiment 2</a:t>
            </a:r>
            <a:r>
              <a:rPr lang="en-US" sz="1600" dirty="0">
                <a:latin typeface="Times New Roman"/>
                <a:ea typeface="+mn-lt"/>
                <a:cs typeface="+mn-lt"/>
              </a:rPr>
              <a:t>  Focuses on user stories and dependencies with limited technical depth.</a:t>
            </a:r>
          </a:p>
          <a:p>
            <a:pPr>
              <a:lnSpc>
                <a:spcPct val="100000"/>
              </a:lnSpc>
              <a:spcBef>
                <a:spcPts val="100"/>
              </a:spcBef>
            </a:pPr>
            <a:endParaRPr lang="en-US" sz="1400" dirty="0">
              <a:latin typeface="Times New Roman"/>
              <a:cs typeface="Times New Roman"/>
            </a:endParaRPr>
          </a:p>
          <a:p>
            <a:pPr>
              <a:lnSpc>
                <a:spcPct val="100000"/>
              </a:lnSpc>
              <a:spcBef>
                <a:spcPts val="100"/>
              </a:spcBef>
            </a:pPr>
            <a:endParaRPr lang="en-US" sz="1400" dirty="0">
              <a:latin typeface="Times New Roman"/>
              <a:ea typeface="+mn-lt"/>
              <a:cs typeface="Times New Roman"/>
            </a:endParaRPr>
          </a:p>
        </p:txBody>
      </p:sp>
      <p:sp>
        <p:nvSpPr>
          <p:cNvPr id="4" name="Date Placeholder 3">
            <a:extLst>
              <a:ext uri="{FF2B5EF4-FFF2-40B4-BE49-F238E27FC236}">
                <a16:creationId xmlns:a16="http://schemas.microsoft.com/office/drawing/2014/main" id="{AF15CBAD-0955-DFCF-CBDB-83DA2662B9F5}"/>
              </a:ext>
            </a:extLst>
          </p:cNvPr>
          <p:cNvSpPr>
            <a:spLocks noGrp="1"/>
          </p:cNvSpPr>
          <p:nvPr>
            <p:ph type="dt" sz="half" idx="10"/>
          </p:nvPr>
        </p:nvSpPr>
        <p:spPr/>
        <p:txBody>
          <a:bodyPr/>
          <a:lstStyle/>
          <a:p>
            <a:fld id="{579F6069-8263-4296-913A-BC2234E8D32B}" type="datetime1">
              <a:rPr lang="en-US" smtClean="0"/>
              <a:t>8/29/2025</a:t>
            </a:fld>
            <a:endParaRPr lang="en-US"/>
          </a:p>
        </p:txBody>
      </p:sp>
    </p:spTree>
    <p:extLst>
      <p:ext uri="{BB962C8B-B14F-4D97-AF65-F5344CB8AC3E}">
        <p14:creationId xmlns:p14="http://schemas.microsoft.com/office/powerpoint/2010/main" val="354961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D516-C569-F653-5285-FF2F30DF43B8}"/>
              </a:ext>
            </a:extLst>
          </p:cNvPr>
          <p:cNvSpPr>
            <a:spLocks noGrp="1"/>
          </p:cNvSpPr>
          <p:nvPr>
            <p:ph type="title"/>
          </p:nvPr>
        </p:nvSpPr>
        <p:spPr/>
        <p:txBody>
          <a:bodyPr>
            <a:noAutofit/>
          </a:bodyPr>
          <a:lstStyle/>
          <a:p>
            <a:pPr algn="ctr"/>
            <a:r>
              <a:rPr lang="en-US" sz="5400">
                <a:latin typeface="Times New Roman"/>
                <a:cs typeface="Times New Roman"/>
              </a:rPr>
              <a:t>CONCLUSION AND FURTHER IMPROVEMENT</a:t>
            </a:r>
          </a:p>
        </p:txBody>
      </p:sp>
      <p:sp>
        <p:nvSpPr>
          <p:cNvPr id="3" name="Content Placeholder 2">
            <a:extLst>
              <a:ext uri="{FF2B5EF4-FFF2-40B4-BE49-F238E27FC236}">
                <a16:creationId xmlns:a16="http://schemas.microsoft.com/office/drawing/2014/main" id="{DC427FC1-4172-A584-A05B-40A22A531305}"/>
              </a:ext>
            </a:extLst>
          </p:cNvPr>
          <p:cNvSpPr>
            <a:spLocks noGrp="1"/>
          </p:cNvSpPr>
          <p:nvPr>
            <p:ph idx="1"/>
          </p:nvPr>
        </p:nvSpPr>
        <p:spPr/>
        <p:txBody>
          <a:bodyPr vert="horz" lIns="91440" tIns="45720" rIns="91440" bIns="45720" rtlCol="0" anchor="t">
            <a:normAutofit/>
          </a:bodyPr>
          <a:lstStyle/>
          <a:p>
            <a:pPr>
              <a:buChar char="•"/>
            </a:pPr>
            <a:r>
              <a:rPr lang="en-US" sz="1800">
                <a:latin typeface="Times New Roman"/>
                <a:ea typeface="+mn-lt"/>
                <a:cs typeface="+mn-lt"/>
              </a:rPr>
              <a:t> The AI-driven project for rental insurance successfully automated key project management tasks like task scheduling, resource allocation, risk analysis, and progress tracking.</a:t>
            </a:r>
            <a:endParaRPr lang="en-US">
              <a:latin typeface="Times New Roman"/>
              <a:cs typeface="Times New Roman"/>
            </a:endParaRPr>
          </a:p>
          <a:p>
            <a:pPr>
              <a:buChar char="•"/>
            </a:pPr>
            <a:r>
              <a:rPr lang="en-US" sz="1800">
                <a:latin typeface="Times New Roman"/>
                <a:ea typeface="+mn-lt"/>
                <a:cs typeface="+mn-lt"/>
              </a:rPr>
              <a:t>This system streamlined workflows, improved decision-making, and optimized resource utilization.</a:t>
            </a:r>
            <a:endParaRPr lang="en-US">
              <a:latin typeface="Times New Roman"/>
              <a:ea typeface="+mn-lt"/>
              <a:cs typeface="+mn-lt"/>
            </a:endParaRPr>
          </a:p>
          <a:p>
            <a:pPr>
              <a:buChar char="•"/>
            </a:pPr>
            <a:r>
              <a:rPr lang="en-US" sz="1800">
                <a:latin typeface="Times New Roman"/>
                <a:ea typeface="+mn-lt"/>
                <a:cs typeface="+mn-lt"/>
              </a:rPr>
              <a:t>A challenge encountered was that in the first experiment - the AI agents gave a rough estimate of the </a:t>
            </a:r>
            <a:endParaRPr lang="en-US" sz="1800">
              <a:solidFill>
                <a:srgbClr val="FF0000"/>
              </a:solidFill>
              <a:latin typeface="Times New Roman"/>
              <a:cs typeface="Times New Roman"/>
            </a:endParaRPr>
          </a:p>
          <a:p>
            <a:pPr>
              <a:buChar char="•"/>
            </a:pPr>
            <a:r>
              <a:rPr lang="en-US" sz="1800">
                <a:latin typeface="Times New Roman"/>
                <a:ea typeface="+mn-lt"/>
                <a:cs typeface="+mn-lt"/>
              </a:rPr>
              <a:t>This issue was addressed by fine-tuning agent prompts to include realistic constraints.</a:t>
            </a:r>
            <a:endParaRPr lang="en-US">
              <a:latin typeface="Times New Roman"/>
              <a:cs typeface="Times New Roman"/>
            </a:endParaRPr>
          </a:p>
          <a:p>
            <a:pPr>
              <a:buChar char="•"/>
            </a:pPr>
            <a:r>
              <a:rPr lang="en-US" sz="1800">
                <a:latin typeface="Times New Roman"/>
                <a:ea typeface="+mn-lt"/>
                <a:cs typeface="+mn-lt"/>
              </a:rPr>
              <a:t>Further improvements can be made by specifying each responsibility in more detail.</a:t>
            </a:r>
            <a:endParaRPr lang="en-US">
              <a:latin typeface="Times New Roman"/>
              <a:ea typeface="+mn-lt"/>
              <a:cs typeface="+mn-lt"/>
            </a:endParaRPr>
          </a:p>
        </p:txBody>
      </p:sp>
      <p:sp>
        <p:nvSpPr>
          <p:cNvPr id="4" name="Date Placeholder 3">
            <a:extLst>
              <a:ext uri="{FF2B5EF4-FFF2-40B4-BE49-F238E27FC236}">
                <a16:creationId xmlns:a16="http://schemas.microsoft.com/office/drawing/2014/main" id="{90ECDD3F-B246-72B3-21A1-9EFEA1BC0439}"/>
              </a:ext>
            </a:extLst>
          </p:cNvPr>
          <p:cNvSpPr>
            <a:spLocks noGrp="1"/>
          </p:cNvSpPr>
          <p:nvPr>
            <p:ph type="dt" sz="half" idx="10"/>
          </p:nvPr>
        </p:nvSpPr>
        <p:spPr/>
        <p:txBody>
          <a:bodyPr/>
          <a:lstStyle/>
          <a:p>
            <a:fld id="{579F6069-8263-4296-913A-BC2234E8D32B}" type="datetime1">
              <a:rPr lang="en-US" smtClean="0"/>
              <a:t>8/29/2025</a:t>
            </a:fld>
            <a:endParaRPr lang="en-US"/>
          </a:p>
        </p:txBody>
      </p:sp>
      <p:sp>
        <p:nvSpPr>
          <p:cNvPr id="8" name="TextBox 7">
            <a:extLst>
              <a:ext uri="{FF2B5EF4-FFF2-40B4-BE49-F238E27FC236}">
                <a16:creationId xmlns:a16="http://schemas.microsoft.com/office/drawing/2014/main" id="{D204C17A-18D3-9AD1-231F-879F45F56325}"/>
              </a:ext>
            </a:extLst>
          </p:cNvPr>
          <p:cNvSpPr txBox="1"/>
          <p:nvPr/>
        </p:nvSpPr>
        <p:spPr>
          <a:xfrm>
            <a:off x="6821208" y="6356125"/>
            <a:ext cx="1339880" cy="33220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2702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645C-D566-CC10-F87C-24BE92C9FCBA}"/>
              </a:ext>
            </a:extLst>
          </p:cNvPr>
          <p:cNvSpPr>
            <a:spLocks noGrp="1"/>
          </p:cNvSpPr>
          <p:nvPr>
            <p:ph type="title"/>
          </p:nvPr>
        </p:nvSpPr>
        <p:spPr/>
        <p:txBody>
          <a:bodyPr>
            <a:normAutofit/>
          </a:bodyPr>
          <a:lstStyle/>
          <a:p>
            <a:pPr algn="ctr"/>
            <a:r>
              <a:rPr lang="en-US" sz="5400">
                <a:latin typeface="Times New Roman"/>
                <a:cs typeface="Times New Roman"/>
              </a:rPr>
              <a:t>Overview</a:t>
            </a:r>
            <a:endParaRPr lang="en-US"/>
          </a:p>
        </p:txBody>
      </p:sp>
      <p:sp>
        <p:nvSpPr>
          <p:cNvPr id="4" name="Date Placeholder 3">
            <a:extLst>
              <a:ext uri="{FF2B5EF4-FFF2-40B4-BE49-F238E27FC236}">
                <a16:creationId xmlns:a16="http://schemas.microsoft.com/office/drawing/2014/main" id="{7FA6A4A6-1DFB-1DBB-7E02-97DEF88D53C3}"/>
              </a:ext>
            </a:extLst>
          </p:cNvPr>
          <p:cNvSpPr>
            <a:spLocks noGrp="1"/>
          </p:cNvSpPr>
          <p:nvPr>
            <p:ph type="dt" sz="half" idx="10"/>
          </p:nvPr>
        </p:nvSpPr>
        <p:spPr/>
        <p:txBody>
          <a:bodyPr/>
          <a:lstStyle/>
          <a:p>
            <a:fld id="{579F6069-8263-4296-913A-BC2234E8D32B}" type="datetime1">
              <a:rPr lang="en-US" smtClean="0"/>
              <a:t>8/29/2025</a:t>
            </a:fld>
            <a:endParaRPr lang="en-US"/>
          </a:p>
        </p:txBody>
      </p:sp>
      <p:sp>
        <p:nvSpPr>
          <p:cNvPr id="7" name="Content Placeholder 6">
            <a:extLst>
              <a:ext uri="{FF2B5EF4-FFF2-40B4-BE49-F238E27FC236}">
                <a16:creationId xmlns:a16="http://schemas.microsoft.com/office/drawing/2014/main" id="{9EC32FC6-189A-6AF4-B82C-3F46B81F1FC5}"/>
              </a:ext>
            </a:extLst>
          </p:cNvPr>
          <p:cNvSpPr>
            <a:spLocks noGrp="1"/>
          </p:cNvSpPr>
          <p:nvPr>
            <p:ph idx="1"/>
          </p:nvPr>
        </p:nvSpPr>
        <p:spPr/>
        <p:txBody>
          <a:bodyPr vert="horz" lIns="91440" tIns="45720" rIns="91440" bIns="45720" rtlCol="0" anchor="t">
            <a:noAutofit/>
          </a:bodyPr>
          <a:lstStyle/>
          <a:p>
            <a:pPr marL="285750" indent="-285750">
              <a:buChar char="•"/>
            </a:pPr>
            <a:r>
              <a:rPr lang="en-US" sz="2400">
                <a:latin typeface="Times New Roman"/>
                <a:ea typeface="+mn-lt"/>
                <a:cs typeface="+mn-lt"/>
              </a:rPr>
              <a:t>The project aims to create AI agents using generative AI for project management for a renter's insurance web based platform.</a:t>
            </a:r>
            <a:endParaRPr lang="en-US" sz="2400">
              <a:latin typeface="Times New Roman"/>
              <a:cs typeface="Times New Roman"/>
            </a:endParaRPr>
          </a:p>
          <a:p>
            <a:pPr marL="285750" indent="-285750">
              <a:buChar char="•"/>
            </a:pPr>
            <a:r>
              <a:rPr lang="en-US" sz="2400">
                <a:latin typeface="Times New Roman"/>
                <a:ea typeface="+mn-lt"/>
                <a:cs typeface="+mn-lt"/>
              </a:rPr>
              <a:t>These agents assist project managers with planning, progress monitoring, delay prediction, and resource optimization.</a:t>
            </a:r>
            <a:endParaRPr lang="en-US" sz="2400">
              <a:latin typeface="Times New Roman"/>
              <a:cs typeface="Times New Roman"/>
            </a:endParaRPr>
          </a:p>
          <a:p>
            <a:pPr marL="285750" indent="-285750">
              <a:buChar char="•"/>
            </a:pPr>
            <a:r>
              <a:rPr lang="en-US" sz="2400">
                <a:latin typeface="Times New Roman"/>
                <a:ea typeface="+mn-lt"/>
                <a:cs typeface="+mn-lt"/>
              </a:rPr>
              <a:t>The agents improve efficiency, scalability, and responsiveness in enterprise applications.</a:t>
            </a:r>
            <a:endParaRPr lang="en-US" sz="2400">
              <a:latin typeface="Times New Roman"/>
              <a:cs typeface="Times New Roman"/>
            </a:endParaRPr>
          </a:p>
          <a:p>
            <a:pPr marL="285750" indent="-285750">
              <a:buChar char="•"/>
            </a:pPr>
            <a:r>
              <a:rPr lang="en-US" sz="2400">
                <a:latin typeface="Times New Roman"/>
                <a:ea typeface="+mn-lt"/>
                <a:cs typeface="+mn-lt"/>
              </a:rPr>
              <a:t>We have used GPT-4o-mini model </a:t>
            </a:r>
            <a:endParaRPr lang="en-US" sz="2400">
              <a:latin typeface="Times New Roman"/>
              <a:cs typeface="Times New Roman"/>
            </a:endParaRPr>
          </a:p>
        </p:txBody>
      </p:sp>
      <p:sp>
        <p:nvSpPr>
          <p:cNvPr id="9" name="TextBox 8">
            <a:extLst>
              <a:ext uri="{FF2B5EF4-FFF2-40B4-BE49-F238E27FC236}">
                <a16:creationId xmlns:a16="http://schemas.microsoft.com/office/drawing/2014/main" id="{9EF45297-44D7-D151-4C25-A520E8D84ED5}"/>
              </a:ext>
            </a:extLst>
          </p:cNvPr>
          <p:cNvSpPr txBox="1"/>
          <p:nvPr/>
        </p:nvSpPr>
        <p:spPr>
          <a:xfrm>
            <a:off x="6821208" y="6356125"/>
            <a:ext cx="1339880" cy="33220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4949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9D7C-B15A-4C65-6CA5-CF7FBA5F6EAD}"/>
              </a:ext>
            </a:extLst>
          </p:cNvPr>
          <p:cNvSpPr>
            <a:spLocks noGrp="1"/>
          </p:cNvSpPr>
          <p:nvPr>
            <p:ph type="title"/>
          </p:nvPr>
        </p:nvSpPr>
        <p:spPr/>
        <p:txBody>
          <a:bodyPr>
            <a:noAutofit/>
          </a:bodyPr>
          <a:lstStyle/>
          <a:p>
            <a:pPr algn="ctr"/>
            <a:r>
              <a:rPr lang="en-US" sz="5400">
                <a:latin typeface="Times New Roman"/>
                <a:cs typeface="Times New Roman"/>
              </a:rPr>
              <a:t>Rental insurance Platform</a:t>
            </a:r>
          </a:p>
        </p:txBody>
      </p:sp>
      <p:sp>
        <p:nvSpPr>
          <p:cNvPr id="3" name="Content Placeholder 2">
            <a:extLst>
              <a:ext uri="{FF2B5EF4-FFF2-40B4-BE49-F238E27FC236}">
                <a16:creationId xmlns:a16="http://schemas.microsoft.com/office/drawing/2014/main" id="{A89A9B9E-2FC1-D668-DA6B-F3D93D4B5495}"/>
              </a:ext>
            </a:extLst>
          </p:cNvPr>
          <p:cNvSpPr>
            <a:spLocks noGrp="1"/>
          </p:cNvSpPr>
          <p:nvPr>
            <p:ph idx="1"/>
          </p:nvPr>
        </p:nvSpPr>
        <p:spPr>
          <a:xfrm>
            <a:off x="-4437" y="2443068"/>
            <a:ext cx="7222955" cy="3593592"/>
          </a:xfrm>
        </p:spPr>
        <p:txBody>
          <a:bodyPr vert="horz" lIns="91440" tIns="45720" rIns="91440" bIns="45720" rtlCol="0" anchor="t">
            <a:normAutofit fontScale="70000" lnSpcReduction="20000"/>
          </a:bodyPr>
          <a:lstStyle/>
          <a:p>
            <a:pPr marL="342900" indent="-342900">
              <a:buChar char="•"/>
            </a:pPr>
            <a:r>
              <a:rPr lang="en-US" sz="2000" dirty="0">
                <a:latin typeface="Times New Roman"/>
                <a:ea typeface="+mn-lt"/>
                <a:cs typeface="+mn-lt"/>
              </a:rPr>
              <a:t>The Renters Insurance Platform aims to provide users with a seamless way to manage insurance quotes and process claims in an intuitive and user-friendly environment. </a:t>
            </a:r>
          </a:p>
          <a:p>
            <a:pPr marL="342900" indent="-342900">
              <a:buChar char="•"/>
            </a:pPr>
            <a:r>
              <a:rPr lang="en-US" sz="2000" dirty="0">
                <a:latin typeface="Times New Roman"/>
                <a:ea typeface="+mn-lt"/>
                <a:cs typeface="+mn-lt"/>
              </a:rPr>
              <a:t>The platform's core functionalities are divided into two major areas: quotes management and claims processing. </a:t>
            </a:r>
          </a:p>
          <a:p>
            <a:pPr marL="342900" indent="-342900">
              <a:buChar char="•"/>
            </a:pPr>
            <a:r>
              <a:rPr lang="en-US" sz="2000" dirty="0">
                <a:latin typeface="Times New Roman"/>
                <a:ea typeface="+mn-lt"/>
                <a:cs typeface="+mn-lt"/>
              </a:rPr>
              <a:t>Users can generate, modify, and delete insurance quotes, as well as submit claims for damages or losses. </a:t>
            </a:r>
          </a:p>
          <a:p>
            <a:pPr marL="342900" indent="-342900">
              <a:buChar char="•"/>
            </a:pPr>
            <a:r>
              <a:rPr lang="en-US" sz="2000" dirty="0">
                <a:latin typeface="Times New Roman"/>
                <a:ea typeface="+mn-lt"/>
                <a:cs typeface="+mn-lt"/>
              </a:rPr>
              <a:t>The platform also supports administrators, who have full visibility into user accounts, quotes, and claims for auditing purposes. </a:t>
            </a:r>
          </a:p>
          <a:p>
            <a:pPr marL="342900" indent="-342900">
              <a:buChar char="•"/>
            </a:pPr>
            <a:r>
              <a:rPr lang="en-US" sz="2000" dirty="0">
                <a:latin typeface="Times New Roman"/>
                <a:ea typeface="+mn-lt"/>
                <a:cs typeface="+mn-lt"/>
              </a:rPr>
              <a:t>Given the dynamic nature of the requirements and the potential for evolving project needs, the Scrum development methodology was chosen. Scrum offers an iterative and flexible approach, emphasizing collaboration, adaptability, and incremental delivery of value through regular sprints. This ensures continuous feedback, improvement, and alignment with stakeholder expectations.</a:t>
            </a:r>
            <a:endParaRPr lang="en-US" sz="2000" dirty="0">
              <a:ea typeface="+mn-lt"/>
              <a:cs typeface="+mn-lt"/>
            </a:endParaRPr>
          </a:p>
          <a:p>
            <a:endParaRPr lang="en-US">
              <a:latin typeface="Times New Roman"/>
              <a:cs typeface="Times New Roman"/>
            </a:endParaRPr>
          </a:p>
        </p:txBody>
      </p:sp>
      <p:sp>
        <p:nvSpPr>
          <p:cNvPr id="4" name="Date Placeholder 3">
            <a:extLst>
              <a:ext uri="{FF2B5EF4-FFF2-40B4-BE49-F238E27FC236}">
                <a16:creationId xmlns:a16="http://schemas.microsoft.com/office/drawing/2014/main" id="{D94ABD2B-8C71-8B96-EC72-5C3A1581CCD0}"/>
              </a:ext>
            </a:extLst>
          </p:cNvPr>
          <p:cNvSpPr>
            <a:spLocks noGrp="1"/>
          </p:cNvSpPr>
          <p:nvPr>
            <p:ph type="dt" sz="half" idx="10"/>
          </p:nvPr>
        </p:nvSpPr>
        <p:spPr/>
        <p:txBody>
          <a:bodyPr/>
          <a:lstStyle/>
          <a:p>
            <a:fld id="{579F6069-8263-4296-913A-BC2234E8D32B}" type="datetime1">
              <a:rPr lang="en-US" smtClean="0"/>
              <a:t>8/29/2025</a:t>
            </a:fld>
            <a:endParaRPr lang="en-US"/>
          </a:p>
        </p:txBody>
      </p:sp>
      <p:sp>
        <p:nvSpPr>
          <p:cNvPr id="8" name="TextBox 7">
            <a:extLst>
              <a:ext uri="{FF2B5EF4-FFF2-40B4-BE49-F238E27FC236}">
                <a16:creationId xmlns:a16="http://schemas.microsoft.com/office/drawing/2014/main" id="{8119B8F0-2628-49F3-CE33-70DF14948BAB}"/>
              </a:ext>
            </a:extLst>
          </p:cNvPr>
          <p:cNvSpPr txBox="1"/>
          <p:nvPr/>
        </p:nvSpPr>
        <p:spPr>
          <a:xfrm>
            <a:off x="6821208" y="6356125"/>
            <a:ext cx="1339880" cy="33220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5" descr="What is Scrum Team? - Scrum Guide">
            <a:extLst>
              <a:ext uri="{FF2B5EF4-FFF2-40B4-BE49-F238E27FC236}">
                <a16:creationId xmlns:a16="http://schemas.microsoft.com/office/drawing/2014/main" id="{F0C31F4C-520A-F81C-662F-A2EFFA8CD0C0}"/>
              </a:ext>
            </a:extLst>
          </p:cNvPr>
          <p:cNvPicPr>
            <a:picLocks noChangeAspect="1"/>
          </p:cNvPicPr>
          <p:nvPr/>
        </p:nvPicPr>
        <p:blipFill>
          <a:blip r:embed="rId2"/>
          <a:stretch>
            <a:fillRect/>
          </a:stretch>
        </p:blipFill>
        <p:spPr>
          <a:xfrm>
            <a:off x="7089002" y="2274161"/>
            <a:ext cx="5106363" cy="3939250"/>
          </a:xfrm>
          <a:prstGeom prst="rect">
            <a:avLst/>
          </a:prstGeom>
        </p:spPr>
      </p:pic>
    </p:spTree>
    <p:extLst>
      <p:ext uri="{BB962C8B-B14F-4D97-AF65-F5344CB8AC3E}">
        <p14:creationId xmlns:p14="http://schemas.microsoft.com/office/powerpoint/2010/main" val="128238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E423-F59B-7A71-2DFF-10C6E265BE39}"/>
              </a:ext>
            </a:extLst>
          </p:cNvPr>
          <p:cNvSpPr>
            <a:spLocks noGrp="1"/>
          </p:cNvSpPr>
          <p:nvPr>
            <p:ph type="title"/>
          </p:nvPr>
        </p:nvSpPr>
        <p:spPr>
          <a:xfrm>
            <a:off x="960120" y="317814"/>
            <a:ext cx="10268712" cy="1106873"/>
          </a:xfrm>
        </p:spPr>
        <p:txBody>
          <a:bodyPr>
            <a:normAutofit/>
          </a:bodyPr>
          <a:lstStyle/>
          <a:p>
            <a:r>
              <a:rPr lang="en-US" dirty="0">
                <a:latin typeface="Times New Roman"/>
                <a:cs typeface="Times New Roman"/>
              </a:rPr>
              <a:t>Experiment 1 (</a:t>
            </a:r>
            <a:r>
              <a:rPr lang="en-US" dirty="0" err="1">
                <a:latin typeface="Times New Roman"/>
                <a:cs typeface="Times New Roman"/>
              </a:rPr>
              <a:t>A</a:t>
            </a:r>
            <a:r>
              <a:rPr lang="en-US" cap="none" dirty="0" err="1">
                <a:latin typeface="Times New Roman"/>
                <a:cs typeface="Times New Roman"/>
              </a:rPr>
              <a:t>utogen</a:t>
            </a:r>
            <a:r>
              <a:rPr lang="en-US" dirty="0">
                <a:latin typeface="Times New Roman"/>
                <a:cs typeface="Times New Roman"/>
              </a:rPr>
              <a:t>)</a:t>
            </a:r>
          </a:p>
        </p:txBody>
      </p:sp>
      <p:pic>
        <p:nvPicPr>
          <p:cNvPr id="7" name="Picture 6" descr="A black screen with white text&#10;&#10;Description automatically generated">
            <a:extLst>
              <a:ext uri="{FF2B5EF4-FFF2-40B4-BE49-F238E27FC236}">
                <a16:creationId xmlns:a16="http://schemas.microsoft.com/office/drawing/2014/main" id="{7AF4F449-120F-B097-C68E-9239D1FB4CB5}"/>
              </a:ext>
            </a:extLst>
          </p:cNvPr>
          <p:cNvPicPr>
            <a:picLocks noChangeAspect="1"/>
          </p:cNvPicPr>
          <p:nvPr/>
        </p:nvPicPr>
        <p:blipFill>
          <a:blip r:embed="rId2"/>
          <a:stretch>
            <a:fillRect/>
          </a:stretch>
        </p:blipFill>
        <p:spPr>
          <a:xfrm>
            <a:off x="707087" y="5027159"/>
            <a:ext cx="10020300" cy="1571625"/>
          </a:xfrm>
          <a:prstGeom prst="rect">
            <a:avLst/>
          </a:prstGeom>
        </p:spPr>
      </p:pic>
      <p:pic>
        <p:nvPicPr>
          <p:cNvPr id="8" name="Picture 7" descr="A screenshot of a computer">
            <a:extLst>
              <a:ext uri="{FF2B5EF4-FFF2-40B4-BE49-F238E27FC236}">
                <a16:creationId xmlns:a16="http://schemas.microsoft.com/office/drawing/2014/main" id="{BCF8B43F-3BA0-BC51-437A-1970C53F39CC}"/>
              </a:ext>
            </a:extLst>
          </p:cNvPr>
          <p:cNvPicPr>
            <a:picLocks noChangeAspect="1"/>
          </p:cNvPicPr>
          <p:nvPr/>
        </p:nvPicPr>
        <p:blipFill>
          <a:blip r:embed="rId3"/>
          <a:srcRect r="12664"/>
          <a:stretch/>
        </p:blipFill>
        <p:spPr>
          <a:xfrm>
            <a:off x="709808" y="1958464"/>
            <a:ext cx="10022873" cy="3071701"/>
          </a:xfrm>
          <a:prstGeom prst="rect">
            <a:avLst/>
          </a:prstGeom>
        </p:spPr>
      </p:pic>
    </p:spTree>
    <p:extLst>
      <p:ext uri="{BB962C8B-B14F-4D97-AF65-F5344CB8AC3E}">
        <p14:creationId xmlns:p14="http://schemas.microsoft.com/office/powerpoint/2010/main" val="104061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3886-25ED-38E8-6EC9-AB904E8050C7}"/>
              </a:ext>
            </a:extLst>
          </p:cNvPr>
          <p:cNvSpPr>
            <a:spLocks noGrp="1"/>
          </p:cNvSpPr>
          <p:nvPr>
            <p:ph type="title"/>
          </p:nvPr>
        </p:nvSpPr>
        <p:spPr/>
        <p:txBody>
          <a:bodyPr>
            <a:normAutofit/>
          </a:bodyPr>
          <a:lstStyle/>
          <a:p>
            <a:r>
              <a:rPr lang="en-US" dirty="0">
                <a:latin typeface="Times New Roman"/>
                <a:cs typeface="Times New Roman"/>
              </a:rPr>
              <a:t>Experiment-2 (</a:t>
            </a:r>
            <a:r>
              <a:rPr lang="en-US" dirty="0" err="1">
                <a:latin typeface="Times New Roman"/>
                <a:cs typeface="Times New Roman"/>
              </a:rPr>
              <a:t>A</a:t>
            </a:r>
            <a:r>
              <a:rPr lang="en-US" cap="none" dirty="0" err="1">
                <a:latin typeface="Times New Roman"/>
                <a:cs typeface="Times New Roman"/>
              </a:rPr>
              <a:t>utogen</a:t>
            </a:r>
            <a:r>
              <a:rPr lang="en-US" cap="none" dirty="0">
                <a:latin typeface="Times New Roman"/>
                <a:cs typeface="Times New Roman"/>
              </a:rPr>
              <a:t>)</a:t>
            </a:r>
          </a:p>
        </p:txBody>
      </p:sp>
      <p:pic>
        <p:nvPicPr>
          <p:cNvPr id="4" name="Content Placeholder 3" descr="A screenshot of a computer error">
            <a:extLst>
              <a:ext uri="{FF2B5EF4-FFF2-40B4-BE49-F238E27FC236}">
                <a16:creationId xmlns:a16="http://schemas.microsoft.com/office/drawing/2014/main" id="{0F592283-5C07-F63F-ED47-136ED8BBBB12}"/>
              </a:ext>
            </a:extLst>
          </p:cNvPr>
          <p:cNvPicPr>
            <a:picLocks noGrp="1" noChangeAspect="1"/>
          </p:cNvPicPr>
          <p:nvPr>
            <p:ph idx="1"/>
          </p:nvPr>
        </p:nvPicPr>
        <p:blipFill>
          <a:blip r:embed="rId2"/>
          <a:stretch>
            <a:fillRect/>
          </a:stretch>
        </p:blipFill>
        <p:spPr>
          <a:xfrm>
            <a:off x="1457023" y="2466286"/>
            <a:ext cx="7567443" cy="4078500"/>
          </a:xfrm>
        </p:spPr>
      </p:pic>
    </p:spTree>
    <p:extLst>
      <p:ext uri="{BB962C8B-B14F-4D97-AF65-F5344CB8AC3E}">
        <p14:creationId xmlns:p14="http://schemas.microsoft.com/office/powerpoint/2010/main" val="226598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555E-D4AC-91B0-1EB8-3A449229D675}"/>
              </a:ext>
            </a:extLst>
          </p:cNvPr>
          <p:cNvSpPr>
            <a:spLocks noGrp="1"/>
          </p:cNvSpPr>
          <p:nvPr>
            <p:ph type="title"/>
          </p:nvPr>
        </p:nvSpPr>
        <p:spPr/>
        <p:txBody>
          <a:bodyPr/>
          <a:lstStyle/>
          <a:p>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8BC564BF-A78F-6553-E1BA-FFFF4B4CE5D1}"/>
              </a:ext>
            </a:extLst>
          </p:cNvPr>
          <p:cNvPicPr>
            <a:picLocks noGrp="1" noChangeAspect="1"/>
          </p:cNvPicPr>
          <p:nvPr>
            <p:ph idx="1"/>
          </p:nvPr>
        </p:nvPicPr>
        <p:blipFill>
          <a:blip r:embed="rId2"/>
          <a:stretch>
            <a:fillRect/>
          </a:stretch>
        </p:blipFill>
        <p:spPr>
          <a:xfrm>
            <a:off x="963386" y="2399862"/>
            <a:ext cx="7777849" cy="4115509"/>
          </a:xfrm>
        </p:spPr>
      </p:pic>
    </p:spTree>
    <p:extLst>
      <p:ext uri="{BB962C8B-B14F-4D97-AF65-F5344CB8AC3E}">
        <p14:creationId xmlns:p14="http://schemas.microsoft.com/office/powerpoint/2010/main" val="85479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978C-AD12-73AC-486E-DC94C0F2E25C}"/>
              </a:ext>
            </a:extLst>
          </p:cNvPr>
          <p:cNvSpPr>
            <a:spLocks noGrp="1"/>
          </p:cNvSpPr>
          <p:nvPr>
            <p:ph type="title"/>
          </p:nvPr>
        </p:nvSpPr>
        <p:spPr/>
        <p:txBody>
          <a:bodyPr>
            <a:normAutofit fontScale="90000"/>
          </a:bodyPr>
          <a:lstStyle/>
          <a:p>
            <a:r>
              <a:rPr lang="en-US" dirty="0">
                <a:latin typeface="Times New Roman"/>
                <a:cs typeface="Times New Roman"/>
              </a:rPr>
              <a:t>Experiment 3</a:t>
            </a:r>
            <a:r>
              <a:rPr lang="en-US" cap="none" dirty="0">
                <a:latin typeface="Times New Roman"/>
                <a:cs typeface="Times New Roman"/>
              </a:rPr>
              <a:t>(</a:t>
            </a:r>
            <a:r>
              <a:rPr lang="en-US" cap="none" dirty="0" err="1">
                <a:latin typeface="Times New Roman"/>
                <a:cs typeface="Times New Roman"/>
              </a:rPr>
              <a:t>LangChain</a:t>
            </a:r>
            <a:r>
              <a:rPr lang="en-US" cap="none" dirty="0">
                <a:latin typeface="Times New Roman"/>
                <a:cs typeface="Times New Roman"/>
              </a:rPr>
              <a:t>)</a:t>
            </a:r>
          </a:p>
        </p:txBody>
      </p:sp>
      <p:pic>
        <p:nvPicPr>
          <p:cNvPr id="3" name="Content Placeholder 2" descr="A screenshot of a computer program&#10;&#10;Description automatically generated">
            <a:extLst>
              <a:ext uri="{FF2B5EF4-FFF2-40B4-BE49-F238E27FC236}">
                <a16:creationId xmlns:a16="http://schemas.microsoft.com/office/drawing/2014/main" id="{D4C0B1B0-7FD6-4E56-E380-B8DA6D38E374}"/>
              </a:ext>
            </a:extLst>
          </p:cNvPr>
          <p:cNvPicPr>
            <a:picLocks noGrp="1" noChangeAspect="1"/>
          </p:cNvPicPr>
          <p:nvPr>
            <p:ph idx="1"/>
          </p:nvPr>
        </p:nvPicPr>
        <p:blipFill>
          <a:blip r:embed="rId2"/>
          <a:stretch>
            <a:fillRect/>
          </a:stretch>
        </p:blipFill>
        <p:spPr>
          <a:xfrm>
            <a:off x="480651" y="2368389"/>
            <a:ext cx="5120103" cy="4159318"/>
          </a:xfrm>
        </p:spPr>
      </p:pic>
      <p:pic>
        <p:nvPicPr>
          <p:cNvPr id="6" name="Picture 5" descr="A screenshot of a computer program&#10;&#10;Description automatically generated">
            <a:extLst>
              <a:ext uri="{FF2B5EF4-FFF2-40B4-BE49-F238E27FC236}">
                <a16:creationId xmlns:a16="http://schemas.microsoft.com/office/drawing/2014/main" id="{4CF45A10-DF76-8052-8A32-B6EEDBFF6939}"/>
              </a:ext>
            </a:extLst>
          </p:cNvPr>
          <p:cNvPicPr>
            <a:picLocks noChangeAspect="1"/>
          </p:cNvPicPr>
          <p:nvPr/>
        </p:nvPicPr>
        <p:blipFill>
          <a:blip r:embed="rId3"/>
          <a:stretch>
            <a:fillRect/>
          </a:stretch>
        </p:blipFill>
        <p:spPr>
          <a:xfrm>
            <a:off x="5808374" y="2465388"/>
            <a:ext cx="6128615" cy="3970770"/>
          </a:xfrm>
          <a:prstGeom prst="rect">
            <a:avLst/>
          </a:prstGeom>
        </p:spPr>
      </p:pic>
    </p:spTree>
    <p:extLst>
      <p:ext uri="{BB962C8B-B14F-4D97-AF65-F5344CB8AC3E}">
        <p14:creationId xmlns:p14="http://schemas.microsoft.com/office/powerpoint/2010/main" val="364781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D6E5-20D5-8015-A6F1-E0AFEC60D317}"/>
              </a:ext>
            </a:extLst>
          </p:cNvPr>
          <p:cNvSpPr>
            <a:spLocks noGrp="1"/>
          </p:cNvSpPr>
          <p:nvPr>
            <p:ph type="title"/>
          </p:nvPr>
        </p:nvSpPr>
        <p:spPr/>
        <p:txBody>
          <a:bodyPr>
            <a:normAutofit fontScale="90000"/>
          </a:bodyPr>
          <a:lstStyle/>
          <a:p>
            <a:r>
              <a:rPr lang="en-US" dirty="0">
                <a:latin typeface="Times New Roman"/>
                <a:cs typeface="Times New Roman"/>
              </a:rPr>
              <a:t>EXPERIMENT 4(</a:t>
            </a:r>
            <a:r>
              <a:rPr lang="en-US" dirty="0" err="1">
                <a:latin typeface="Times New Roman"/>
                <a:cs typeface="Times New Roman"/>
              </a:rPr>
              <a:t>L</a:t>
            </a:r>
            <a:r>
              <a:rPr lang="en-US" cap="none" dirty="0" err="1">
                <a:latin typeface="Times New Roman"/>
                <a:cs typeface="Times New Roman"/>
              </a:rPr>
              <a:t>angChain</a:t>
            </a:r>
            <a:r>
              <a:rPr lang="en-US" dirty="0">
                <a:latin typeface="Times New Roman"/>
                <a:cs typeface="Times New Roman"/>
              </a:rPr>
              <a:t>)</a:t>
            </a:r>
          </a:p>
        </p:txBody>
      </p:sp>
      <p:pic>
        <p:nvPicPr>
          <p:cNvPr id="14" name="Content Placeholder 13" descr="A screenshot of a computer&#10;&#10;Description automatically generated">
            <a:extLst>
              <a:ext uri="{FF2B5EF4-FFF2-40B4-BE49-F238E27FC236}">
                <a16:creationId xmlns:a16="http://schemas.microsoft.com/office/drawing/2014/main" id="{31515873-FEFA-E0C4-3BC5-A4E6E2A0BF02}"/>
              </a:ext>
            </a:extLst>
          </p:cNvPr>
          <p:cNvPicPr>
            <a:picLocks noGrp="1" noChangeAspect="1"/>
          </p:cNvPicPr>
          <p:nvPr>
            <p:ph idx="1"/>
          </p:nvPr>
        </p:nvPicPr>
        <p:blipFill>
          <a:blip r:embed="rId2"/>
          <a:srcRect l="-60" r="6913" b="373"/>
          <a:stretch/>
        </p:blipFill>
        <p:spPr>
          <a:xfrm>
            <a:off x="4393" y="2377455"/>
            <a:ext cx="5812422" cy="2344188"/>
          </a:xfrm>
        </p:spPr>
      </p:pic>
      <p:pic>
        <p:nvPicPr>
          <p:cNvPr id="15" name="Picture 14" descr="A screenshot of a computer screen">
            <a:extLst>
              <a:ext uri="{FF2B5EF4-FFF2-40B4-BE49-F238E27FC236}">
                <a16:creationId xmlns:a16="http://schemas.microsoft.com/office/drawing/2014/main" id="{3DE4E1E7-C51C-9E92-93F7-13ECE6DA53C7}"/>
              </a:ext>
            </a:extLst>
          </p:cNvPr>
          <p:cNvPicPr>
            <a:picLocks noChangeAspect="1"/>
          </p:cNvPicPr>
          <p:nvPr/>
        </p:nvPicPr>
        <p:blipFill>
          <a:blip r:embed="rId3"/>
          <a:srcRect r="14601" b="488"/>
          <a:stretch/>
        </p:blipFill>
        <p:spPr>
          <a:xfrm>
            <a:off x="5821508" y="2377356"/>
            <a:ext cx="6015385" cy="2345794"/>
          </a:xfrm>
          <a:prstGeom prst="rect">
            <a:avLst/>
          </a:prstGeom>
        </p:spPr>
      </p:pic>
      <p:pic>
        <p:nvPicPr>
          <p:cNvPr id="16" name="Picture 15" descr="A screenshot of a computer screen&#10;&#10;Description automatically generated">
            <a:extLst>
              <a:ext uri="{FF2B5EF4-FFF2-40B4-BE49-F238E27FC236}">
                <a16:creationId xmlns:a16="http://schemas.microsoft.com/office/drawing/2014/main" id="{6129830C-2FAE-F3B1-D41C-88005969DA49}"/>
              </a:ext>
            </a:extLst>
          </p:cNvPr>
          <p:cNvPicPr>
            <a:picLocks noChangeAspect="1"/>
          </p:cNvPicPr>
          <p:nvPr/>
        </p:nvPicPr>
        <p:blipFill>
          <a:blip r:embed="rId4"/>
          <a:srcRect r="9132" b="485"/>
          <a:stretch/>
        </p:blipFill>
        <p:spPr>
          <a:xfrm>
            <a:off x="2777260" y="4720505"/>
            <a:ext cx="6314319" cy="2127582"/>
          </a:xfrm>
          <a:prstGeom prst="rect">
            <a:avLst/>
          </a:prstGeom>
        </p:spPr>
      </p:pic>
    </p:spTree>
    <p:extLst>
      <p:ext uri="{BB962C8B-B14F-4D97-AF65-F5344CB8AC3E}">
        <p14:creationId xmlns:p14="http://schemas.microsoft.com/office/powerpoint/2010/main" val="371497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EDFA-4880-D956-E2C6-6ACD1291B947}"/>
              </a:ext>
            </a:extLst>
          </p:cNvPr>
          <p:cNvSpPr>
            <a:spLocks noGrp="1"/>
          </p:cNvSpPr>
          <p:nvPr>
            <p:ph type="title"/>
          </p:nvPr>
        </p:nvSpPr>
        <p:spPr/>
        <p:txBody>
          <a:bodyPr>
            <a:normAutofit/>
          </a:bodyPr>
          <a:lstStyle/>
          <a:p>
            <a:pPr algn="ctr"/>
            <a:r>
              <a:rPr lang="en-US" sz="6000" dirty="0">
                <a:latin typeface="Times New Roman"/>
                <a:cs typeface="Times New Roman"/>
              </a:rPr>
              <a:t>Comparative analysis</a:t>
            </a:r>
            <a:endParaRPr lang="en-US" dirty="0"/>
          </a:p>
        </p:txBody>
      </p:sp>
      <p:sp>
        <p:nvSpPr>
          <p:cNvPr id="4" name="Date Placeholder 3">
            <a:extLst>
              <a:ext uri="{FF2B5EF4-FFF2-40B4-BE49-F238E27FC236}">
                <a16:creationId xmlns:a16="http://schemas.microsoft.com/office/drawing/2014/main" id="{1F6EB77D-98CB-90CE-DB20-5F1F059FB9BB}"/>
              </a:ext>
            </a:extLst>
          </p:cNvPr>
          <p:cNvSpPr>
            <a:spLocks noGrp="1"/>
          </p:cNvSpPr>
          <p:nvPr>
            <p:ph type="dt" sz="half" idx="10"/>
          </p:nvPr>
        </p:nvSpPr>
        <p:spPr/>
        <p:txBody>
          <a:bodyPr/>
          <a:lstStyle/>
          <a:p>
            <a:fld id="{579F6069-8263-4296-913A-BC2234E8D32B}" type="datetime1">
              <a:rPr lang="en-US" smtClean="0"/>
              <a:t>8/29/2025</a:t>
            </a:fld>
            <a:endParaRPr lang="en-US"/>
          </a:p>
        </p:txBody>
      </p:sp>
      <p:sp>
        <p:nvSpPr>
          <p:cNvPr id="8" name="TextBox 7">
            <a:extLst>
              <a:ext uri="{FF2B5EF4-FFF2-40B4-BE49-F238E27FC236}">
                <a16:creationId xmlns:a16="http://schemas.microsoft.com/office/drawing/2014/main" id="{0FAF72D3-6293-8B12-52E8-98314C696C13}"/>
              </a:ext>
            </a:extLst>
          </p:cNvPr>
          <p:cNvSpPr txBox="1"/>
          <p:nvPr/>
        </p:nvSpPr>
        <p:spPr>
          <a:xfrm>
            <a:off x="6821208" y="6356125"/>
            <a:ext cx="1339880" cy="33220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7" name="Content Placeholder 6">
            <a:extLst>
              <a:ext uri="{FF2B5EF4-FFF2-40B4-BE49-F238E27FC236}">
                <a16:creationId xmlns:a16="http://schemas.microsoft.com/office/drawing/2014/main" id="{9D71C39E-F95F-CC6A-9FD0-D0F1660EE762}"/>
              </a:ext>
            </a:extLst>
          </p:cNvPr>
          <p:cNvGraphicFramePr>
            <a:graphicFrameLocks noGrp="1"/>
          </p:cNvGraphicFramePr>
          <p:nvPr>
            <p:ph idx="1"/>
            <p:extLst>
              <p:ext uri="{D42A27DB-BD31-4B8C-83A1-F6EECF244321}">
                <p14:modId xmlns:p14="http://schemas.microsoft.com/office/powerpoint/2010/main" val="1404702410"/>
              </p:ext>
            </p:extLst>
          </p:nvPr>
        </p:nvGraphicFramePr>
        <p:xfrm>
          <a:off x="974202" y="2585012"/>
          <a:ext cx="8541097" cy="2395604"/>
        </p:xfrm>
        <a:graphic>
          <a:graphicData uri="http://schemas.openxmlformats.org/drawingml/2006/table">
            <a:tbl>
              <a:tblPr firstRow="1" bandRow="1">
                <a:tableStyleId>{073A0DAA-6AF3-43AB-8588-CEC1D06C72B9}</a:tableStyleId>
              </a:tblPr>
              <a:tblGrid>
                <a:gridCol w="1697581">
                  <a:extLst>
                    <a:ext uri="{9D8B030D-6E8A-4147-A177-3AD203B41FA5}">
                      <a16:colId xmlns:a16="http://schemas.microsoft.com/office/drawing/2014/main" val="1294338681"/>
                    </a:ext>
                  </a:extLst>
                </a:gridCol>
                <a:gridCol w="1710879">
                  <a:extLst>
                    <a:ext uri="{9D8B030D-6E8A-4147-A177-3AD203B41FA5}">
                      <a16:colId xmlns:a16="http://schemas.microsoft.com/office/drawing/2014/main" val="3709504231"/>
                    </a:ext>
                  </a:extLst>
                </a:gridCol>
                <a:gridCol w="1710879">
                  <a:extLst>
                    <a:ext uri="{9D8B030D-6E8A-4147-A177-3AD203B41FA5}">
                      <a16:colId xmlns:a16="http://schemas.microsoft.com/office/drawing/2014/main" val="1540587982"/>
                    </a:ext>
                  </a:extLst>
                </a:gridCol>
                <a:gridCol w="1710879">
                  <a:extLst>
                    <a:ext uri="{9D8B030D-6E8A-4147-A177-3AD203B41FA5}">
                      <a16:colId xmlns:a16="http://schemas.microsoft.com/office/drawing/2014/main" val="3370196248"/>
                    </a:ext>
                  </a:extLst>
                </a:gridCol>
                <a:gridCol w="1710879">
                  <a:extLst>
                    <a:ext uri="{9D8B030D-6E8A-4147-A177-3AD203B41FA5}">
                      <a16:colId xmlns:a16="http://schemas.microsoft.com/office/drawing/2014/main" val="1564862875"/>
                    </a:ext>
                  </a:extLst>
                </a:gridCol>
              </a:tblGrid>
              <a:tr h="373765">
                <a:tc>
                  <a:txBody>
                    <a:bodyPr/>
                    <a:lstStyle/>
                    <a:p>
                      <a:pPr lvl="0">
                        <a:buNone/>
                      </a:pPr>
                      <a:endParaRPr lang="en-US" dirty="0"/>
                    </a:p>
                  </a:txBody>
                  <a:tcPr/>
                </a:tc>
                <a:tc>
                  <a:txBody>
                    <a:bodyPr/>
                    <a:lstStyle/>
                    <a:p>
                      <a:r>
                        <a:rPr lang="en-US" sz="1800" b="1" kern="1200" dirty="0" err="1">
                          <a:solidFill>
                            <a:schemeClr val="lt1"/>
                          </a:solidFill>
                          <a:latin typeface="Times New Roman"/>
                          <a:ea typeface="+mn-ea"/>
                          <a:cs typeface="+mn-cs"/>
                        </a:rPr>
                        <a:t>Autogen</a:t>
                      </a:r>
                      <a:r>
                        <a:rPr lang="en-US" sz="1800" b="1" kern="1200" dirty="0">
                          <a:solidFill>
                            <a:schemeClr val="lt1"/>
                          </a:solidFill>
                          <a:latin typeface="Times New Roman"/>
                          <a:ea typeface="+mn-ea"/>
                          <a:cs typeface="+mn-cs"/>
                        </a:rPr>
                        <a:t> 1</a:t>
                      </a:r>
                    </a:p>
                  </a:txBody>
                  <a:tcPr/>
                </a:tc>
                <a:tc>
                  <a:txBody>
                    <a:bodyPr/>
                    <a:lstStyle/>
                    <a:p>
                      <a:pPr lvl="0">
                        <a:buNone/>
                      </a:pPr>
                      <a:r>
                        <a:rPr lang="en-US" sz="1800" b="1" kern="1200" dirty="0" err="1">
                          <a:solidFill>
                            <a:schemeClr val="lt1"/>
                          </a:solidFill>
                          <a:latin typeface="Times New Roman"/>
                          <a:ea typeface="+mn-ea"/>
                          <a:cs typeface="+mn-cs"/>
                        </a:rPr>
                        <a:t>Autogen</a:t>
                      </a:r>
                      <a:r>
                        <a:rPr lang="en-US" sz="1800" b="1" kern="1200" dirty="0">
                          <a:solidFill>
                            <a:schemeClr val="lt1"/>
                          </a:solidFill>
                          <a:latin typeface="Times New Roman"/>
                          <a:ea typeface="+mn-ea"/>
                          <a:cs typeface="+mn-cs"/>
                        </a:rPr>
                        <a:t> 2 </a:t>
                      </a:r>
                    </a:p>
                  </a:txBody>
                  <a:tcPr/>
                </a:tc>
                <a:tc>
                  <a:txBody>
                    <a:bodyPr/>
                    <a:lstStyle/>
                    <a:p>
                      <a:r>
                        <a:rPr lang="en-US" sz="1800" b="1" kern="1200" err="1">
                          <a:solidFill>
                            <a:schemeClr val="lt1"/>
                          </a:solidFill>
                          <a:latin typeface="Times New Roman"/>
                          <a:ea typeface="+mn-ea"/>
                          <a:cs typeface="+mn-cs"/>
                        </a:rPr>
                        <a:t>LangChain</a:t>
                      </a:r>
                      <a:r>
                        <a:rPr lang="en-US" sz="1800" b="1" kern="1200" dirty="0">
                          <a:solidFill>
                            <a:schemeClr val="lt1"/>
                          </a:solidFill>
                          <a:latin typeface="Times New Roman"/>
                          <a:ea typeface="+mn-ea"/>
                          <a:cs typeface="+mn-cs"/>
                        </a:rPr>
                        <a:t> 1</a:t>
                      </a:r>
                    </a:p>
                  </a:txBody>
                  <a:tcPr/>
                </a:tc>
                <a:tc>
                  <a:txBody>
                    <a:bodyPr/>
                    <a:lstStyle/>
                    <a:p>
                      <a:r>
                        <a:rPr lang="en-US" sz="1800" b="1" kern="1200" err="1">
                          <a:solidFill>
                            <a:schemeClr val="lt1"/>
                          </a:solidFill>
                          <a:latin typeface="Times New Roman"/>
                          <a:ea typeface="+mn-ea"/>
                          <a:cs typeface="+mn-cs"/>
                        </a:rPr>
                        <a:t>LangChain</a:t>
                      </a:r>
                      <a:r>
                        <a:rPr lang="en-US" sz="1800" b="1" kern="1200" dirty="0">
                          <a:solidFill>
                            <a:schemeClr val="lt1"/>
                          </a:solidFill>
                          <a:latin typeface="Times New Roman"/>
                          <a:ea typeface="+mn-ea"/>
                          <a:cs typeface="+mn-cs"/>
                        </a:rPr>
                        <a:t> 2</a:t>
                      </a:r>
                    </a:p>
                  </a:txBody>
                  <a:tcPr/>
                </a:tc>
                <a:extLst>
                  <a:ext uri="{0D108BD9-81ED-4DB2-BD59-A6C34878D82A}">
                    <a16:rowId xmlns:a16="http://schemas.microsoft.com/office/drawing/2014/main" val="3808731601"/>
                  </a:ext>
                </a:extLst>
              </a:tr>
              <a:tr h="370840">
                <a:tc>
                  <a:txBody>
                    <a:bodyPr/>
                    <a:lstStyle/>
                    <a:p>
                      <a:pPr lvl="0">
                        <a:buNone/>
                      </a:pPr>
                      <a:r>
                        <a:rPr lang="en-US" sz="1800" b="1" kern="1200" dirty="0">
                          <a:solidFill>
                            <a:schemeClr val="dk1"/>
                          </a:solidFill>
                          <a:latin typeface="Times New Roman"/>
                          <a:ea typeface="+mn-ea"/>
                          <a:cs typeface="+mn-cs"/>
                        </a:rPr>
                        <a:t>Sprint</a:t>
                      </a:r>
                    </a:p>
                  </a:txBody>
                  <a:tcPr/>
                </a:tc>
                <a:tc>
                  <a:txBody>
                    <a:bodyPr/>
                    <a:lstStyle/>
                    <a:p>
                      <a:r>
                        <a:rPr lang="en-US" sz="1800" kern="1200" dirty="0">
                          <a:solidFill>
                            <a:schemeClr val="dk1"/>
                          </a:solidFill>
                          <a:latin typeface="Times New Roman"/>
                          <a:ea typeface="+mn-ea"/>
                          <a:cs typeface="+mn-cs"/>
                        </a:rPr>
                        <a:t>3</a:t>
                      </a:r>
                    </a:p>
                  </a:txBody>
                  <a:tcPr/>
                </a:tc>
                <a:tc>
                  <a:txBody>
                    <a:bodyPr/>
                    <a:lstStyle/>
                    <a:p>
                      <a:pPr lvl="0">
                        <a:buNone/>
                      </a:pPr>
                      <a:r>
                        <a:rPr lang="en-US" sz="1800" kern="1200" dirty="0">
                          <a:solidFill>
                            <a:schemeClr val="dk1"/>
                          </a:solidFill>
                          <a:latin typeface="Times New Roman"/>
                          <a:ea typeface="+mn-ea"/>
                          <a:cs typeface="+mn-cs"/>
                        </a:rPr>
                        <a:t>4</a:t>
                      </a:r>
                      <a:endParaRPr lang="en-US"/>
                    </a:p>
                  </a:txBody>
                  <a:tcPr/>
                </a:tc>
                <a:tc>
                  <a:txBody>
                    <a:bodyPr/>
                    <a:lstStyle/>
                    <a:p>
                      <a:r>
                        <a:rPr lang="en-US" sz="1800" kern="1200" dirty="0">
                          <a:solidFill>
                            <a:schemeClr val="dk1"/>
                          </a:solidFill>
                          <a:latin typeface="Times New Roman"/>
                          <a:ea typeface="+mn-ea"/>
                          <a:cs typeface="+mn-cs"/>
                        </a:rPr>
                        <a:t>4</a:t>
                      </a:r>
                    </a:p>
                  </a:txBody>
                  <a:tcPr/>
                </a:tc>
                <a:tc>
                  <a:txBody>
                    <a:bodyPr/>
                    <a:lstStyle/>
                    <a:p>
                      <a:r>
                        <a:rPr lang="en-US" sz="1800" kern="1200" dirty="0">
                          <a:solidFill>
                            <a:schemeClr val="dk1"/>
                          </a:solidFill>
                          <a:latin typeface="Times New Roman"/>
                          <a:ea typeface="+mn-ea"/>
                          <a:cs typeface="+mn-cs"/>
                        </a:rPr>
                        <a:t>3</a:t>
                      </a:r>
                    </a:p>
                  </a:txBody>
                  <a:tcPr/>
                </a:tc>
                <a:extLst>
                  <a:ext uri="{0D108BD9-81ED-4DB2-BD59-A6C34878D82A}">
                    <a16:rowId xmlns:a16="http://schemas.microsoft.com/office/drawing/2014/main" val="3460521364"/>
                  </a:ext>
                </a:extLst>
              </a:tr>
              <a:tr h="370840">
                <a:tc>
                  <a:txBody>
                    <a:bodyPr/>
                    <a:lstStyle/>
                    <a:p>
                      <a:pPr lvl="0">
                        <a:buNone/>
                      </a:pPr>
                      <a:r>
                        <a:rPr lang="en-US" sz="1800" b="1" kern="1200" dirty="0">
                          <a:solidFill>
                            <a:schemeClr val="dk1"/>
                          </a:solidFill>
                          <a:latin typeface="Times New Roman"/>
                          <a:ea typeface="+mn-ea"/>
                          <a:cs typeface="+mn-cs"/>
                        </a:rPr>
                        <a:t>Duration </a:t>
                      </a:r>
                    </a:p>
                  </a:txBody>
                  <a:tcPr/>
                </a:tc>
                <a:tc>
                  <a:txBody>
                    <a:bodyPr/>
                    <a:lstStyle/>
                    <a:p>
                      <a:r>
                        <a:rPr lang="en-US" sz="1800" kern="1200" dirty="0">
                          <a:solidFill>
                            <a:schemeClr val="dk1"/>
                          </a:solidFill>
                          <a:latin typeface="Times New Roman"/>
                          <a:ea typeface="+mn-ea"/>
                          <a:cs typeface="+mn-cs"/>
                        </a:rPr>
                        <a:t>4 weeks = 28 days</a:t>
                      </a:r>
                    </a:p>
                  </a:txBody>
                  <a:tcPr/>
                </a:tc>
                <a:tc>
                  <a:txBody>
                    <a:bodyPr/>
                    <a:lstStyle/>
                    <a:p>
                      <a:pPr lvl="0">
                        <a:buNone/>
                      </a:pPr>
                      <a:r>
                        <a:rPr lang="en-US" sz="1800" kern="1200" dirty="0">
                          <a:solidFill>
                            <a:schemeClr val="dk1"/>
                          </a:solidFill>
                          <a:latin typeface="Times New Roman"/>
                          <a:ea typeface="+mn-ea"/>
                          <a:cs typeface="+mn-cs"/>
                        </a:rPr>
                        <a:t>4 weeks = 28 days</a:t>
                      </a:r>
                      <a:endParaRPr lang="en-US"/>
                    </a:p>
                  </a:txBody>
                  <a:tcPr/>
                </a:tc>
                <a:tc>
                  <a:txBody>
                    <a:bodyPr/>
                    <a:lstStyle/>
                    <a:p>
                      <a:r>
                        <a:rPr lang="en-US" sz="1800" kern="1200" dirty="0">
                          <a:solidFill>
                            <a:schemeClr val="dk1"/>
                          </a:solidFill>
                          <a:latin typeface="Times New Roman"/>
                          <a:ea typeface="+mn-ea"/>
                          <a:cs typeface="+mn-cs"/>
                        </a:rPr>
                        <a:t>8 weeks = 56 days</a:t>
                      </a:r>
                    </a:p>
                  </a:txBody>
                  <a:tcPr/>
                </a:tc>
                <a:tc>
                  <a:txBody>
                    <a:bodyPr/>
                    <a:lstStyle/>
                    <a:p>
                      <a:r>
                        <a:rPr lang="en-US" sz="1800" kern="1200" dirty="0">
                          <a:solidFill>
                            <a:schemeClr val="dk1"/>
                          </a:solidFill>
                          <a:latin typeface="Times New Roman"/>
                          <a:ea typeface="+mn-ea"/>
                          <a:cs typeface="+mn-cs"/>
                        </a:rPr>
                        <a:t>6 weeks= 42 days</a:t>
                      </a:r>
                    </a:p>
                  </a:txBody>
                  <a:tcPr/>
                </a:tc>
                <a:extLst>
                  <a:ext uri="{0D108BD9-81ED-4DB2-BD59-A6C34878D82A}">
                    <a16:rowId xmlns:a16="http://schemas.microsoft.com/office/drawing/2014/main" val="4277687730"/>
                  </a:ext>
                </a:extLst>
              </a:tr>
              <a:tr h="370840">
                <a:tc>
                  <a:txBody>
                    <a:bodyPr/>
                    <a:lstStyle/>
                    <a:p>
                      <a:pPr lvl="0">
                        <a:buNone/>
                      </a:pPr>
                      <a:r>
                        <a:rPr lang="en-US" b="1" dirty="0">
                          <a:latin typeface="Times New Roman"/>
                        </a:rPr>
                        <a:t>Effort  </a:t>
                      </a:r>
                    </a:p>
                  </a:txBody>
                  <a:tcPr/>
                </a:tc>
                <a:tc>
                  <a:txBody>
                    <a:bodyPr/>
                    <a:lstStyle/>
                    <a:p>
                      <a:r>
                        <a:rPr lang="en-US" dirty="0">
                          <a:latin typeface="Times New Roman"/>
                        </a:rPr>
                        <a:t>8+13+5= 26 story Points</a:t>
                      </a:r>
                    </a:p>
                  </a:txBody>
                  <a:tcPr/>
                </a:tc>
                <a:tc>
                  <a:txBody>
                    <a:bodyPr/>
                    <a:lstStyle/>
                    <a:p>
                      <a:pPr lvl="0">
                        <a:buNone/>
                      </a:pPr>
                      <a:r>
                        <a:rPr lang="en-US" dirty="0">
                          <a:latin typeface="Times New Roman"/>
                        </a:rPr>
                        <a:t>8+5+13+8= 34 story points</a:t>
                      </a:r>
                      <a:endParaRPr lang="en-US"/>
                    </a:p>
                  </a:txBody>
                  <a:tcPr/>
                </a:tc>
                <a:tc>
                  <a:txBody>
                    <a:bodyPr/>
                    <a:lstStyle/>
                    <a:p>
                      <a:r>
                        <a:rPr lang="en-US" dirty="0">
                          <a:latin typeface="Times New Roman"/>
                        </a:rPr>
                        <a:t>30+30+30+30 = 120 story Points</a:t>
                      </a:r>
                    </a:p>
                  </a:txBody>
                  <a:tcPr/>
                </a:tc>
                <a:tc>
                  <a:txBody>
                    <a:bodyPr/>
                    <a:lstStyle/>
                    <a:p>
                      <a:r>
                        <a:rPr lang="en-US" dirty="0">
                          <a:latin typeface="Times New Roman"/>
                        </a:rPr>
                        <a:t>18+16+16 = 50 Story Points</a:t>
                      </a:r>
                    </a:p>
                  </a:txBody>
                  <a:tcPr/>
                </a:tc>
                <a:extLst>
                  <a:ext uri="{0D108BD9-81ED-4DB2-BD59-A6C34878D82A}">
                    <a16:rowId xmlns:a16="http://schemas.microsoft.com/office/drawing/2014/main" val="2987282531"/>
                  </a:ext>
                </a:extLst>
              </a:tr>
              <a:tr h="370839">
                <a:tc>
                  <a:txBody>
                    <a:bodyPr/>
                    <a:lstStyle/>
                    <a:p>
                      <a:pPr lvl="0">
                        <a:buNone/>
                      </a:pPr>
                      <a:endParaRPr lang="en-US" dirty="0">
                        <a:latin typeface="Times New Roman"/>
                      </a:endParaRPr>
                    </a:p>
                  </a:txBody>
                  <a:tcPr/>
                </a:tc>
                <a:tc>
                  <a:txBody>
                    <a:bodyPr/>
                    <a:lstStyle/>
                    <a:p>
                      <a:pPr lvl="0">
                        <a:buNone/>
                      </a:pPr>
                      <a:endParaRPr lang="en-US" dirty="0">
                        <a:latin typeface="Times New Roman"/>
                      </a:endParaRPr>
                    </a:p>
                  </a:txBody>
                  <a:tcPr/>
                </a:tc>
                <a:tc>
                  <a:txBody>
                    <a:bodyPr/>
                    <a:lstStyle/>
                    <a:p>
                      <a:pPr lvl="0">
                        <a:buNone/>
                      </a:pPr>
                      <a:endParaRPr lang="en-US" dirty="0">
                        <a:latin typeface="Times New Roman"/>
                      </a:endParaRPr>
                    </a:p>
                  </a:txBody>
                  <a:tcPr/>
                </a:tc>
                <a:tc>
                  <a:txBody>
                    <a:bodyPr/>
                    <a:lstStyle/>
                    <a:p>
                      <a:pPr lvl="0">
                        <a:buNone/>
                      </a:pPr>
                      <a:endParaRPr lang="en-US" dirty="0">
                        <a:latin typeface="Times New Roman"/>
                      </a:endParaRPr>
                    </a:p>
                  </a:txBody>
                  <a:tcPr/>
                </a:tc>
                <a:tc>
                  <a:txBody>
                    <a:bodyPr/>
                    <a:lstStyle/>
                    <a:p>
                      <a:pPr lvl="0">
                        <a:buNone/>
                      </a:pPr>
                      <a:endParaRPr lang="en-US" dirty="0">
                        <a:latin typeface="Times New Roman"/>
                      </a:endParaRPr>
                    </a:p>
                  </a:txBody>
                  <a:tcPr/>
                </a:tc>
                <a:extLst>
                  <a:ext uri="{0D108BD9-81ED-4DB2-BD59-A6C34878D82A}">
                    <a16:rowId xmlns:a16="http://schemas.microsoft.com/office/drawing/2014/main" val="3682385083"/>
                  </a:ext>
                </a:extLst>
              </a:tr>
            </a:tbl>
          </a:graphicData>
        </a:graphic>
      </p:graphicFrame>
    </p:spTree>
    <p:extLst>
      <p:ext uri="{BB962C8B-B14F-4D97-AF65-F5344CB8AC3E}">
        <p14:creationId xmlns:p14="http://schemas.microsoft.com/office/powerpoint/2010/main" val="2095482963"/>
      </p:ext>
    </p:extLst>
  </p:cSld>
  <p:clrMapOvr>
    <a:masterClrMapping/>
  </p:clrMapOvr>
</p:sld>
</file>

<file path=ppt/theme/theme1.xml><?xml version="1.0" encoding="utf-8"?>
<a:theme xmlns:a="http://schemas.openxmlformats.org/drawingml/2006/main" name="JuxtaposeVTI">
  <a:themeElements>
    <a:clrScheme name="JuxtaposeVTI">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JuxtaposeVTI">
      <a:majorFont>
        <a:latin typeface="Franklin Gothic Demi Cond" panose="020B0706030402020204"/>
        <a:ea typeface=""/>
        <a:cs typeface=""/>
      </a:majorFont>
      <a:minorFont>
        <a:latin typeface="Franklin Gothic Medium" panose="020B0603020102020204"/>
        <a:ea typeface=""/>
        <a:cs typeface=""/>
      </a:minorFont>
    </a:fontScheme>
    <a:fmtScheme name="Juxtapo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B0236716-CA63-41C1-B6AD-997AE15F064B}" vid="{0E0AE8FC-D493-434E-BDCC-ED5FFB2DAEE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502</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Demi Cond</vt:lpstr>
      <vt:lpstr>Franklin Gothic Medium</vt:lpstr>
      <vt:lpstr>Times New Roman</vt:lpstr>
      <vt:lpstr>Wingdings</vt:lpstr>
      <vt:lpstr>JuxtaposeVTI</vt:lpstr>
      <vt:lpstr>Project Planning with virtual ai agents for Renters Insurance  phase 2  </vt:lpstr>
      <vt:lpstr>Overview</vt:lpstr>
      <vt:lpstr>Rental insurance Platform</vt:lpstr>
      <vt:lpstr>Experiment 1 (Autogen)</vt:lpstr>
      <vt:lpstr>Experiment-2 (Autogen)</vt:lpstr>
      <vt:lpstr>PowerPoint Presentation</vt:lpstr>
      <vt:lpstr>Experiment 3(LangChain)</vt:lpstr>
      <vt:lpstr>EXPERIMENT 4(LangChain)</vt:lpstr>
      <vt:lpstr>Comparative analysis</vt:lpstr>
      <vt:lpstr>Analysis Report Accuracy</vt:lpstr>
      <vt:lpstr>CONCLUSION AND FURTHER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Sneha Joshi</cp:lastModifiedBy>
  <cp:revision>515</cp:revision>
  <dcterms:created xsi:type="dcterms:W3CDTF">2024-10-21T21:32:23Z</dcterms:created>
  <dcterms:modified xsi:type="dcterms:W3CDTF">2025-08-29T17:57:58Z</dcterms:modified>
</cp:coreProperties>
</file>