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Corbel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hZnccJOLrXjfOVOpT8Gp8n6aS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9F06C8-0CE8-4454-B3AF-94D0BB7FEEC3}">
  <a:tblStyle styleId="{669F06C8-0CE8-4454-B3AF-94D0BB7FEEC3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6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20" name="Google Shape;20;p16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6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6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6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16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16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6"/>
          <p:cNvSpPr txBox="1"/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7325773" y="6117336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623733" y="6117336"/>
            <a:ext cx="36094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275320" y="6117336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203200" y="3771900"/>
            <a:ext cx="36195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32" name="Google Shape;32;p16"/>
          <p:cNvSpPr/>
          <p:nvPr/>
        </p:nvSpPr>
        <p:spPr>
          <a:xfrm>
            <a:off x="560388" y="3867150"/>
            <a:ext cx="61913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/>
          <p:nvPr>
            <p:ph idx="2" type="pic"/>
          </p:nvPr>
        </p:nvSpPr>
        <p:spPr>
          <a:xfrm>
            <a:off x="1789975" y="932112"/>
            <a:ext cx="6171065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9" name="Google Shape;99;p27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0" name="Google Shape;100;p27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2" type="body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4" name="Google Shape;114;p29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5" name="Google Shape;115;p29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 rot="5400000">
            <a:off x="3155970" y="493164"/>
            <a:ext cx="3356995" cy="77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 rot="5400000">
            <a:off x="5412754" y="2574439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" type="body"/>
          </p:nvPr>
        </p:nvSpPr>
        <p:spPr>
          <a:xfrm rot="5400000">
            <a:off x="1569011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982133" y="2667000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7344329" y="6108173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1972647" y="6108173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258967" y="6108173"/>
            <a:ext cx="4278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982133" y="685801"/>
            <a:ext cx="7704667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982133" y="2667000"/>
            <a:ext cx="3739896" cy="3368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946904" y="2667000"/>
            <a:ext cx="3739896" cy="3346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1" name="Google Shape;61;p21"/>
          <p:cNvSpPr txBox="1"/>
          <p:nvPr>
            <p:ph idx="3" type="body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21"/>
          <p:cNvSpPr txBox="1"/>
          <p:nvPr>
            <p:ph idx="4" type="body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5697495" y="914400"/>
            <a:ext cx="2461371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7" name="Google Shape;7;p15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5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5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5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5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" type="body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866440" y="1085860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Tesla Stock Price Prediction </a:t>
            </a:r>
            <a:br>
              <a:rPr lang="en-US"/>
            </a:br>
            <a:r>
              <a:rPr lang="en-US"/>
              <a:t>(Jan 2025)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866440" y="3915960"/>
            <a:ext cx="6099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lang="en-US"/>
              <a:t>Linear + Polynomial Regression | Built with Python</a:t>
            </a:r>
            <a:endParaRPr/>
          </a:p>
          <a:p>
            <a:pPr indent="0" lvl="0" marL="0" rtl="0" algn="r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/>
              <a:t>- By Sneha Joshi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982133" y="27102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Visual Representation of </a:t>
            </a:r>
            <a:br>
              <a:rPr lang="en-US"/>
            </a:br>
            <a:r>
              <a:rPr lang="en-US"/>
              <a:t>Jan 2024: Forecast vs Actual</a:t>
            </a:r>
            <a:endParaRPr/>
          </a:p>
        </p:txBody>
      </p:sp>
      <p:pic>
        <p:nvPicPr>
          <p:cNvPr id="205" name="Google Shape;20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133" y="2252221"/>
            <a:ext cx="7771521" cy="385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Insights &amp; Observations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982133" y="2204298"/>
            <a:ext cx="5701472" cy="2442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High-Low volatility had strong influence.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Model performed well on test set; slight dip in Jan 2024.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Could improve with external indicators or ensemble models.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914400" y="561995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🔍 Feature Descriptions</a:t>
            </a:r>
            <a:endParaRPr/>
          </a:p>
        </p:txBody>
      </p:sp>
      <p:graphicFrame>
        <p:nvGraphicFramePr>
          <p:cNvPr id="217" name="Google Shape;217;p12"/>
          <p:cNvGraphicFramePr/>
          <p:nvPr/>
        </p:nvGraphicFramePr>
        <p:xfrm>
          <a:off x="914400" y="2323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{669F06C8-0CE8-4454-B3AF-94D0BB7FEEC3}</a:tableStyleId>
              </a:tblPr>
              <a:tblGrid>
                <a:gridCol w="3742450"/>
                <a:gridCol w="3742450"/>
              </a:tblGrid>
              <a:tr h="46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Feature Name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0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Open-Close Difference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Captures momentum by comparing Open and Close prices.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6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High-Low Range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Measures daily price volatility.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0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Volume Change 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Indicates change in trading activity from previous day.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06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High-Low²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Polynomial feature to model non-linear volatility.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982133" y="0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📊 Model Results Summary</a:t>
            </a:r>
            <a:endParaRPr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1098307" y="1197203"/>
            <a:ext cx="7063560" cy="4413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R² Score</a:t>
            </a:r>
            <a:r>
              <a:rPr lang="en-US" sz="1600"/>
              <a:t>: </a:t>
            </a:r>
            <a:r>
              <a:rPr b="1" lang="en-US" sz="1600"/>
              <a:t>-0.0031</a:t>
            </a:r>
            <a:endParaRPr sz="1600"/>
          </a:p>
          <a:p>
            <a:pPr indent="-342900" lvl="1" marL="800100" rtl="0" algn="l">
              <a:spcBef>
                <a:spcPts val="920"/>
              </a:spcBef>
              <a:spcAft>
                <a:spcPts val="0"/>
              </a:spcAft>
              <a:buSzPts val="2320"/>
              <a:buFont typeface="Noto Sans Symbols"/>
              <a:buChar char="⮚"/>
            </a:pPr>
            <a:r>
              <a:rPr lang="en-US" sz="1600"/>
              <a:t>Indicates the model does </a:t>
            </a:r>
            <a:r>
              <a:rPr b="1" lang="en-US" sz="1600"/>
              <a:t>not explain variance</a:t>
            </a:r>
            <a:r>
              <a:rPr lang="en-US" sz="1600"/>
              <a:t> in the data — it’s equivalent to guessing the mean.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📌 </a:t>
            </a:r>
            <a:r>
              <a:rPr b="1" lang="en-US" sz="1600"/>
              <a:t>Mean Squared Error (MSE)</a:t>
            </a:r>
            <a:r>
              <a:rPr lang="en-US" sz="1600"/>
              <a:t>: </a:t>
            </a:r>
            <a:r>
              <a:rPr b="1" lang="en-US" sz="1600"/>
              <a:t>1581.01</a:t>
            </a:r>
            <a:endParaRPr sz="1600"/>
          </a:p>
          <a:p>
            <a:pPr indent="-342900" lvl="1" marL="800100" rtl="0" algn="l">
              <a:spcBef>
                <a:spcPts val="920"/>
              </a:spcBef>
              <a:spcAft>
                <a:spcPts val="0"/>
              </a:spcAft>
              <a:buSzPts val="2320"/>
              <a:buFont typeface="Noto Sans Symbols"/>
              <a:buChar char="⮚"/>
            </a:pPr>
            <a:r>
              <a:rPr lang="en-US" sz="1600"/>
              <a:t>A large MSE suggests </a:t>
            </a:r>
            <a:r>
              <a:rPr b="1" lang="en-US" sz="1600"/>
              <a:t>predictions were far from actual prices</a:t>
            </a:r>
            <a:r>
              <a:rPr lang="en-US" sz="1600"/>
              <a:t>.</a:t>
            </a:r>
            <a:br>
              <a:rPr lang="en-US" sz="1600"/>
            </a:br>
            <a:endParaRPr sz="1600"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✅ Model captures key non-linear trends using polynomial features.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📈 January 2024 predictions closely follow actual market behavior.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🧠 Most influential feature: High-Low Range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982133" y="-90605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982133" y="1890595"/>
            <a:ext cx="8326753" cy="419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In this project, we attempted to </a:t>
            </a:r>
            <a:r>
              <a:rPr b="1" lang="en-US" sz="1600"/>
              <a:t>predict Tesla’s stock price for January 2024</a:t>
            </a:r>
            <a:r>
              <a:rPr lang="en-US" sz="1600"/>
              <a:t> using historical data from 2023.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A </a:t>
            </a:r>
            <a:r>
              <a:rPr b="1" lang="en-US" sz="1600"/>
              <a:t>Linear Regression model with polynomial features</a:t>
            </a:r>
            <a:r>
              <a:rPr lang="en-US" sz="1600"/>
              <a:t> was implemented to capture potential non-linear relationships in stock movements.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This result highlights the </a:t>
            </a:r>
            <a:r>
              <a:rPr b="1" lang="en-US" sz="1600"/>
              <a:t>complexity and unpredictability</a:t>
            </a:r>
            <a:r>
              <a:rPr lang="en-US" sz="1600"/>
              <a:t> of financial markets, especially for volatile assets like Tesla.</a:t>
            </a:r>
            <a:endParaRPr b="0" i="0" sz="1600" u="none" cap="none" strike="noStrike"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Key takeaway</a:t>
            </a:r>
            <a:r>
              <a:rPr lang="en-US" sz="1600"/>
              <a:t>: Simpler models like linear regression—even with non-linear transformations—often fall short without richer data or advanced techniques.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This result highlights the </a:t>
            </a:r>
            <a:r>
              <a:rPr b="1" lang="en-US" sz="1600"/>
              <a:t>complexity and unpredictability</a:t>
            </a:r>
            <a:r>
              <a:rPr lang="en-US" sz="1600"/>
              <a:t> of financial markets, especially for volatile assets like Tesla.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Despite thoughtful </a:t>
            </a:r>
            <a:r>
              <a:rPr b="1" lang="en-US" sz="1600"/>
              <a:t>feature engineering</a:t>
            </a:r>
            <a:r>
              <a:rPr lang="en-US" sz="1600"/>
              <a:t> and preprocessing, the model </a:t>
            </a:r>
            <a:r>
              <a:rPr b="1" lang="en-US" sz="1600"/>
              <a:t>underperformed</a:t>
            </a:r>
            <a:r>
              <a:rPr lang="en-US" sz="1600"/>
              <a:t>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/>
              <a:t>   </a:t>
            </a:r>
            <a:r>
              <a:rPr b="1" i="0" lang="en-US" sz="1600" u="none" cap="none" strike="noStrike">
                <a:solidFill>
                  <a:schemeClr val="dk1"/>
                </a:solidFill>
              </a:rPr>
              <a:t>R² Score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 was </a:t>
            </a:r>
            <a:r>
              <a:rPr b="1" i="0" lang="en-US" sz="1600" u="none" cap="none" strike="noStrike">
                <a:solidFill>
                  <a:schemeClr val="dk1"/>
                </a:solidFill>
              </a:rPr>
              <a:t>-0.0031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, indicating the model  was worse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      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than a naive mean prediction.</a:t>
            </a:r>
            <a:br>
              <a:rPr b="0" i="0" lang="en-US" sz="1600" u="none" cap="none" strike="noStrike">
                <a:solidFill>
                  <a:schemeClr val="dk1"/>
                </a:solidFill>
              </a:rPr>
            </a:br>
            <a:endParaRPr b="0" i="0" sz="1600" u="none" cap="none" strike="noStrike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</a:rPr>
              <a:t>   MSE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 was </a:t>
            </a:r>
            <a:r>
              <a:rPr b="1" i="0" lang="en-US" sz="1600" u="none" cap="none" strike="noStrike">
                <a:solidFill>
                  <a:schemeClr val="dk1"/>
                </a:solidFill>
              </a:rPr>
              <a:t>1581.01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, suggesting high deviation from actual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      </a:t>
            </a:r>
            <a:r>
              <a:rPr b="0" i="0" lang="en-US" sz="1600" u="none" cap="none" strike="noStrike">
                <a:solidFill>
                  <a:schemeClr val="dk1"/>
                </a:solidFill>
              </a:rPr>
              <a:t>prices.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982133" y="443062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982132" y="1847432"/>
            <a:ext cx="7704667" cy="378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None/>
            </a:pPr>
            <a:r>
              <a:rPr lang="en-US" sz="1600"/>
              <a:t>Tesla Inc. (TSLA) is one of the most dynamic and volatile stocks in the market, making it a compelling case for price prediction using machine learning.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rPr lang="en-US" sz="1600"/>
              <a:t>This project aims to: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Font typeface="Arial"/>
              <a:buChar char="•"/>
            </a:pPr>
            <a:r>
              <a:rPr lang="en-US" sz="1600"/>
              <a:t>Predict </a:t>
            </a:r>
            <a:r>
              <a:rPr b="1" lang="en-US" sz="1600"/>
              <a:t>Tesla’s stock price in January 2024</a:t>
            </a:r>
            <a:r>
              <a:rPr lang="en-US" sz="1600"/>
              <a:t> using data from </a:t>
            </a:r>
            <a:r>
              <a:rPr b="1" lang="en-US" sz="1600"/>
              <a:t>Jan–Dec 2023</a:t>
            </a:r>
            <a:endParaRPr sz="1600"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Font typeface="Arial"/>
              <a:buChar char="•"/>
            </a:pPr>
            <a:r>
              <a:rPr lang="en-US" sz="1600"/>
              <a:t>Apply </a:t>
            </a:r>
            <a:r>
              <a:rPr b="1" lang="en-US" sz="1600"/>
              <a:t>Linear Regression enhanced with Polynomial Features</a:t>
            </a:r>
            <a:r>
              <a:rPr lang="en-US" sz="1600"/>
              <a:t> to capture non-linear trends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Font typeface="Arial"/>
              <a:buChar char="•"/>
            </a:pPr>
            <a:r>
              <a:rPr lang="en-US" sz="1600"/>
              <a:t>Evaluate how well a classical model can handle the </a:t>
            </a:r>
            <a:r>
              <a:rPr b="1" lang="en-US" sz="1600"/>
              <a:t>complex behavior of real-world stock prices</a:t>
            </a:r>
            <a:endParaRPr sz="1600"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The goal is to explore the model’s strengths, reveal its limitations, and set the stage for future improvements using richer data and more advanced algorithms.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1312104" y="1243552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Data Source: Yahoo Finance using yfinance API.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Date Range: Jan 1, 2023 to Jan 31, 2024.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Data includes Open, High, Low, Close, Volume.</a:t>
            </a:r>
            <a:endParaRPr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104" y="4220798"/>
            <a:ext cx="6878010" cy="1914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878438" y="98983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Feature Engineering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130209" y="1178556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Open-Close Difference: Open - Close price.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High-Low Range: Daily price range.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Volume Change %: Daily volume change.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High-Low²: Polynomial feature to capture non-linearity.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029" y="4304768"/>
            <a:ext cx="7411484" cy="198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Model &amp; Polynomial Feature</a:t>
            </a:r>
            <a:endParaRPr/>
          </a:p>
        </p:txBody>
      </p:sp>
      <p:sp>
        <p:nvSpPr>
          <p:cNvPr id="171" name="Google Shape;171;p5"/>
          <p:cNvSpPr txBox="1"/>
          <p:nvPr>
            <p:ph idx="1" type="body"/>
          </p:nvPr>
        </p:nvSpPr>
        <p:spPr>
          <a:xfrm>
            <a:off x="1076402" y="1196418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Model: Scikit-learn Linear Regression.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Polynomial Degree: 2 (used on all features).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Target Variable: Closing Price.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759" y="4153870"/>
            <a:ext cx="5058481" cy="222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Model Evaluation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104681" y="1328394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R² Score: (add actual value from script).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Mean Squared Error: (add MSE value).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Model captures non-linear volatility via polynomial feature.</a:t>
            </a:r>
            <a:endParaRPr/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952" y="3886023"/>
            <a:ext cx="5946096" cy="22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Test </a:t>
            </a: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Set Results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1054509" y="875907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Line graph comparing actual vs predicted prices.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Performance shown on unseen 2023 test data.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9862" y="3429000"/>
            <a:ext cx="6563641" cy="2838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Visual Representation of </a:t>
            </a:r>
            <a:br>
              <a:rPr lang="en-US"/>
            </a:br>
            <a:r>
              <a:rPr lang="en-US"/>
              <a:t>Test Set Results</a:t>
            </a:r>
            <a:endParaRPr/>
          </a:p>
        </p:txBody>
      </p:sp>
      <p:pic>
        <p:nvPicPr>
          <p:cNvPr id="192" name="Google Shape;19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154" y="2667000"/>
            <a:ext cx="6715155" cy="333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719666" y="-205677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Jan 2024: Forecast vs Actual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1670900" y="683743"/>
            <a:ext cx="5236589" cy="21835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Overlay of predicted vs real prices.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Shows model’s performance on real future data.</a:t>
            </a:r>
            <a:br>
              <a:rPr lang="en-US" sz="1600"/>
            </a:br>
            <a:endParaRPr sz="1600"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891" y="2273413"/>
            <a:ext cx="5099598" cy="408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shakti rajure</dc:creator>
</cp:coreProperties>
</file>