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5143500" cx="9144000"/>
  <p:notesSz cx="6858000" cy="9144000"/>
  <p:embeddedFontLst>
    <p:embeddedFont>
      <p:font typeface="Raleway"/>
      <p:regular r:id="rId76"/>
      <p:bold r:id="rId77"/>
      <p:italic r:id="rId78"/>
      <p:boldItalic r:id="rId79"/>
    </p:embeddedFont>
    <p:embeddedFont>
      <p:font typeface="Roboto"/>
      <p:regular r:id="rId80"/>
      <p:bold r:id="rId81"/>
      <p:italic r:id="rId82"/>
      <p:boldItalic r:id="rId83"/>
    </p:embeddedFont>
    <p:embeddedFont>
      <p:font typeface="Lato"/>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aleway-bold.fntdata"/><Relationship Id="rId32" Type="http://schemas.openxmlformats.org/officeDocument/2006/relationships/slide" Target="slides/slide27.xml"/><Relationship Id="rId76" Type="http://schemas.openxmlformats.org/officeDocument/2006/relationships/font" Target="fonts/Raleway-regular.fntdata"/><Relationship Id="rId35" Type="http://schemas.openxmlformats.org/officeDocument/2006/relationships/slide" Target="slides/slide30.xml"/><Relationship Id="rId79" Type="http://schemas.openxmlformats.org/officeDocument/2006/relationships/font" Target="fonts/Raleway-boldItalic.fntdata"/><Relationship Id="rId34" Type="http://schemas.openxmlformats.org/officeDocument/2006/relationships/slide" Target="slides/slide29.xml"/><Relationship Id="rId78" Type="http://schemas.openxmlformats.org/officeDocument/2006/relationships/font" Target="fonts/Raleway-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5baaa64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5baaa64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b30118e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b30118e6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b53d483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b53d483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b53d483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b53d483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b53d483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b53d483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b53d483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b53d483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b30118e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b30118e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b62dc6ac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b62dc6a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bb9a517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bb9a517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bb9a517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bb9a517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561a41c92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561a41c92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b62dc6a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b62dc6a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b62dc6a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b62dc6a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b30118e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b30118e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b30118e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b30118e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b30118e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b30118e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bb9a517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bb9a517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b3386ec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b3386ec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b1de7263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b1de7263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561a41c92_0_2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561a41c92_0_2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era of big data, effective data curation becomes paramount for informed decision-making. However, traditional approaches often overlook critical factors such as user preferences, decision context, and data source characteristics. To address this gap, Adaptive CUration SErvice Composition (ACUSEC) leverages reinforcement learning to dynamically curate data while considering user constraints and the ever-changing environment. By categorizing curation services and employing the Q-Learning algorithm, ACUSEC offers real-time adaptive composition, ensuring timely and effective data preparation. Unlike existing methods, ACUSEC not only incorporates quality of service (QoS) values and user preferences but also integrates decision context, providing a holistic approach to data curation. Through this presentation, we aim to demonstrate how ACUSEC revolutionizes data curation by intelligently adapting to diverse data sources and user requirements.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b1de726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b1de726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b4d14002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b4d14002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b1de7263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b1de7263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b1de726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b1de726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b1de7263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b1de7263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5313975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5313975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Extraction Services: These services extract structured or unstructured data from various sources, employing techniques such as Natural Language Processing (NLP) for tasks like named entity extraction, POS tagging, and stem extraction.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Enrichment Services: Enrichment services enhance the extracted data by adding semantic annotations and improving its quality through knowledge-based mechanisms and term similarity extraction.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Data Quality Control Services: These services detect missing values and anomalies in the data, such as value deviations, enabling data cleaning processes to enhance overall data quality.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Data Standardization Services: These services unify data across diverse sources by applying operations based on a reference model, ensuring consistency by aligning variables according to predefined types and ranges.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b4d1400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cb4d1400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Extraction Services: These services extract structured or unstructured data from various sources, employing techniques such as Natural Language Processing (NLP) for tasks like named entity extraction, POS tagging, and stem extraction.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Enrichment Services: Enrichment services enhance the extracted data by adding semantic annotations and improving its quality through knowledge-based mechanisms and term similarity extraction.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Data Quality Control Services: These services detect missing values and anomalies in the data, such as value deviations, enabling data cleaning processes to enhance overall data quality.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Data Standardization Services: These services unify data across diverse sources by applying operations based on a reference model, ensuring consistency by aligning variables according to predefined types and ranges.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b1de7263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b1de7263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b1de7263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b1de7263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b4d14002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b4d1400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b1de7263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cb1de7263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b4d1400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cb4d1400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561a41c92_0_2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561a41c92_0_2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expound on the models while presenting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b4d14002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b4d14002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cb4d14002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cb4d14002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b4d14002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cb4d1400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b4d14002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b4d14002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b4d14002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cb4d14002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b4a2907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b4a2907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c5313975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c5313975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highlight>
                  <a:srgbClr val="FFFFFF"/>
                </a:highlight>
              </a:rPr>
              <a:t>The authors argue that traditional Service Level Agreements (SLAs) may not adequately capture the dynamics of this relationship which may not always be monotonous, particularly when considering the actual time taken by services to fulfill requests. </a:t>
            </a:r>
            <a:endParaRPr sz="950">
              <a:solidFill>
                <a:schemeClr val="dk1"/>
              </a:solidFill>
              <a:highlight>
                <a:srgbClr val="FFFFFF"/>
              </a:highlight>
            </a:endParaRPr>
          </a:p>
          <a:p>
            <a:pPr indent="0" lvl="0" marL="0" rtl="0" algn="l">
              <a:spcBef>
                <a:spcPts val="0"/>
              </a:spcBef>
              <a:spcAft>
                <a:spcPts val="0"/>
              </a:spcAft>
              <a:buNone/>
            </a:pPr>
            <a:r>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To address this shortcoming, the paper introduces an algorithm designed to compute a time-cost table, which offers a more detailed understanding of how time and cost interact within service compositions.</a:t>
            </a:r>
            <a:endParaRPr sz="9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chemeClr val="dk1"/>
                </a:solidFill>
                <a:highlight>
                  <a:srgbClr val="FFFFFF"/>
                </a:highlight>
              </a:rPr>
              <a:t>Instead of packaging a composite service as one divisible unit when it comes to pricing , the authors propose breaking it down into composition trees which give a better modular understanding of each service which can help visualizing this complex temporal relationship.</a:t>
            </a:r>
            <a:br>
              <a:rPr lang="en" sz="950">
                <a:solidFill>
                  <a:schemeClr val="dk1"/>
                </a:solidFill>
                <a:highlight>
                  <a:srgbClr val="FFFFFF"/>
                </a:highlight>
              </a:rPr>
            </a:br>
            <a:br>
              <a:rPr lang="en" sz="950">
                <a:solidFill>
                  <a:schemeClr val="dk1"/>
                </a:solidFill>
                <a:highlight>
                  <a:srgbClr val="FFFFFF"/>
                </a:highlight>
              </a:rPr>
            </a:br>
            <a:endParaRPr sz="950">
              <a:solidFill>
                <a:schemeClr val="dk1"/>
              </a:solidFill>
              <a:highlight>
                <a:srgbClr val="FFFFFF"/>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ca8bd006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ca8bd006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highlight>
                  <a:srgbClr val="FFFFFF"/>
                </a:highlight>
              </a:rPr>
              <a:t>The authors argue that traditional Service Level Agreements (SLAs) may not adequately capture the dynamics of this relationship which may not always be monotonous, particularly when considering the actual time taken by services to fulfill requests. </a:t>
            </a:r>
            <a:endParaRPr sz="950">
              <a:solidFill>
                <a:schemeClr val="dk1"/>
              </a:solidFill>
              <a:highlight>
                <a:srgbClr val="FFFFFF"/>
              </a:highlight>
            </a:endParaRPr>
          </a:p>
          <a:p>
            <a:pPr indent="0" lvl="0" marL="0" rtl="0" algn="l">
              <a:spcBef>
                <a:spcPts val="0"/>
              </a:spcBef>
              <a:spcAft>
                <a:spcPts val="0"/>
              </a:spcAft>
              <a:buNone/>
            </a:pPr>
            <a:r>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To address this shortcoming, the paper introduces an algorithm designed to compute a time-cost table, which offers a more detailed understanding of how time and cost interact within service compositions.</a:t>
            </a:r>
            <a:endParaRPr sz="9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chemeClr val="dk1"/>
                </a:solidFill>
                <a:highlight>
                  <a:srgbClr val="FFFFFF"/>
                </a:highlight>
              </a:rPr>
              <a:t>Instead of packaging a composite service as one divisible unit when it comes to pricing , the authors propose breaking it down into composition trees which give a better modular understanding of each service which can help visualizing this complex temporal relationship.</a:t>
            </a:r>
            <a:br>
              <a:rPr lang="en" sz="950">
                <a:solidFill>
                  <a:schemeClr val="dk1"/>
                </a:solidFill>
                <a:highlight>
                  <a:srgbClr val="FFFFFF"/>
                </a:highlight>
              </a:rPr>
            </a:br>
            <a:br>
              <a:rPr lang="en" sz="950">
                <a:solidFill>
                  <a:schemeClr val="dk1"/>
                </a:solidFill>
                <a:highlight>
                  <a:srgbClr val="FFFFFF"/>
                </a:highlight>
              </a:rPr>
            </a:br>
            <a:r>
              <a:rPr lang="en" sz="950">
                <a:solidFill>
                  <a:schemeClr val="dk1"/>
                </a:solidFill>
                <a:highlight>
                  <a:srgbClr val="FFFFFF"/>
                </a:highlight>
              </a:rPr>
              <a:t>By focusing on the temporal aspects of SLAs, the authors aim to contribute to ongoing research in service composition and enable finer tuning of requirements, which can potentially leverage machine learning techniques discussed in Paper 2 of our literature review to construct composite services that satisfy the users exact needs while abiding to their budgetary constraints.</a:t>
            </a:r>
            <a:endParaRPr sz="950">
              <a:solidFill>
                <a:schemeClr val="dk1"/>
              </a:solidFill>
              <a:highlight>
                <a:srgbClr val="FFFFFF"/>
              </a:high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c5af8d9a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c5af8d9a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highlight>
                  <a:srgbClr val="FFFFFF"/>
                </a:highlight>
              </a:rPr>
              <a:t>To understand service compositions, the authors propose a new way to visualize the structure of composite services in the form of composition trees.</a:t>
            </a:r>
            <a:endParaRPr sz="950">
              <a:solidFill>
                <a:schemeClr val="dk1"/>
              </a:solidFill>
              <a:highlight>
                <a:srgbClr val="FFFFFF"/>
              </a:highlight>
            </a:endParaRPr>
          </a:p>
          <a:p>
            <a:pPr indent="0" lvl="0" marL="0" rtl="0" algn="l">
              <a:spcBef>
                <a:spcPts val="0"/>
              </a:spcBef>
              <a:spcAft>
                <a:spcPts val="0"/>
              </a:spcAft>
              <a:buNone/>
            </a:pPr>
            <a:r>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These include leaf nodes that denote individual services and inner nodes that act as constructors which provide pathways to more constructors or basic services.</a:t>
            </a:r>
            <a:endParaRPr sz="950">
              <a:solidFill>
                <a:schemeClr val="dk1"/>
              </a:solidFill>
              <a:highlight>
                <a:srgbClr val="FFFFFF"/>
              </a:highlight>
            </a:endParaRPr>
          </a:p>
          <a:p>
            <a:pPr indent="0" lvl="0" marL="0" rtl="0" algn="l">
              <a:spcBef>
                <a:spcPts val="0"/>
              </a:spcBef>
              <a:spcAft>
                <a:spcPts val="0"/>
              </a:spcAft>
              <a:buNone/>
            </a:pPr>
            <a:r>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Constructors can be thought of as conditional operators that decide which service to invoke (SEQ, XOR, XORC and XORD) or parallelized execution of two services at once (AND).</a:t>
            </a:r>
            <a:endParaRPr sz="950">
              <a:solidFill>
                <a:schemeClr val="dk1"/>
              </a:solidFill>
              <a:highlight>
                <a:srgbClr val="FFFFFF"/>
              </a:high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5af8d9a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c5af8d9a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 Signifies parallel execution of web services.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SEQ - Signifier sequential execution of web services.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t>
            </a:r>
            <a:r>
              <a:rPr lang="en"/>
              <a:t>he primary difference between the XORC and the XORD constructors is the presence of choice. For the XORC constructor it is a binary choice between True or False, it evaluates an expression which tells it which path is True and False. The True path is the service that it will eventually choose. For the XORD on the other hand, both paths are valid continuations and it depends on the competence of the controller to choose the path (free choice XOR).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b4d14002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b4d14002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c5af8d9a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c5af8d9a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highlight>
                  <a:srgbClr val="FFFFFF"/>
                </a:highlight>
              </a:rPr>
              <a:t>These time-cost tables along with the constructors provide a way to visualize web-service mashups before a composite services can be created. Hence these allow clients to get the best of both worlds - satisfy functionality while keeping the costs in check.</a:t>
            </a:r>
            <a:endParaRPr sz="950">
              <a:solidFill>
                <a:schemeClr val="dk1"/>
              </a:solidFill>
              <a:highlight>
                <a:srgbClr val="FFFFFF"/>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ca8bd006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ca8bd006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ca8bd0068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ca8bd0068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ca8bd0068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ca8bd0068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Choice case : Explain 21-31 interval because it has 2 values.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ca8bd0068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ca8bd006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ca8bd0068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ca8bd0068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ca8bd0068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ca8bd0068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ca8bd0068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ca8bd0068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cb4a29076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cb4a29076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c561a41c92_0_2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c561a41c92_0_2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561a41c92_0_2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561a41c92_0_2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c561a41c92_0_2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c561a41c92_0_2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c561a41c92_0_2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c561a41c92_0_2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c561a41c92_0_2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c561a41c92_0_2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ca076529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ca076529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ca0765291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ca0765291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c561a41c92_0_2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c561a41c92_0_2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rgbClr val="595959"/>
                </a:solidFill>
              </a:rPr>
              <a:t>For example, in the description below, the 1st post operation matches with the 1st and 3rd get operations. It does not match with the 1st get operation because the datatype of age is float. The 2nd post operation has one match, being the 2nd get operation.</a:t>
            </a:r>
            <a:endParaRPr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cb4a2907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cb4a2907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two APIs to have a property-name match, the keys must be exactly the same. Here, we do not consider the values, aka, the data types of the keys. For example, in the description below, there is only one property-name match being that the 2nd post operation matches the 3rd get operation.</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cb4a29076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cb4a29076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can discuss the answers to the questions in the Summary paper</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c561a41c92_0_2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c561a41c92_0_2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c561a41c92_0_2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c561a41c92_0_2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b62dc6a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b62dc6a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c561a41c92_0_2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c561a41c92_0_2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561a41c92_0_2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561a41c92_0_2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5baaa64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5baaa64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8.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4.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Survey of Web Service Composition Methods and Techniques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 Joshi | Athina Stewart | Chung-An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Contributions</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a:t>
            </a:r>
            <a:r>
              <a:rPr lang="en"/>
              <a:t>ggregated API compatibility statistics at the property and the data type levels</a:t>
            </a:r>
            <a:endParaRPr/>
          </a:p>
          <a:p>
            <a:pPr indent="-311150" lvl="0" marL="457200" rtl="0" algn="l">
              <a:spcBef>
                <a:spcPts val="0"/>
              </a:spcBef>
              <a:spcAft>
                <a:spcPts val="0"/>
              </a:spcAft>
              <a:buSzPts val="1300"/>
              <a:buChar char="●"/>
            </a:pPr>
            <a:r>
              <a:rPr lang="en"/>
              <a:t>The compatibility at the property name level is generally lower than data type level</a:t>
            </a:r>
            <a:endParaRPr/>
          </a:p>
          <a:p>
            <a:pPr indent="-311150" lvl="0" marL="457200" rtl="0" algn="l">
              <a:spcBef>
                <a:spcPts val="0"/>
              </a:spcBef>
              <a:spcAft>
                <a:spcPts val="0"/>
              </a:spcAft>
              <a:buSzPts val="1300"/>
              <a:buChar char="●"/>
            </a:pPr>
            <a:r>
              <a:rPr lang="en"/>
              <a:t>The more endpoints, the more likely they have a compatible counterpart</a:t>
            </a:r>
            <a:endParaRPr/>
          </a:p>
          <a:p>
            <a:pPr indent="-311150" lvl="0" marL="457200" rtl="0" algn="l">
              <a:spcBef>
                <a:spcPts val="0"/>
              </a:spcBef>
              <a:spcAft>
                <a:spcPts val="0"/>
              </a:spcAft>
              <a:buSzPts val="1300"/>
              <a:buChar char="●"/>
            </a:pPr>
            <a:r>
              <a:rPr lang="en"/>
              <a:t>The first tool that separates property name comparison and data type comparison in JSON format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Key Phases</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Dataset Collection</a:t>
            </a:r>
            <a:r>
              <a:rPr lang="en"/>
              <a:t>: 106,873 APIs collected from GitHub, APIs.Guru, etc.</a:t>
            </a:r>
            <a:endParaRPr/>
          </a:p>
          <a:p>
            <a:pPr indent="-311150" lvl="0" marL="457200" rtl="0" algn="l">
              <a:spcBef>
                <a:spcPts val="0"/>
              </a:spcBef>
              <a:spcAft>
                <a:spcPts val="0"/>
              </a:spcAft>
              <a:buSzPts val="1300"/>
              <a:buChar char="●"/>
            </a:pPr>
            <a:r>
              <a:rPr b="1" lang="en"/>
              <a:t>Dataset Preparation</a:t>
            </a:r>
            <a:r>
              <a:rPr lang="en"/>
              <a:t>: Select those with valid base URIs, endpoints, and paths</a:t>
            </a:r>
            <a:endParaRPr/>
          </a:p>
          <a:p>
            <a:pPr indent="-311150" lvl="0" marL="457200" rtl="0" algn="l">
              <a:spcBef>
                <a:spcPts val="0"/>
              </a:spcBef>
              <a:spcAft>
                <a:spcPts val="0"/>
              </a:spcAft>
              <a:buSzPts val="1300"/>
              <a:buChar char="●"/>
            </a:pPr>
            <a:r>
              <a:rPr b="1" lang="en"/>
              <a:t>Schema Validation</a:t>
            </a:r>
            <a:r>
              <a:rPr lang="en"/>
              <a:t>: Filter out those that do not meet the validation criteria</a:t>
            </a:r>
            <a:endParaRPr/>
          </a:p>
          <a:p>
            <a:pPr indent="-311150" lvl="0" marL="457200" rtl="0" algn="l">
              <a:spcBef>
                <a:spcPts val="0"/>
              </a:spcBef>
              <a:spcAft>
                <a:spcPts val="0"/>
              </a:spcAft>
              <a:buSzPts val="1300"/>
              <a:buChar char="●"/>
            </a:pPr>
            <a:r>
              <a:rPr b="1" lang="en"/>
              <a:t>Canonical Form Transformation</a:t>
            </a:r>
            <a:r>
              <a:rPr lang="en"/>
              <a:t>: Unify schemas for consistent comparison</a:t>
            </a:r>
            <a:endParaRPr/>
          </a:p>
          <a:p>
            <a:pPr indent="-311150" lvl="0" marL="457200" rtl="0" algn="l">
              <a:spcBef>
                <a:spcPts val="0"/>
              </a:spcBef>
              <a:spcAft>
                <a:spcPts val="0"/>
              </a:spcAft>
              <a:buSzPts val="1300"/>
              <a:buChar char="●"/>
            </a:pPr>
            <a:r>
              <a:rPr b="1" lang="en"/>
              <a:t>Schema Matching Algorithm</a:t>
            </a:r>
            <a:r>
              <a:rPr lang="en"/>
              <a:t>: Match APIs using property names/data types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Data Collection</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Data Sources</a:t>
            </a:r>
            <a:r>
              <a:rPr lang="en"/>
              <a:t>:</a:t>
            </a:r>
            <a:endParaRPr/>
          </a:p>
          <a:p>
            <a:pPr indent="-317500" lvl="1" marL="914400" rtl="0" algn="l">
              <a:spcBef>
                <a:spcPts val="0"/>
              </a:spcBef>
              <a:spcAft>
                <a:spcPts val="0"/>
              </a:spcAft>
              <a:buSzPts val="1400"/>
              <a:buChar char="○"/>
            </a:pPr>
            <a:r>
              <a:rPr lang="en" sz="1400"/>
              <a:t>GitHub Data from GitHub API</a:t>
            </a:r>
            <a:endParaRPr sz="1400"/>
          </a:p>
          <a:p>
            <a:pPr indent="-317500" lvl="1" marL="914400" rtl="0" algn="l">
              <a:spcBef>
                <a:spcPts val="0"/>
              </a:spcBef>
              <a:spcAft>
                <a:spcPts val="0"/>
              </a:spcAft>
              <a:buSzPts val="1400"/>
              <a:buChar char="○"/>
            </a:pPr>
            <a:r>
              <a:rPr lang="en" sz="1400"/>
              <a:t>APIs.Guru</a:t>
            </a:r>
            <a:endParaRPr sz="1400"/>
          </a:p>
          <a:p>
            <a:pPr indent="-317500" lvl="1" marL="914400" rtl="0" algn="l">
              <a:spcBef>
                <a:spcPts val="0"/>
              </a:spcBef>
              <a:spcAft>
                <a:spcPts val="0"/>
              </a:spcAft>
              <a:buSzPts val="1400"/>
              <a:buChar char="○"/>
            </a:pPr>
            <a:r>
              <a:rPr lang="en" sz="1400"/>
              <a:t>SwaggerHub</a:t>
            </a:r>
            <a:endParaRPr sz="1400"/>
          </a:p>
          <a:p>
            <a:pPr indent="-317500" lvl="1" marL="914400" rtl="0" algn="l">
              <a:spcBef>
                <a:spcPts val="0"/>
              </a:spcBef>
              <a:spcAft>
                <a:spcPts val="0"/>
              </a:spcAft>
              <a:buSzPts val="1400"/>
              <a:buChar char="○"/>
            </a:pPr>
            <a:r>
              <a:rPr lang="en" sz="1400"/>
              <a:t>Rapid7’s HTTP and HTTPs datasets (only scanned port 80 and 443)</a:t>
            </a:r>
            <a:endParaRPr sz="1400"/>
          </a:p>
          <a:p>
            <a:pPr indent="-317500" lvl="1" marL="914400" rtl="0" algn="l">
              <a:spcBef>
                <a:spcPts val="0"/>
              </a:spcBef>
              <a:spcAft>
                <a:spcPts val="0"/>
              </a:spcAft>
              <a:buSzPts val="1400"/>
              <a:buChar char="○"/>
            </a:pPr>
            <a:r>
              <a:rPr lang="en" sz="1400"/>
              <a:t>An internet wide masscan (only scanned port 80 and 443)</a:t>
            </a:r>
            <a:endParaRPr/>
          </a:p>
          <a:p>
            <a:pPr indent="-311150" lvl="0" marL="457200" rtl="0" algn="l">
              <a:spcBef>
                <a:spcPts val="0"/>
              </a:spcBef>
              <a:spcAft>
                <a:spcPts val="0"/>
              </a:spcAft>
              <a:buSzPts val="1300"/>
              <a:buChar char="●"/>
            </a:pPr>
            <a:r>
              <a:rPr b="1" lang="en"/>
              <a:t>Data Format</a:t>
            </a:r>
            <a:r>
              <a:rPr lang="en"/>
              <a:t>: </a:t>
            </a:r>
            <a:endParaRPr/>
          </a:p>
          <a:p>
            <a:pPr indent="-298450" lvl="1" marL="914400" rtl="0" algn="l">
              <a:spcBef>
                <a:spcPts val="0"/>
              </a:spcBef>
              <a:spcAft>
                <a:spcPts val="0"/>
              </a:spcAft>
              <a:buSzPts val="1100"/>
              <a:buChar char="○"/>
            </a:pPr>
            <a:r>
              <a:rPr lang="en"/>
              <a:t>YAML</a:t>
            </a:r>
            <a:endParaRPr/>
          </a:p>
          <a:p>
            <a:pPr indent="-298450" lvl="1" marL="914400" rtl="0" algn="l">
              <a:spcBef>
                <a:spcPts val="0"/>
              </a:spcBef>
              <a:spcAft>
                <a:spcPts val="0"/>
              </a:spcAft>
              <a:buSzPts val="1100"/>
              <a:buChar char="○"/>
            </a:pPr>
            <a:r>
              <a:rPr lang="en"/>
              <a:t>JSON</a:t>
            </a:r>
            <a:endParaRPr/>
          </a:p>
          <a:p>
            <a:pPr indent="0" lvl="0" marL="9144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Data Preparation</a:t>
            </a:r>
            <a:endParaRPr/>
          </a:p>
        </p:txBody>
      </p:sp>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APIs should contain a </a:t>
            </a:r>
            <a:r>
              <a:rPr b="1" lang="en"/>
              <a:t>openapi</a:t>
            </a:r>
            <a:r>
              <a:rPr lang="en"/>
              <a:t> (3.0) or </a:t>
            </a:r>
            <a:r>
              <a:rPr b="1" lang="en"/>
              <a:t>swagger</a:t>
            </a:r>
            <a:r>
              <a:rPr lang="en"/>
              <a:t> (2.0) field for versioning</a:t>
            </a:r>
            <a:endParaRPr/>
          </a:p>
          <a:p>
            <a:pPr indent="-311150" lvl="0" marL="457200" rtl="0" algn="l">
              <a:spcBef>
                <a:spcPts val="0"/>
              </a:spcBef>
              <a:spcAft>
                <a:spcPts val="0"/>
              </a:spcAft>
              <a:buSzPts val="1300"/>
              <a:buChar char="●"/>
            </a:pPr>
            <a:r>
              <a:rPr lang="en"/>
              <a:t>APIs should have an </a:t>
            </a:r>
            <a:r>
              <a:rPr b="1" lang="en"/>
              <a:t>info</a:t>
            </a:r>
            <a:r>
              <a:rPr lang="en"/>
              <a:t> field followed by a </a:t>
            </a:r>
            <a:r>
              <a:rPr b="1" lang="en"/>
              <a:t>title</a:t>
            </a:r>
            <a:r>
              <a:rPr lang="en"/>
              <a:t> field</a:t>
            </a:r>
            <a:endParaRPr/>
          </a:p>
          <a:p>
            <a:pPr indent="-311150" lvl="0" marL="457200" rtl="0" algn="l">
              <a:spcBef>
                <a:spcPts val="0"/>
              </a:spcBef>
              <a:spcAft>
                <a:spcPts val="0"/>
              </a:spcAft>
              <a:buSzPts val="1300"/>
              <a:buChar char="●"/>
            </a:pPr>
            <a:r>
              <a:rPr lang="en"/>
              <a:t>APIs with referenced </a:t>
            </a:r>
            <a:r>
              <a:rPr lang="en"/>
              <a:t>schemas are downloaded (except Assetnote’s)</a:t>
            </a:r>
            <a:endParaRPr/>
          </a:p>
          <a:p>
            <a:pPr indent="-311150" lvl="0" marL="457200" rtl="0" algn="l">
              <a:spcBef>
                <a:spcPts val="0"/>
              </a:spcBef>
              <a:spcAft>
                <a:spcPts val="0"/>
              </a:spcAft>
              <a:buSzPts val="1300"/>
              <a:buChar char="●"/>
            </a:pPr>
            <a:r>
              <a:rPr lang="en"/>
              <a:t>APIs should have a </a:t>
            </a:r>
            <a:r>
              <a:rPr b="1" lang="en"/>
              <a:t>server</a:t>
            </a:r>
            <a:r>
              <a:rPr lang="en"/>
              <a:t> (3.0) or </a:t>
            </a:r>
            <a:r>
              <a:rPr b="1" lang="en"/>
              <a:t>basePath</a:t>
            </a:r>
            <a:r>
              <a:rPr lang="en"/>
              <a:t> field (2.0)</a:t>
            </a:r>
            <a:endParaRPr/>
          </a:p>
          <a:p>
            <a:pPr indent="-311150" lvl="0" marL="457200" rtl="0" algn="l">
              <a:spcBef>
                <a:spcPts val="0"/>
              </a:spcBef>
              <a:spcAft>
                <a:spcPts val="0"/>
              </a:spcAft>
              <a:buSzPts val="1300"/>
              <a:buChar char="●"/>
            </a:pPr>
            <a:r>
              <a:rPr lang="en"/>
              <a:t>At least one </a:t>
            </a:r>
            <a:r>
              <a:rPr b="1" lang="en"/>
              <a:t>consumed</a:t>
            </a:r>
            <a:r>
              <a:rPr lang="en"/>
              <a:t> or </a:t>
            </a:r>
            <a:r>
              <a:rPr b="1" lang="en"/>
              <a:t>produced</a:t>
            </a:r>
            <a:r>
              <a:rPr lang="en"/>
              <a:t> endpoint should be present</a:t>
            </a:r>
            <a:endParaRPr/>
          </a:p>
          <a:p>
            <a:pPr indent="-311150" lvl="0" marL="457200" rtl="0" algn="l">
              <a:spcBef>
                <a:spcPts val="0"/>
              </a:spcBef>
              <a:spcAft>
                <a:spcPts val="0"/>
              </a:spcAft>
              <a:buSzPts val="1300"/>
              <a:buChar char="●"/>
            </a:pPr>
            <a:r>
              <a:rPr lang="en"/>
              <a:t>At least three </a:t>
            </a:r>
            <a:r>
              <a:rPr b="1" lang="en"/>
              <a:t>paths</a:t>
            </a:r>
            <a:r>
              <a:rPr lang="en"/>
              <a:t> should be in the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OpenAPI 2.0 vs. OpenAPI 3.0</a:t>
            </a:r>
            <a:endParaRPr/>
          </a:p>
        </p:txBody>
      </p:sp>
      <p:sp>
        <p:nvSpPr>
          <p:cNvPr id="164" name="Google Shape;16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p:txBody>
      </p:sp>
      <p:pic>
        <p:nvPicPr>
          <p:cNvPr id="165" name="Google Shape;165;p26"/>
          <p:cNvPicPr preferRelativeResize="0"/>
          <p:nvPr/>
        </p:nvPicPr>
        <p:blipFill>
          <a:blip r:embed="rId3">
            <a:alphaModFix/>
          </a:blip>
          <a:stretch>
            <a:fillRect/>
          </a:stretch>
        </p:blipFill>
        <p:spPr>
          <a:xfrm>
            <a:off x="729450" y="2078875"/>
            <a:ext cx="3802305" cy="2261100"/>
          </a:xfrm>
          <a:prstGeom prst="rect">
            <a:avLst/>
          </a:prstGeom>
          <a:noFill/>
          <a:ln>
            <a:noFill/>
          </a:ln>
        </p:spPr>
      </p:pic>
      <p:sp>
        <p:nvSpPr>
          <p:cNvPr id="166" name="Google Shape;166;p26"/>
          <p:cNvSpPr txBox="1"/>
          <p:nvPr/>
        </p:nvSpPr>
        <p:spPr>
          <a:xfrm>
            <a:off x="6749425" y="2251575"/>
            <a:ext cx="19653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67" name="Google Shape;167;p26"/>
          <p:cNvSpPr txBox="1"/>
          <p:nvPr/>
        </p:nvSpPr>
        <p:spPr>
          <a:xfrm>
            <a:off x="6749425" y="3235050"/>
            <a:ext cx="25941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68" name="Google Shape;168;p26"/>
          <p:cNvPicPr preferRelativeResize="0"/>
          <p:nvPr/>
        </p:nvPicPr>
        <p:blipFill>
          <a:blip r:embed="rId4">
            <a:alphaModFix/>
          </a:blip>
          <a:stretch>
            <a:fillRect/>
          </a:stretch>
        </p:blipFill>
        <p:spPr>
          <a:xfrm>
            <a:off x="5329175" y="2078875"/>
            <a:ext cx="3088969" cy="226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OpenAPI Referenced Schema</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7"/>
          <p:cNvPicPr preferRelativeResize="0"/>
          <p:nvPr/>
        </p:nvPicPr>
        <p:blipFill>
          <a:blip r:embed="rId3">
            <a:alphaModFix/>
          </a:blip>
          <a:stretch>
            <a:fillRect/>
          </a:stretch>
        </p:blipFill>
        <p:spPr>
          <a:xfrm>
            <a:off x="729450" y="2078875"/>
            <a:ext cx="3315701" cy="2334251"/>
          </a:xfrm>
          <a:prstGeom prst="rect">
            <a:avLst/>
          </a:prstGeom>
          <a:noFill/>
          <a:ln>
            <a:noFill/>
          </a:ln>
        </p:spPr>
      </p:pic>
      <p:cxnSp>
        <p:nvCxnSpPr>
          <p:cNvPr id="176" name="Google Shape;176;p27"/>
          <p:cNvCxnSpPr/>
          <p:nvPr/>
        </p:nvCxnSpPr>
        <p:spPr>
          <a:xfrm>
            <a:off x="3481375" y="3335350"/>
            <a:ext cx="2481900" cy="0"/>
          </a:xfrm>
          <a:prstGeom prst="straightConnector1">
            <a:avLst/>
          </a:prstGeom>
          <a:noFill/>
          <a:ln cap="flat" cmpd="sng" w="76200">
            <a:solidFill>
              <a:srgbClr val="FF0000"/>
            </a:solidFill>
            <a:prstDash val="solid"/>
            <a:round/>
            <a:headEnd len="med" w="med" type="triangle"/>
            <a:tailEnd len="med" w="med" type="none"/>
          </a:ln>
        </p:spPr>
      </p:cxnSp>
      <p:cxnSp>
        <p:nvCxnSpPr>
          <p:cNvPr id="177" name="Google Shape;177;p27"/>
          <p:cNvCxnSpPr/>
          <p:nvPr/>
        </p:nvCxnSpPr>
        <p:spPr>
          <a:xfrm>
            <a:off x="3481375" y="4049275"/>
            <a:ext cx="2481900" cy="0"/>
          </a:xfrm>
          <a:prstGeom prst="straightConnector1">
            <a:avLst/>
          </a:prstGeom>
          <a:noFill/>
          <a:ln cap="flat" cmpd="sng" w="76200">
            <a:solidFill>
              <a:srgbClr val="FF0000"/>
            </a:solidFill>
            <a:prstDash val="solid"/>
            <a:round/>
            <a:headEnd len="med" w="med" type="triangle"/>
            <a:tailEnd len="med" w="med" type="none"/>
          </a:ln>
        </p:spPr>
      </p:cxnSp>
      <p:sp>
        <p:nvSpPr>
          <p:cNvPr id="178" name="Google Shape;178;p27"/>
          <p:cNvSpPr txBox="1"/>
          <p:nvPr/>
        </p:nvSpPr>
        <p:spPr>
          <a:xfrm>
            <a:off x="6165425" y="3458950"/>
            <a:ext cx="170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Referenced Schemas</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2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Schema Validation</a:t>
            </a:r>
            <a:endParaRPr/>
          </a:p>
        </p:txBody>
      </p:sp>
      <p:sp>
        <p:nvSpPr>
          <p:cNvPr id="184" name="Google Shape;184;p28"/>
          <p:cNvSpPr txBox="1"/>
          <p:nvPr>
            <p:ph idx="1" type="body"/>
          </p:nvPr>
        </p:nvSpPr>
        <p:spPr>
          <a:xfrm>
            <a:off x="727650" y="1903750"/>
            <a:ext cx="7688700" cy="144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i="1" lang="en"/>
              <a:t>P_J</a:t>
            </a:r>
            <a:r>
              <a:rPr lang="en"/>
              <a:t> = ["</a:t>
            </a:r>
            <a:r>
              <a:rPr b="1" lang="en"/>
              <a:t>title</a:t>
            </a:r>
            <a:r>
              <a:rPr lang="en"/>
              <a:t>", "</a:t>
            </a:r>
            <a:r>
              <a:rPr b="1" lang="en"/>
              <a:t>multipleOf</a:t>
            </a:r>
            <a:r>
              <a:rPr lang="en"/>
              <a:t>", "</a:t>
            </a:r>
            <a:r>
              <a:rPr b="1" lang="en"/>
              <a:t>maximum</a:t>
            </a:r>
            <a:r>
              <a:rPr lang="en"/>
              <a:t>", "</a:t>
            </a:r>
            <a:r>
              <a:rPr b="1" lang="en"/>
              <a:t>exclusiveMaximum</a:t>
            </a:r>
            <a:r>
              <a:rPr lang="en"/>
              <a:t>", "</a:t>
            </a:r>
            <a:r>
              <a:rPr b="1" lang="en"/>
              <a:t>minimum</a:t>
            </a:r>
            <a:r>
              <a:rPr lang="en"/>
              <a:t>", "</a:t>
            </a:r>
            <a:r>
              <a:rPr b="1" lang="en"/>
              <a:t>exclusiveMinimum</a:t>
            </a:r>
            <a:r>
              <a:rPr lang="en"/>
              <a:t>", "</a:t>
            </a:r>
            <a:r>
              <a:rPr b="1" lang="en"/>
              <a:t>maxLength</a:t>
            </a:r>
            <a:r>
              <a:rPr lang="en"/>
              <a:t>", "</a:t>
            </a:r>
            <a:r>
              <a:rPr b="1" lang="en"/>
              <a:t>minLength</a:t>
            </a:r>
            <a:r>
              <a:rPr lang="en"/>
              <a:t>", "</a:t>
            </a:r>
            <a:r>
              <a:rPr b="1" lang="en"/>
              <a:t>pattern</a:t>
            </a:r>
            <a:r>
              <a:rPr lang="en"/>
              <a:t>", "</a:t>
            </a:r>
            <a:r>
              <a:rPr b="1" lang="en"/>
              <a:t>maxItems</a:t>
            </a:r>
            <a:r>
              <a:rPr lang="en"/>
              <a:t>", "</a:t>
            </a:r>
            <a:r>
              <a:rPr b="1" lang="en"/>
              <a:t>minItems</a:t>
            </a:r>
            <a:r>
              <a:rPr lang="en"/>
              <a:t>", "</a:t>
            </a:r>
            <a:r>
              <a:rPr b="1" lang="en"/>
              <a:t>uniqueItems</a:t>
            </a:r>
            <a:r>
              <a:rPr lang="en"/>
              <a:t>", "</a:t>
            </a:r>
            <a:r>
              <a:rPr b="1" lang="en"/>
              <a:t>maxProperties</a:t>
            </a:r>
            <a:r>
              <a:rPr lang="en"/>
              <a:t>", "</a:t>
            </a:r>
            <a:r>
              <a:rPr b="1" lang="en"/>
              <a:t>minProperties</a:t>
            </a:r>
            <a:r>
              <a:rPr lang="en"/>
              <a:t>", "</a:t>
            </a:r>
            <a:r>
              <a:rPr b="1" lang="en"/>
              <a:t>required</a:t>
            </a:r>
            <a:r>
              <a:rPr lang="en"/>
              <a:t>", "</a:t>
            </a:r>
            <a:r>
              <a:rPr b="1" lang="en"/>
              <a:t>enum</a:t>
            </a:r>
            <a:r>
              <a:rPr lang="en"/>
              <a:t>"]</a:t>
            </a:r>
            <a:endParaRPr/>
          </a:p>
          <a:p>
            <a:pPr indent="-311150" lvl="0" marL="457200" rtl="0" algn="l">
              <a:spcBef>
                <a:spcPts val="0"/>
              </a:spcBef>
              <a:spcAft>
                <a:spcPts val="0"/>
              </a:spcAft>
              <a:buSzPts val="1300"/>
              <a:buChar char="●"/>
            </a:pPr>
            <a:r>
              <a:rPr i="1" lang="en"/>
              <a:t>P_A</a:t>
            </a:r>
            <a:r>
              <a:rPr lang="en"/>
              <a:t> = ["</a:t>
            </a:r>
            <a:r>
              <a:rPr b="1" lang="en"/>
              <a:t>type</a:t>
            </a:r>
            <a:r>
              <a:rPr lang="en"/>
              <a:t>", "</a:t>
            </a:r>
            <a:r>
              <a:rPr b="1" lang="en"/>
              <a:t>allOf</a:t>
            </a:r>
            <a:r>
              <a:rPr lang="en"/>
              <a:t>", "</a:t>
            </a:r>
            <a:r>
              <a:rPr b="1" lang="en"/>
              <a:t>oneOf</a:t>
            </a:r>
            <a:r>
              <a:rPr lang="en"/>
              <a:t>", "</a:t>
            </a:r>
            <a:r>
              <a:rPr b="1" lang="en"/>
              <a:t>anyOf</a:t>
            </a:r>
            <a:r>
              <a:rPr lang="en"/>
              <a:t>", "</a:t>
            </a:r>
            <a:r>
              <a:rPr b="1" lang="en"/>
              <a:t>not</a:t>
            </a:r>
            <a:r>
              <a:rPr lang="en"/>
              <a:t>", "</a:t>
            </a:r>
            <a:r>
              <a:rPr b="1" lang="en"/>
              <a:t>items</a:t>
            </a:r>
            <a:r>
              <a:rPr lang="en"/>
              <a:t>", "</a:t>
            </a:r>
            <a:r>
              <a:rPr b="1" lang="en"/>
              <a:t>properties</a:t>
            </a:r>
            <a:r>
              <a:rPr lang="en"/>
              <a:t>", "</a:t>
            </a:r>
            <a:r>
              <a:rPr b="1" lang="en"/>
              <a:t>additionalProperties</a:t>
            </a:r>
            <a:r>
              <a:rPr lang="en"/>
              <a:t>", "</a:t>
            </a:r>
            <a:r>
              <a:rPr b="1" lang="en"/>
              <a:t>description</a:t>
            </a:r>
            <a:r>
              <a:rPr lang="en"/>
              <a:t>", "</a:t>
            </a:r>
            <a:r>
              <a:rPr b="1" lang="en"/>
              <a:t>format</a:t>
            </a:r>
            <a:r>
              <a:rPr lang="en"/>
              <a:t>", "</a:t>
            </a:r>
            <a:r>
              <a:rPr b="1" lang="en"/>
              <a:t>default</a:t>
            </a:r>
            <a:r>
              <a:rPr lang="en"/>
              <a:t>"]</a:t>
            </a:r>
            <a:endParaRPr/>
          </a:p>
        </p:txBody>
      </p:sp>
      <p:pic>
        <p:nvPicPr>
          <p:cNvPr id="185" name="Google Shape;185;p28"/>
          <p:cNvPicPr preferRelativeResize="0"/>
          <p:nvPr/>
        </p:nvPicPr>
        <p:blipFill>
          <a:blip r:embed="rId3">
            <a:alphaModFix/>
          </a:blip>
          <a:stretch>
            <a:fillRect/>
          </a:stretch>
        </p:blipFill>
        <p:spPr>
          <a:xfrm>
            <a:off x="2051276" y="3389425"/>
            <a:ext cx="5045051" cy="144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Canonical Form Transformation</a:t>
            </a:r>
            <a:endParaRPr/>
          </a:p>
        </p:txBody>
      </p:sp>
      <p:sp>
        <p:nvSpPr>
          <p:cNvPr id="191" name="Google Shape;191;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Canonical form transformation ensures stricter consistency in matching.</a:t>
            </a:r>
            <a:endParaRPr/>
          </a:p>
          <a:p>
            <a:pPr indent="-311150" lvl="0" marL="457200" rtl="0" algn="l">
              <a:spcBef>
                <a:spcPts val="0"/>
              </a:spcBef>
              <a:spcAft>
                <a:spcPts val="0"/>
              </a:spcAft>
              <a:buSzPts val="1300"/>
              <a:buChar char="●"/>
            </a:pPr>
            <a:r>
              <a:rPr lang="en"/>
              <a:t>Irrelevant properties removal</a:t>
            </a:r>
            <a:r>
              <a:rPr lang="en"/>
              <a:t>: </a:t>
            </a:r>
            <a:r>
              <a:rPr b="1" lang="en"/>
              <a:t>description</a:t>
            </a:r>
            <a:r>
              <a:rPr lang="en"/>
              <a:t>, </a:t>
            </a:r>
            <a:r>
              <a:rPr b="1" lang="en"/>
              <a:t>title</a:t>
            </a:r>
            <a:r>
              <a:rPr lang="en"/>
              <a:t>, </a:t>
            </a:r>
            <a:r>
              <a:rPr b="1" lang="en"/>
              <a:t>default</a:t>
            </a:r>
            <a:r>
              <a:rPr lang="en"/>
              <a:t>, </a:t>
            </a:r>
            <a:r>
              <a:rPr b="1" lang="en"/>
              <a:t>example</a:t>
            </a:r>
            <a:r>
              <a:rPr lang="en"/>
              <a:t>, </a:t>
            </a:r>
            <a:r>
              <a:rPr b="1" lang="en"/>
              <a:t>readOnly</a:t>
            </a:r>
            <a:r>
              <a:rPr lang="en"/>
              <a:t>, </a:t>
            </a:r>
            <a:r>
              <a:rPr b="1" lang="en"/>
              <a:t>writeOnly</a:t>
            </a:r>
            <a:r>
              <a:rPr lang="en"/>
              <a:t>, </a:t>
            </a:r>
            <a:r>
              <a:rPr b="1" lang="en"/>
              <a:t>example</a:t>
            </a:r>
            <a:r>
              <a:rPr lang="en"/>
              <a:t>, </a:t>
            </a:r>
            <a:r>
              <a:rPr i="1" lang="en"/>
              <a:t>P_J.</a:t>
            </a:r>
            <a:endParaRPr i="1"/>
          </a:p>
          <a:p>
            <a:pPr indent="-311150" lvl="0" marL="457200" rtl="0" algn="l">
              <a:spcBef>
                <a:spcPts val="0"/>
              </a:spcBef>
              <a:spcAft>
                <a:spcPts val="0"/>
              </a:spcAft>
              <a:buSzPts val="1300"/>
              <a:buChar char="●"/>
            </a:pPr>
            <a:r>
              <a:rPr lang="en"/>
              <a:t>Complex operators simplification:</a:t>
            </a:r>
            <a:r>
              <a:rPr b="1" lang="en"/>
              <a:t> </a:t>
            </a:r>
            <a:r>
              <a:rPr b="1" lang="en"/>
              <a:t>allOf, oneOf, anyOf.</a:t>
            </a:r>
            <a:endParaRPr b="1"/>
          </a:p>
          <a:p>
            <a:pPr indent="-311150" lvl="0" marL="457200" rtl="0" algn="l">
              <a:spcBef>
                <a:spcPts val="0"/>
              </a:spcBef>
              <a:spcAft>
                <a:spcPts val="0"/>
              </a:spcAft>
              <a:buSzPts val="1300"/>
              <a:buChar char="●"/>
            </a:pPr>
            <a:r>
              <a:rPr lang="en"/>
              <a:t>Schema properties sorting: number of schema objects -&gt; number of nodes -&gt; depth -&gt; alphabetically by type.</a:t>
            </a:r>
            <a:endParaRPr/>
          </a:p>
          <a:p>
            <a:pPr indent="-311150" lvl="0" marL="457200" rtl="0" algn="l">
              <a:spcBef>
                <a:spcPts val="0"/>
              </a:spcBef>
              <a:spcAft>
                <a:spcPts val="0"/>
              </a:spcAft>
              <a:buSzPts val="1300"/>
              <a:buChar char="●"/>
            </a:pPr>
            <a:r>
              <a:rPr lang="en"/>
              <a:t>Schema property label abstraction: object keys are replaced with abstract labels.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Canonical Form Transformation</a:t>
            </a:r>
            <a:endParaRPr/>
          </a:p>
        </p:txBody>
      </p:sp>
      <p:sp>
        <p:nvSpPr>
          <p:cNvPr id="197" name="Google Shape;197;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0"/>
          <p:cNvPicPr preferRelativeResize="0"/>
          <p:nvPr/>
        </p:nvPicPr>
        <p:blipFill>
          <a:blip r:embed="rId3">
            <a:alphaModFix/>
          </a:blip>
          <a:stretch>
            <a:fillRect/>
          </a:stretch>
        </p:blipFill>
        <p:spPr>
          <a:xfrm>
            <a:off x="1777134" y="2078875"/>
            <a:ext cx="5593329" cy="22611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Canonical Form Transformation</a:t>
            </a:r>
            <a:endParaRPr/>
          </a:p>
        </p:txBody>
      </p:sp>
      <p:sp>
        <p:nvSpPr>
          <p:cNvPr id="204" name="Google Shape;204;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1"/>
          <p:cNvPicPr preferRelativeResize="0"/>
          <p:nvPr/>
        </p:nvPicPr>
        <p:blipFill>
          <a:blip r:embed="rId3">
            <a:alphaModFix/>
          </a:blip>
          <a:stretch>
            <a:fillRect/>
          </a:stretch>
        </p:blipFill>
        <p:spPr>
          <a:xfrm>
            <a:off x="1095825" y="2078875"/>
            <a:ext cx="6955943" cy="226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Background</a:t>
            </a:r>
            <a:endParaRPr/>
          </a:p>
          <a:p>
            <a:pPr indent="-311150" lvl="0" marL="457200" rtl="0" algn="l">
              <a:spcBef>
                <a:spcPts val="0"/>
              </a:spcBef>
              <a:spcAft>
                <a:spcPts val="0"/>
              </a:spcAft>
              <a:buSzPts val="1300"/>
              <a:buChar char="●"/>
            </a:pPr>
            <a:r>
              <a:rPr lang="en"/>
              <a:t>Literature Review</a:t>
            </a:r>
            <a:endParaRPr/>
          </a:p>
          <a:p>
            <a:pPr indent="-311150" lvl="0" marL="457200" rtl="0" algn="l">
              <a:spcBef>
                <a:spcPts val="0"/>
              </a:spcBef>
              <a:spcAft>
                <a:spcPts val="0"/>
              </a:spcAft>
              <a:buSzPts val="1300"/>
              <a:buChar char="●"/>
            </a:pPr>
            <a:r>
              <a:rPr lang="en"/>
              <a:t>Methodology</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Discussion</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Future Work</a:t>
            </a:r>
            <a:endParaRPr/>
          </a:p>
          <a:p>
            <a:pPr indent="-311150" lvl="0" marL="457200" rtl="0" algn="l">
              <a:spcBef>
                <a:spcPts val="0"/>
              </a:spcBef>
              <a:spcAft>
                <a:spcPts val="0"/>
              </a:spcAft>
              <a:buSzPts val="1300"/>
              <a:buChar char="●"/>
            </a:pPr>
            <a:r>
              <a:rPr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Schema Matching Algorithm</a:t>
            </a:r>
            <a:endParaRPr/>
          </a:p>
        </p:txBody>
      </p:sp>
      <p:sp>
        <p:nvSpPr>
          <p:cNvPr id="211" name="Google Shape;211;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Three types of matches</a:t>
            </a:r>
            <a:endParaRPr/>
          </a:p>
          <a:p>
            <a:pPr indent="-311150" lvl="0" marL="457200" rtl="0" algn="l">
              <a:spcBef>
                <a:spcPts val="0"/>
              </a:spcBef>
              <a:spcAft>
                <a:spcPts val="0"/>
              </a:spcAft>
              <a:buSzPts val="1300"/>
              <a:buChar char="●"/>
            </a:pPr>
            <a:r>
              <a:rPr b="1" lang="en"/>
              <a:t>Endpoint Match</a:t>
            </a:r>
            <a:r>
              <a:rPr lang="en"/>
              <a:t>: 1+ request-response match within the same/different APIs</a:t>
            </a:r>
            <a:endParaRPr/>
          </a:p>
          <a:p>
            <a:pPr indent="-311150" lvl="0" marL="457200" rtl="0" algn="l">
              <a:spcBef>
                <a:spcPts val="0"/>
              </a:spcBef>
              <a:spcAft>
                <a:spcPts val="0"/>
              </a:spcAft>
              <a:buSzPts val="1300"/>
              <a:buChar char="●"/>
            </a:pPr>
            <a:r>
              <a:rPr b="1" lang="en"/>
              <a:t>API Match</a:t>
            </a:r>
            <a:r>
              <a:rPr lang="en"/>
              <a:t>: A pair of APIs with 1+ </a:t>
            </a:r>
            <a:r>
              <a:rPr lang="en"/>
              <a:t>Endpoint</a:t>
            </a:r>
            <a:r>
              <a:rPr lang="en"/>
              <a:t> Match</a:t>
            </a:r>
            <a:endParaRPr/>
          </a:p>
          <a:p>
            <a:pPr indent="-311150" lvl="0" marL="457200" rtl="0" algn="l">
              <a:spcBef>
                <a:spcPts val="0"/>
              </a:spcBef>
              <a:spcAft>
                <a:spcPts val="0"/>
              </a:spcAft>
              <a:buSzPts val="1300"/>
              <a:buChar char="●"/>
            </a:pPr>
            <a:r>
              <a:rPr b="1" lang="en"/>
              <a:t>Compatible API</a:t>
            </a:r>
            <a:r>
              <a:rPr lang="en"/>
              <a:t>: An API with 1+ Endpoint Match</a:t>
            </a:r>
            <a:endParaRPr/>
          </a:p>
          <a:p>
            <a:pPr indent="-311150" lvl="0" marL="457200" rtl="0" algn="l">
              <a:spcBef>
                <a:spcPts val="0"/>
              </a:spcBef>
              <a:spcAft>
                <a:spcPts val="0"/>
              </a:spcAft>
              <a:buSzPts val="1300"/>
              <a:buChar char="●"/>
            </a:pPr>
            <a:r>
              <a:rPr lang="en"/>
              <a:t>Three levels of matches</a:t>
            </a:r>
            <a:endParaRPr/>
          </a:p>
          <a:p>
            <a:pPr indent="-311150" lvl="0" marL="457200" rtl="0" algn="l">
              <a:spcBef>
                <a:spcPts val="0"/>
              </a:spcBef>
              <a:spcAft>
                <a:spcPts val="0"/>
              </a:spcAft>
              <a:buSzPts val="1300"/>
              <a:buChar char="●"/>
            </a:pPr>
            <a:r>
              <a:rPr b="1" lang="en"/>
              <a:t>Data-Type Match</a:t>
            </a:r>
            <a:r>
              <a:rPr lang="en"/>
              <a:t>: A pair of schemas with matching data types for each  element</a:t>
            </a:r>
            <a:endParaRPr/>
          </a:p>
          <a:p>
            <a:pPr indent="-311150" lvl="0" marL="457200" rtl="0" algn="l">
              <a:spcBef>
                <a:spcPts val="0"/>
              </a:spcBef>
              <a:spcAft>
                <a:spcPts val="0"/>
              </a:spcAft>
              <a:buSzPts val="1300"/>
              <a:buChar char="●"/>
            </a:pPr>
            <a:r>
              <a:rPr b="1" lang="en"/>
              <a:t>Property-Name Match</a:t>
            </a:r>
            <a:r>
              <a:rPr lang="en"/>
              <a:t>: A pair of schemas with matching element names (objects and array of objects); data type conversion may be needed for data to be forwarded correctly</a:t>
            </a:r>
            <a:endParaRPr/>
          </a:p>
          <a:p>
            <a:pPr indent="-311150" lvl="0" marL="457200" rtl="0" algn="l">
              <a:spcBef>
                <a:spcPts val="0"/>
              </a:spcBef>
              <a:spcAft>
                <a:spcPts val="0"/>
              </a:spcAft>
              <a:buSzPts val="1300"/>
              <a:buChar char="●"/>
            </a:pPr>
            <a:r>
              <a:rPr b="1" lang="en"/>
              <a:t>Property-Name and Data-Type Match</a:t>
            </a:r>
            <a:r>
              <a:rPr lang="en"/>
              <a:t>: The combination of the above two without any renaming or data type conversion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Schema Matching Algorithm</a:t>
            </a:r>
            <a:endParaRPr/>
          </a:p>
        </p:txBody>
      </p:sp>
      <p:sp>
        <p:nvSpPr>
          <p:cNvPr id="217" name="Google Shape;217;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Compatibility does not guarantee composability</a:t>
            </a:r>
            <a:endParaRPr/>
          </a:p>
          <a:p>
            <a:pPr indent="-311150" lvl="0" marL="457200" rtl="0" algn="l">
              <a:spcBef>
                <a:spcPts val="0"/>
              </a:spcBef>
              <a:spcAft>
                <a:spcPts val="0"/>
              </a:spcAft>
              <a:buSzPts val="1300"/>
              <a:buChar char="●"/>
            </a:pPr>
            <a:r>
              <a:rPr b="1" lang="en"/>
              <a:t>Directly Composable Match</a:t>
            </a:r>
            <a:r>
              <a:rPr lang="en"/>
              <a:t>: Schemas with </a:t>
            </a:r>
            <a:r>
              <a:rPr lang="en"/>
              <a:t>Property-Name and Data-Type Match or request schemas containing only string data types</a:t>
            </a:r>
            <a:endParaRPr/>
          </a:p>
          <a:p>
            <a:pPr indent="-311150" lvl="0" marL="457200" rtl="0" algn="l">
              <a:spcBef>
                <a:spcPts val="0"/>
              </a:spcBef>
              <a:spcAft>
                <a:spcPts val="0"/>
              </a:spcAft>
              <a:buSzPts val="1300"/>
              <a:buChar char="●"/>
            </a:pPr>
            <a:r>
              <a:rPr b="1" lang="en"/>
              <a:t>Indirectly Composable Match</a:t>
            </a:r>
            <a:r>
              <a:rPr lang="en"/>
              <a:t>: 1) Schemas with Identical data types but require property name mapping or renaming 2) Schemas with identical property names but require data type conversion</a:t>
            </a:r>
            <a:endParaRPr/>
          </a:p>
          <a:p>
            <a:pPr indent="-311150" lvl="0" marL="457200" rtl="0" algn="l">
              <a:spcBef>
                <a:spcPts val="0"/>
              </a:spcBef>
              <a:spcAft>
                <a:spcPts val="0"/>
              </a:spcAft>
              <a:buSzPts val="1300"/>
              <a:buChar char="●"/>
            </a:pPr>
            <a:r>
              <a:rPr b="1" lang="en"/>
              <a:t>Not Composable Match</a:t>
            </a:r>
            <a:r>
              <a:rPr lang="en"/>
              <a:t>: No data-type or property-name match exists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23" name="Google Shape;223;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lnSpc>
                <a:spcPct val="100000"/>
              </a:lnSpc>
              <a:spcBef>
                <a:spcPts val="0"/>
              </a:spcBef>
              <a:spcAft>
                <a:spcPts val="0"/>
              </a:spcAft>
              <a:buClr>
                <a:srgbClr val="000000"/>
              </a:buClr>
              <a:buSzPts val="1100"/>
              <a:buFont typeface="Arial"/>
              <a:buChar char="●"/>
            </a:pPr>
            <a:r>
              <a:t/>
            </a:r>
            <a:endParaRPr/>
          </a:p>
        </p:txBody>
      </p:sp>
      <p:pic>
        <p:nvPicPr>
          <p:cNvPr id="224" name="Google Shape;224;p34"/>
          <p:cNvPicPr preferRelativeResize="0"/>
          <p:nvPr/>
        </p:nvPicPr>
        <p:blipFill>
          <a:blip r:embed="rId3">
            <a:alphaModFix/>
          </a:blip>
          <a:stretch>
            <a:fillRect/>
          </a:stretch>
        </p:blipFill>
        <p:spPr>
          <a:xfrm>
            <a:off x="729450" y="2228875"/>
            <a:ext cx="7688700" cy="1961102"/>
          </a:xfrm>
          <a:prstGeom prst="rect">
            <a:avLst/>
          </a:prstGeom>
          <a:noFill/>
          <a:ln>
            <a:noFill/>
          </a:ln>
        </p:spPr>
      </p:pic>
      <p:sp>
        <p:nvSpPr>
          <p:cNvPr id="225" name="Google Shape;225;p34"/>
          <p:cNvSpPr txBox="1"/>
          <p:nvPr/>
        </p:nvSpPr>
        <p:spPr>
          <a:xfrm>
            <a:off x="805350" y="4628075"/>
            <a:ext cx="85800" cy="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31" name="Google Shape;231;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35"/>
          <p:cNvPicPr preferRelativeResize="0"/>
          <p:nvPr/>
        </p:nvPicPr>
        <p:blipFill>
          <a:blip r:embed="rId3">
            <a:alphaModFix/>
          </a:blip>
          <a:stretch>
            <a:fillRect/>
          </a:stretch>
        </p:blipFill>
        <p:spPr>
          <a:xfrm>
            <a:off x="2019275" y="2078875"/>
            <a:ext cx="5109033" cy="226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38" name="Google Shape;238;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36"/>
          <p:cNvPicPr preferRelativeResize="0"/>
          <p:nvPr/>
        </p:nvPicPr>
        <p:blipFill>
          <a:blip r:embed="rId3">
            <a:alphaModFix/>
          </a:blip>
          <a:stretch>
            <a:fillRect/>
          </a:stretch>
        </p:blipFill>
        <p:spPr>
          <a:xfrm>
            <a:off x="2035488" y="2078875"/>
            <a:ext cx="5073021" cy="2261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245" name="Google Shape;245;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7"/>
          <p:cNvPicPr preferRelativeResize="0"/>
          <p:nvPr/>
        </p:nvPicPr>
        <p:blipFill>
          <a:blip r:embed="rId3">
            <a:alphaModFix/>
          </a:blip>
          <a:stretch>
            <a:fillRect/>
          </a:stretch>
        </p:blipFill>
        <p:spPr>
          <a:xfrm>
            <a:off x="2946500" y="2078875"/>
            <a:ext cx="3250999" cy="21777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252" name="Google Shape;252;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"Composing JSON-Based Web APIs"</a:t>
            </a:r>
            <a:r>
              <a:rPr lang="en"/>
              <a:t>: Similar in examining </a:t>
            </a:r>
            <a:r>
              <a:rPr lang="en"/>
              <a:t>element names and types</a:t>
            </a:r>
            <a:endParaRPr/>
          </a:p>
          <a:p>
            <a:pPr indent="-311150" lvl="0" marL="457200" rtl="0" algn="l">
              <a:spcBef>
                <a:spcPts val="0"/>
              </a:spcBef>
              <a:spcAft>
                <a:spcPts val="0"/>
              </a:spcAft>
              <a:buSzPts val="1300"/>
              <a:buChar char="●"/>
            </a:pPr>
            <a:r>
              <a:rPr b="1" lang="en"/>
              <a:t>"An Empirical Study of GraphQL Schemas"</a:t>
            </a:r>
            <a:r>
              <a:rPr lang="en"/>
              <a:t>: Discovered naming convention issues and denial-of-service (DoS) security risks,  but does not discuss the compatibility of GraphQL API schema</a:t>
            </a:r>
            <a:endParaRPr/>
          </a:p>
          <a:p>
            <a:pPr indent="-311150" lvl="0" marL="457200" rtl="0" algn="l">
              <a:spcBef>
                <a:spcPts val="0"/>
              </a:spcBef>
              <a:spcAft>
                <a:spcPts val="0"/>
              </a:spcAft>
              <a:buSzPts val="1300"/>
              <a:buChar char="●"/>
            </a:pPr>
            <a:r>
              <a:rPr b="1" lang="en"/>
              <a:t>"Web APIs Structures and Data Models Analysis"</a:t>
            </a:r>
            <a:r>
              <a:rPr lang="en"/>
              <a:t>: Only measures the size of API structures and their data model schemas instead of the compatibility challenges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258" name="Google Shape;258;p39"/>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 Zouari, C. Ghedira-Guegan, N. Kabachi and K. Boukadi, "Towards an adaptive curation services composition based on machine learning," 2021 IEEE International Conference on Web Services (ICWS), Chicago, IL, USA, 2021, pp. 73-78, doi: 10.1109/ICWS53863.2021.00022. keywords: {Web services;Conferences;Data visualization;Reinforcement learning;Big Data;Cleaning;Complexity theory;Data curation services;Service composition;Artificial Intelligence;Machine Learning;Reinforcement Learning},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264" name="Google Shape;264;p40"/>
          <p:cNvSpPr txBox="1"/>
          <p:nvPr>
            <p:ph idx="1" type="body"/>
          </p:nvPr>
        </p:nvSpPr>
        <p:spPr>
          <a:xfrm>
            <a:off x="338700" y="1322825"/>
            <a:ext cx="8466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The Problem</a:t>
            </a:r>
            <a:endParaRPr u="sng"/>
          </a:p>
          <a:p>
            <a:pPr indent="0" lvl="0" marL="0" rtl="0" algn="l">
              <a:spcBef>
                <a:spcPts val="1200"/>
              </a:spcBef>
              <a:spcAft>
                <a:spcPts val="0"/>
              </a:spcAft>
              <a:buNone/>
            </a:pPr>
            <a:r>
              <a:rPr lang="en"/>
              <a:t>The problem addressed in the paper revolves around the need for adaptive and context-aware data curation in web service composition. Traditional static approaches to service composition struggle to adapt to evolving user requirements, changing environmental conditions, and diverse data sources. </a:t>
            </a:r>
            <a:endParaRPr/>
          </a:p>
          <a:p>
            <a:pPr indent="-311150" lvl="0" marL="457200" rtl="0" algn="l">
              <a:spcBef>
                <a:spcPts val="1200"/>
              </a:spcBef>
              <a:spcAft>
                <a:spcPts val="0"/>
              </a:spcAft>
              <a:buSzPts val="1300"/>
              <a:buChar char="-"/>
            </a:pPr>
            <a:r>
              <a:rPr lang="en"/>
              <a:t>As a result, there is a gap in effectively curating data from various sources while considering factors such as user preferences, content characteristics, and quality of service (QoS) requirements.</a:t>
            </a:r>
            <a:endParaRPr/>
          </a:p>
          <a:p>
            <a:pPr indent="0" lvl="0" marL="0" rtl="0" algn="l">
              <a:spcBef>
                <a:spcPts val="1200"/>
              </a:spcBef>
              <a:spcAft>
                <a:spcPts val="0"/>
              </a:spcAft>
              <a:buNone/>
            </a:pPr>
            <a:r>
              <a:rPr lang="en" u="sng"/>
              <a:t>What are traditional service composition methods?</a:t>
            </a:r>
            <a:endParaRPr u="sng"/>
          </a:p>
          <a:p>
            <a:pPr indent="-311150" lvl="0" marL="457200" rtl="0" algn="l">
              <a:spcBef>
                <a:spcPts val="1200"/>
              </a:spcBef>
              <a:spcAft>
                <a:spcPts val="0"/>
              </a:spcAft>
              <a:buSzPts val="1300"/>
              <a:buChar char="-"/>
            </a:pPr>
            <a:r>
              <a:rPr lang="en"/>
              <a:t>Workflow-based composition: </a:t>
            </a:r>
            <a:r>
              <a:rPr lang="en"/>
              <a:t>compositions</a:t>
            </a:r>
            <a:r>
              <a:rPr lang="en"/>
              <a:t> are defined using modeling languages like BPEL and BPMN.</a:t>
            </a:r>
            <a:endParaRPr/>
          </a:p>
          <a:p>
            <a:pPr indent="-311150" lvl="0" marL="457200" rtl="0" algn="l">
              <a:spcBef>
                <a:spcPts val="0"/>
              </a:spcBef>
              <a:spcAft>
                <a:spcPts val="0"/>
              </a:spcAft>
              <a:buSzPts val="1300"/>
              <a:buChar char="-"/>
            </a:pPr>
            <a:r>
              <a:rPr lang="en"/>
              <a:t>Service Choreography: interactions defined between services in a decentralized manner. Choreographies specify communication patterns and message exchanges between services statically, typically using standards like Web Services Choreography Description Language (WS-CDL).</a:t>
            </a:r>
            <a:endParaRPr/>
          </a:p>
          <a:p>
            <a:pPr indent="-311150" lvl="0" marL="457200" rtl="0" algn="l">
              <a:spcBef>
                <a:spcPts val="0"/>
              </a:spcBef>
              <a:spcAft>
                <a:spcPts val="0"/>
              </a:spcAft>
              <a:buSzPts val="1300"/>
              <a:buChar char="-"/>
            </a:pPr>
            <a:r>
              <a:rPr lang="en"/>
              <a:t>Service Orchestration: A central orchestrator defines the sequence of services based on a predefined protocol.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270" name="Google Shape;270;p41"/>
          <p:cNvSpPr txBox="1"/>
          <p:nvPr>
            <p:ph idx="1" type="body"/>
          </p:nvPr>
        </p:nvSpPr>
        <p:spPr>
          <a:xfrm>
            <a:off x="338700" y="1322825"/>
            <a:ext cx="8466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How Traditional Static Models Fail (Workflow-based Composition)</a:t>
            </a:r>
            <a:endParaRPr u="sng"/>
          </a:p>
          <a:p>
            <a:pPr indent="0" lvl="0" marL="0" rtl="0" algn="l">
              <a:spcBef>
                <a:spcPts val="1200"/>
              </a:spcBef>
              <a:spcAft>
                <a:spcPts val="0"/>
              </a:spcAft>
              <a:buNone/>
            </a:pPr>
            <a:r>
              <a:rPr lang="en"/>
              <a:t>Scenario: Dynamic Approval Process in E-Commerce</a:t>
            </a:r>
            <a:endParaRPr/>
          </a:p>
          <a:p>
            <a:pPr indent="-311150" lvl="0" marL="457200" rtl="0" algn="l">
              <a:spcBef>
                <a:spcPts val="1200"/>
              </a:spcBef>
              <a:spcAft>
                <a:spcPts val="0"/>
              </a:spcAft>
              <a:buSzPts val="1300"/>
              <a:buChar char="-"/>
            </a:pPr>
            <a:r>
              <a:rPr lang="en"/>
              <a:t>The platform employs workflow-based composition to handle processing and refund requests. There are approval steps where orders or refunds over a certain amount require managerial approval. </a:t>
            </a:r>
            <a:endParaRPr/>
          </a:p>
          <a:p>
            <a:pPr indent="-311150" lvl="0" marL="457200" rtl="0" algn="l">
              <a:spcBef>
                <a:spcPts val="0"/>
              </a:spcBef>
              <a:spcAft>
                <a:spcPts val="0"/>
              </a:spcAft>
              <a:buSzPts val="1300"/>
              <a:buChar char="-"/>
            </a:pPr>
            <a:r>
              <a:rPr lang="en"/>
              <a:t>If there is a sudden surge in orders or requests, BPMN or BPEL models which specify fixed approval paths and decision logic, will struggle to accommodate variations in workload.</a:t>
            </a:r>
            <a:endParaRPr/>
          </a:p>
          <a:p>
            <a:pPr indent="-311150" lvl="0" marL="457200" rtl="0" algn="l">
              <a:spcBef>
                <a:spcPts val="0"/>
              </a:spcBef>
              <a:spcAft>
                <a:spcPts val="0"/>
              </a:spcAft>
              <a:buSzPts val="1300"/>
              <a:buChar char="-"/>
            </a:pPr>
            <a:r>
              <a:rPr lang="en"/>
              <a:t>This leads to bottlenecks or delays in processing orders. </a:t>
            </a:r>
            <a:endParaRPr/>
          </a:p>
          <a:p>
            <a:pPr indent="0" lvl="0" marL="0" rtl="0" algn="l">
              <a:spcBef>
                <a:spcPts val="1200"/>
              </a:spcBef>
              <a:spcAft>
                <a:spcPts val="0"/>
              </a:spcAft>
              <a:buNone/>
            </a:pPr>
            <a:r>
              <a:rPr i="1" lang="en"/>
              <a:t>Why does it fail?</a:t>
            </a:r>
            <a:endParaRPr i="1"/>
          </a:p>
          <a:p>
            <a:pPr indent="-311150" lvl="0" marL="457200" rtl="0" algn="l">
              <a:spcBef>
                <a:spcPts val="1200"/>
              </a:spcBef>
              <a:spcAft>
                <a:spcPts val="0"/>
              </a:spcAft>
              <a:buSzPts val="1300"/>
              <a:buChar char="-"/>
            </a:pPr>
            <a:r>
              <a:rPr lang="en"/>
              <a:t>Orders need to pass through sequential approval steps such as order verification, payment processing, and shipping confirmation.</a:t>
            </a:r>
            <a:endParaRPr/>
          </a:p>
          <a:p>
            <a:pPr indent="-311150" lvl="0" marL="457200" rtl="0" algn="l">
              <a:spcBef>
                <a:spcPts val="0"/>
              </a:spcBef>
              <a:spcAft>
                <a:spcPts val="0"/>
              </a:spcAft>
              <a:buSzPts val="1300"/>
              <a:buChar char="-"/>
            </a:pPr>
            <a:r>
              <a:rPr lang="en"/>
              <a:t>Approval thresholds could be hardcoded based on predefined criteria like customer status.</a:t>
            </a:r>
            <a:endParaRPr/>
          </a:p>
          <a:p>
            <a:pPr indent="-311150" lvl="0" marL="457200" rtl="0" algn="l">
              <a:spcBef>
                <a:spcPts val="0"/>
              </a:spcBef>
              <a:spcAft>
                <a:spcPts val="0"/>
              </a:spcAft>
              <a:buSzPts val="1300"/>
              <a:buChar char="-"/>
            </a:pPr>
            <a:r>
              <a:rPr lang="en"/>
              <a:t>With a surge in orders or refund requests, the system may continue using predefined workflow, even when a expedited processing is necessary to handle the volume.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Service Composition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276" name="Google Shape;276;p42"/>
          <p:cNvSpPr txBox="1"/>
          <p:nvPr>
            <p:ph idx="1" type="body"/>
          </p:nvPr>
        </p:nvSpPr>
        <p:spPr>
          <a:xfrm>
            <a:off x="338700" y="1322825"/>
            <a:ext cx="8466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How Traditional Static Models Fail (Choreography-based Composition)</a:t>
            </a:r>
            <a:endParaRPr u="sng"/>
          </a:p>
          <a:p>
            <a:pPr indent="0" lvl="0" marL="0" rtl="0" algn="l">
              <a:spcBef>
                <a:spcPts val="1200"/>
              </a:spcBef>
              <a:spcAft>
                <a:spcPts val="0"/>
              </a:spcAft>
              <a:buNone/>
            </a:pPr>
            <a:r>
              <a:rPr lang="en"/>
              <a:t>Scenario: Supply Chain Management in Retail</a:t>
            </a:r>
            <a:endParaRPr/>
          </a:p>
          <a:p>
            <a:pPr indent="-311150" lvl="0" marL="457200" rtl="0" algn="l">
              <a:spcBef>
                <a:spcPts val="1200"/>
              </a:spcBef>
              <a:spcAft>
                <a:spcPts val="0"/>
              </a:spcAft>
              <a:buSzPts val="1300"/>
              <a:buChar char="-"/>
            </a:pPr>
            <a:r>
              <a:rPr lang="en"/>
              <a:t>Multiple suppliers, warehouses, and distribution centres interact to fulfill customer orders. Service Choreography defines the exchanges between the entities.</a:t>
            </a:r>
            <a:endParaRPr/>
          </a:p>
          <a:p>
            <a:pPr indent="-311150" lvl="0" marL="457200" rtl="0" algn="l">
              <a:spcBef>
                <a:spcPts val="0"/>
              </a:spcBef>
              <a:spcAft>
                <a:spcPts val="0"/>
              </a:spcAft>
              <a:buSzPts val="1300"/>
              <a:buChar char="-"/>
            </a:pPr>
            <a:r>
              <a:rPr lang="en"/>
              <a:t>When there is a sudden change like a disruption in supply chain from bad weather, the predefined choreography may not have mechanisms to reroute orders to alternate suppliers or adjust inventory levels.</a:t>
            </a:r>
            <a:endParaRPr/>
          </a:p>
          <a:p>
            <a:pPr indent="0" lvl="0" marL="0" rtl="0" algn="l">
              <a:spcBef>
                <a:spcPts val="1200"/>
              </a:spcBef>
              <a:spcAft>
                <a:spcPts val="0"/>
              </a:spcAft>
              <a:buNone/>
            </a:pPr>
            <a:r>
              <a:rPr i="1" lang="en"/>
              <a:t>Why does it fail?</a:t>
            </a:r>
            <a:endParaRPr i="1"/>
          </a:p>
          <a:p>
            <a:pPr indent="-311150" lvl="0" marL="457200" rtl="0" algn="l">
              <a:spcBef>
                <a:spcPts val="1200"/>
              </a:spcBef>
              <a:spcAft>
                <a:spcPts val="0"/>
              </a:spcAft>
              <a:buSzPts val="1300"/>
              <a:buChar char="-"/>
            </a:pPr>
            <a:r>
              <a:rPr lang="en"/>
              <a:t>Service choreography models in languages like Web Services Choreography Description Language (WS-CDL) (XML based), lack dynamic adaptation capabilities. They define fixed interaction patterns and message exchanges between services without provisions for runtime adjustments based on changing conditions.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282" name="Google Shape;282;p43"/>
          <p:cNvSpPr txBox="1"/>
          <p:nvPr>
            <p:ph idx="1" type="body"/>
          </p:nvPr>
        </p:nvSpPr>
        <p:spPr>
          <a:xfrm>
            <a:off x="338700" y="1322825"/>
            <a:ext cx="8466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Traditional Static Service Composition Methods</a:t>
            </a:r>
            <a:endParaRPr u="sng"/>
          </a:p>
          <a:p>
            <a:pPr indent="0" lvl="0" marL="0" rtl="0" algn="l">
              <a:spcBef>
                <a:spcPts val="1200"/>
              </a:spcBef>
              <a:spcAft>
                <a:spcPts val="0"/>
              </a:spcAft>
              <a:buNone/>
            </a:pPr>
            <a:r>
              <a:rPr lang="en" u="sng"/>
              <a:t>Advantages</a:t>
            </a:r>
            <a:endParaRPr u="sng"/>
          </a:p>
          <a:p>
            <a:pPr indent="-311150" lvl="0" marL="457200" rtl="0" algn="l">
              <a:spcBef>
                <a:spcPts val="1200"/>
              </a:spcBef>
              <a:spcAft>
                <a:spcPts val="0"/>
              </a:spcAft>
              <a:buSzPts val="1300"/>
              <a:buChar char="-"/>
            </a:pPr>
            <a:r>
              <a:rPr lang="en"/>
              <a:t>Traditional static composition methods provide a predictable structure and behavior for service compositions.</a:t>
            </a:r>
            <a:endParaRPr/>
          </a:p>
          <a:p>
            <a:pPr indent="-311150" lvl="0" marL="457200" rtl="0" algn="l">
              <a:spcBef>
                <a:spcPts val="0"/>
              </a:spcBef>
              <a:spcAft>
                <a:spcPts val="0"/>
              </a:spcAft>
              <a:buSzPts val="1300"/>
              <a:buChar char="-"/>
            </a:pPr>
            <a:r>
              <a:rPr lang="en"/>
              <a:t>These methods are easier to implement and deploy since the comparison structure is fixed and known in advance</a:t>
            </a:r>
            <a:endParaRPr/>
          </a:p>
          <a:p>
            <a:pPr indent="0" lvl="0" marL="0" rtl="0" algn="l">
              <a:spcBef>
                <a:spcPts val="1200"/>
              </a:spcBef>
              <a:spcAft>
                <a:spcPts val="0"/>
              </a:spcAft>
              <a:buNone/>
            </a:pPr>
            <a:r>
              <a:rPr lang="en" u="sng"/>
              <a:t>Disadvantages</a:t>
            </a:r>
            <a:endParaRPr u="sng"/>
          </a:p>
          <a:p>
            <a:pPr indent="-311150" lvl="0" marL="457200" rtl="0" algn="l">
              <a:spcBef>
                <a:spcPts val="1200"/>
              </a:spcBef>
              <a:spcAft>
                <a:spcPts val="0"/>
              </a:spcAft>
              <a:buSzPts val="1300"/>
              <a:buChar char="-"/>
            </a:pPr>
            <a:r>
              <a:rPr lang="en"/>
              <a:t>Static compositions lack flexibility to adapt to changing requirements or </a:t>
            </a:r>
            <a:r>
              <a:rPr lang="en"/>
              <a:t>unforeseen</a:t>
            </a:r>
            <a:r>
              <a:rPr lang="en"/>
              <a:t> circumstances.</a:t>
            </a:r>
            <a:endParaRPr/>
          </a:p>
          <a:p>
            <a:pPr indent="-311150" lvl="0" marL="457200" rtl="0" algn="l">
              <a:spcBef>
                <a:spcPts val="0"/>
              </a:spcBef>
              <a:spcAft>
                <a:spcPts val="0"/>
              </a:spcAft>
              <a:buSzPts val="1300"/>
              <a:buChar char="-"/>
            </a:pPr>
            <a:r>
              <a:rPr lang="en"/>
              <a:t>Static compositions face scalability challenges when dealing with large, </a:t>
            </a:r>
            <a:r>
              <a:rPr lang="en"/>
              <a:t>heterogeneous</a:t>
            </a:r>
            <a:r>
              <a:rPr lang="en"/>
              <a:t> datasets or complex business processes. They do not efficiently handle dynamic scaling requirements or evolving service landscapes.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288" name="Google Shape;288;p44"/>
          <p:cNvSpPr txBox="1"/>
          <p:nvPr>
            <p:ph idx="1" type="body"/>
          </p:nvPr>
        </p:nvSpPr>
        <p:spPr>
          <a:xfrm>
            <a:off x="338700" y="1322825"/>
            <a:ext cx="8466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ACUSEC</a:t>
            </a:r>
            <a:r>
              <a:rPr lang="en"/>
              <a:t>: (Adaptive CUration SErvice Composition) ensures adaptive curation services by </a:t>
            </a:r>
            <a:r>
              <a:rPr lang="en"/>
              <a:t>considering</a:t>
            </a:r>
            <a:r>
              <a:rPr lang="en"/>
              <a:t> different features: the source type, the user </a:t>
            </a:r>
            <a:r>
              <a:rPr lang="en"/>
              <a:t>constraints</a:t>
            </a:r>
            <a:r>
              <a:rPr lang="en"/>
              <a:t> and preference, and the decision context.</a:t>
            </a:r>
            <a:endParaRPr/>
          </a:p>
          <a:p>
            <a:pPr indent="0" lvl="0" marL="0" rtl="0" algn="l">
              <a:spcBef>
                <a:spcPts val="1200"/>
              </a:spcBef>
              <a:spcAft>
                <a:spcPts val="0"/>
              </a:spcAft>
              <a:buNone/>
            </a:pPr>
            <a:r>
              <a:rPr lang="en" u="sng"/>
              <a:t>Advantages</a:t>
            </a:r>
            <a:endParaRPr u="sng"/>
          </a:p>
          <a:p>
            <a:pPr indent="-304958" lvl="0" marL="457200" rtl="0" algn="l">
              <a:spcBef>
                <a:spcPts val="1200"/>
              </a:spcBef>
              <a:spcAft>
                <a:spcPts val="0"/>
              </a:spcAft>
              <a:buSzPct val="100000"/>
              <a:buChar char="-"/>
            </a:pPr>
            <a:r>
              <a:rPr lang="en"/>
              <a:t>ACUSEC dynamically adjusts the composition structure based on changing requirements, user preferences, and contextual factors. It can efficiently adapt to new data sources, business processes, or user constraints without manual intervention. </a:t>
            </a:r>
            <a:endParaRPr/>
          </a:p>
          <a:p>
            <a:pPr indent="-304958" lvl="0" marL="457200" rtl="0" algn="l">
              <a:spcBef>
                <a:spcPts val="0"/>
              </a:spcBef>
              <a:spcAft>
                <a:spcPts val="0"/>
              </a:spcAft>
              <a:buSzPct val="100000"/>
              <a:buChar char="-"/>
            </a:pPr>
            <a:r>
              <a:rPr lang="en"/>
              <a:t>Considers contextual information like user preference, content characteristics and quality of service requirements when composing services. This enables it to tailor curations to specific scenarios.  </a:t>
            </a:r>
            <a:endParaRPr/>
          </a:p>
          <a:p>
            <a:pPr indent="-304958" lvl="0" marL="457200" rtl="0" algn="l">
              <a:spcBef>
                <a:spcPts val="0"/>
              </a:spcBef>
              <a:spcAft>
                <a:spcPts val="0"/>
              </a:spcAft>
              <a:buSzPct val="100000"/>
              <a:buChar char="-"/>
            </a:pPr>
            <a:r>
              <a:rPr lang="en"/>
              <a:t>Leverages reinforcement learning to learn optimal curation strategies from experience and feedback. </a:t>
            </a:r>
            <a:endParaRPr/>
          </a:p>
          <a:p>
            <a:pPr indent="0" lvl="0" marL="0" rtl="0" algn="l">
              <a:spcBef>
                <a:spcPts val="1200"/>
              </a:spcBef>
              <a:spcAft>
                <a:spcPts val="0"/>
              </a:spcAft>
              <a:buNone/>
            </a:pPr>
            <a:r>
              <a:rPr lang="en" u="sng"/>
              <a:t>Disadvantages</a:t>
            </a:r>
            <a:endParaRPr u="sng"/>
          </a:p>
          <a:p>
            <a:pPr indent="-304958" lvl="0" marL="457200" rtl="0" algn="l">
              <a:spcBef>
                <a:spcPts val="1200"/>
              </a:spcBef>
              <a:spcAft>
                <a:spcPts val="0"/>
              </a:spcAft>
              <a:buSzPct val="100000"/>
              <a:buChar char="-"/>
            </a:pPr>
            <a:r>
              <a:rPr lang="en"/>
              <a:t>Learning Overhead: there is an initial training and optimization phase that can involve significant computational resources and time. </a:t>
            </a:r>
            <a:endParaRPr/>
          </a:p>
          <a:p>
            <a:pPr indent="-304958" lvl="0" marL="457200" rtl="0" algn="l">
              <a:spcBef>
                <a:spcPts val="0"/>
              </a:spcBef>
              <a:spcAft>
                <a:spcPts val="0"/>
              </a:spcAft>
              <a:buSzPct val="100000"/>
              <a:buChar char="-"/>
            </a:pPr>
            <a:r>
              <a:rPr lang="en"/>
              <a:t>Machine learning integration adds additional complexity in design. Developing and training the  reinforcement learning modes requires expertise in machine learning techniques.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294" name="Google Shape;294;p45"/>
          <p:cNvSpPr txBox="1"/>
          <p:nvPr>
            <p:ph idx="1" type="body"/>
          </p:nvPr>
        </p:nvSpPr>
        <p:spPr>
          <a:xfrm>
            <a:off x="311700" y="1347075"/>
            <a:ext cx="82551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05"/>
              <a:t>Data curation services</a:t>
            </a:r>
            <a:endParaRPr sz="1205"/>
          </a:p>
          <a:p>
            <a:pPr indent="0" lvl="0" marL="0" rtl="0" algn="l">
              <a:lnSpc>
                <a:spcPct val="95000"/>
              </a:lnSpc>
              <a:spcBef>
                <a:spcPts val="1200"/>
              </a:spcBef>
              <a:spcAft>
                <a:spcPts val="0"/>
              </a:spcAft>
              <a:buSzPts val="935"/>
              <a:buNone/>
            </a:pPr>
            <a:r>
              <a:rPr lang="en" sz="1205" u="sng"/>
              <a:t>Purpose</a:t>
            </a:r>
            <a:endParaRPr sz="1205" u="sng"/>
          </a:p>
          <a:p>
            <a:pPr indent="-305117" lvl="0" marL="457200" rtl="0" algn="l">
              <a:lnSpc>
                <a:spcPct val="95000"/>
              </a:lnSpc>
              <a:spcBef>
                <a:spcPts val="1200"/>
              </a:spcBef>
              <a:spcAft>
                <a:spcPts val="0"/>
              </a:spcAft>
              <a:buSzPts val="1205"/>
              <a:buChar char="-"/>
            </a:pPr>
            <a:r>
              <a:rPr lang="en" sz="1205"/>
              <a:t>Curation services are algorithms or processes used to clean, enrich, transform, or otherwise prepare data for analysis or consumption.</a:t>
            </a:r>
            <a:endParaRPr sz="1205"/>
          </a:p>
          <a:p>
            <a:pPr indent="-305117" lvl="0" marL="457200" rtl="0" algn="l">
              <a:lnSpc>
                <a:spcPct val="95000"/>
              </a:lnSpc>
              <a:spcBef>
                <a:spcPts val="0"/>
              </a:spcBef>
              <a:spcAft>
                <a:spcPts val="0"/>
              </a:spcAft>
              <a:buSzPts val="1205"/>
              <a:buChar char="-"/>
            </a:pPr>
            <a:r>
              <a:rPr lang="en" sz="1205"/>
              <a:t>They aim to improve the quality, usability, and relevance of data.</a:t>
            </a:r>
            <a:endParaRPr sz="1205"/>
          </a:p>
          <a:p>
            <a:pPr indent="0" lvl="0" marL="0" rtl="0" algn="l">
              <a:lnSpc>
                <a:spcPct val="95000"/>
              </a:lnSpc>
              <a:spcBef>
                <a:spcPts val="1200"/>
              </a:spcBef>
              <a:spcAft>
                <a:spcPts val="0"/>
              </a:spcAft>
              <a:buSzPts val="935"/>
              <a:buNone/>
            </a:pPr>
            <a:r>
              <a:rPr lang="en" sz="1205" u="sng"/>
              <a:t>Functionality</a:t>
            </a:r>
            <a:endParaRPr sz="1205" u="sng"/>
          </a:p>
          <a:p>
            <a:pPr indent="-305117" lvl="0" marL="457200" rtl="0" algn="l">
              <a:lnSpc>
                <a:spcPct val="95000"/>
              </a:lnSpc>
              <a:spcBef>
                <a:spcPts val="1200"/>
              </a:spcBef>
              <a:spcAft>
                <a:spcPts val="0"/>
              </a:spcAft>
              <a:buSzPts val="1205"/>
              <a:buChar char="-"/>
            </a:pPr>
            <a:r>
              <a:rPr lang="en" sz="1205"/>
              <a:t>Curation services encompass a wide range of functionalities, such as data cleaning, normalization, entity extraction, sentiment analysis, etc.</a:t>
            </a:r>
            <a:endParaRPr sz="1205"/>
          </a:p>
          <a:p>
            <a:pPr indent="-305117" lvl="0" marL="457200" rtl="0" algn="l">
              <a:lnSpc>
                <a:spcPct val="95000"/>
              </a:lnSpc>
              <a:spcBef>
                <a:spcPts val="0"/>
              </a:spcBef>
              <a:spcAft>
                <a:spcPts val="0"/>
              </a:spcAft>
              <a:buSzPts val="1205"/>
              <a:buChar char="-"/>
            </a:pPr>
            <a:r>
              <a:rPr lang="en" sz="1205"/>
              <a:t>Each curation service performs a specific data processing task to enhance the data's value or usability.</a:t>
            </a:r>
            <a:endParaRPr sz="1205"/>
          </a:p>
          <a:p>
            <a:pPr indent="0" lvl="0" marL="0" rtl="0" algn="l">
              <a:lnSpc>
                <a:spcPct val="95000"/>
              </a:lnSpc>
              <a:spcBef>
                <a:spcPts val="1200"/>
              </a:spcBef>
              <a:spcAft>
                <a:spcPts val="0"/>
              </a:spcAft>
              <a:buSzPts val="935"/>
              <a:buNone/>
            </a:pPr>
            <a:r>
              <a:rPr lang="en" sz="1205" u="sng"/>
              <a:t>Implementation</a:t>
            </a:r>
            <a:endParaRPr sz="1205" u="sng"/>
          </a:p>
          <a:p>
            <a:pPr indent="-305117" lvl="0" marL="457200" rtl="0" algn="l">
              <a:lnSpc>
                <a:spcPct val="95000"/>
              </a:lnSpc>
              <a:spcBef>
                <a:spcPts val="1200"/>
              </a:spcBef>
              <a:spcAft>
                <a:spcPts val="0"/>
              </a:spcAft>
              <a:buSzPts val="1205"/>
              <a:buChar char="-"/>
            </a:pPr>
            <a:r>
              <a:rPr lang="en" sz="1205"/>
              <a:t>Curation services can be implemented using various technologies and algorithms, depending on the specific task they perform.</a:t>
            </a:r>
            <a:endParaRPr sz="1205"/>
          </a:p>
          <a:p>
            <a:pPr indent="-305117" lvl="0" marL="457200" rtl="0" algn="l">
              <a:lnSpc>
                <a:spcPct val="95000"/>
              </a:lnSpc>
              <a:spcBef>
                <a:spcPts val="0"/>
              </a:spcBef>
              <a:spcAft>
                <a:spcPts val="0"/>
              </a:spcAft>
              <a:buSzPts val="1205"/>
              <a:buChar char="-"/>
            </a:pPr>
            <a:r>
              <a:rPr lang="en" sz="1205"/>
              <a:t>They may involve machine learning, natural language processing, statistical analysis, or rule-based approaches..</a:t>
            </a:r>
            <a:endParaRPr sz="1205"/>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00" name="Google Shape;300;p46"/>
          <p:cNvSpPr txBox="1"/>
          <p:nvPr>
            <p:ph idx="1" type="body"/>
          </p:nvPr>
        </p:nvSpPr>
        <p:spPr>
          <a:xfrm>
            <a:off x="100675" y="1322825"/>
            <a:ext cx="44712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curation sources: </a:t>
            </a:r>
            <a:endParaRPr/>
          </a:p>
          <a:p>
            <a:pPr indent="-311150" lvl="0" marL="457200" rtl="0" algn="l">
              <a:spcBef>
                <a:spcPts val="1200"/>
              </a:spcBef>
              <a:spcAft>
                <a:spcPts val="0"/>
              </a:spcAft>
              <a:buSzPts val="1300"/>
              <a:buAutoNum type="arabicPeriod"/>
            </a:pPr>
            <a:r>
              <a:rPr b="1" lang="en"/>
              <a:t>Extraction Services</a:t>
            </a:r>
            <a:endParaRPr b="1"/>
          </a:p>
          <a:p>
            <a:pPr indent="-311150" lvl="0" marL="457200" rtl="0" algn="l">
              <a:spcBef>
                <a:spcPts val="0"/>
              </a:spcBef>
              <a:spcAft>
                <a:spcPts val="0"/>
              </a:spcAft>
              <a:buSzPts val="1300"/>
              <a:buChar char="-"/>
            </a:pPr>
            <a:r>
              <a:rPr lang="en"/>
              <a:t>Performs tasks like named entity extraction, Part-of-Speech tagging, and stem extraction.</a:t>
            </a:r>
            <a:endParaRPr/>
          </a:p>
          <a:p>
            <a:pPr indent="-311150" lvl="0" marL="457200" rtl="0" algn="l">
              <a:spcBef>
                <a:spcPts val="0"/>
              </a:spcBef>
              <a:spcAft>
                <a:spcPts val="0"/>
              </a:spcAft>
              <a:buSzPts val="1300"/>
              <a:buChar char="-"/>
            </a:pPr>
            <a:r>
              <a:rPr lang="en"/>
              <a:t>Useful for extracting features embedded in text for later data analysis.</a:t>
            </a:r>
            <a:endParaRPr/>
          </a:p>
          <a:p>
            <a:pPr indent="-311150" lvl="0" marL="457200" rtl="0" algn="l">
              <a:spcBef>
                <a:spcPts val="0"/>
              </a:spcBef>
              <a:spcAft>
                <a:spcPts val="0"/>
              </a:spcAft>
              <a:buSzPts val="1300"/>
              <a:buAutoNum type="arabicPeriod"/>
            </a:pPr>
            <a:r>
              <a:rPr b="1" lang="en"/>
              <a:t>Enrichment Services</a:t>
            </a:r>
            <a:endParaRPr b="1"/>
          </a:p>
          <a:p>
            <a:pPr indent="-311150" lvl="0" marL="457200" rtl="0" algn="l">
              <a:spcBef>
                <a:spcPts val="0"/>
              </a:spcBef>
              <a:spcAft>
                <a:spcPts val="0"/>
              </a:spcAft>
              <a:buSzPts val="1300"/>
              <a:buChar char="-"/>
            </a:pPr>
            <a:r>
              <a:rPr lang="en"/>
              <a:t>Enhances the data by adding context and labeling based on existing knowledge</a:t>
            </a:r>
            <a:endParaRPr/>
          </a:p>
          <a:p>
            <a:pPr indent="-311150" lvl="0" marL="457200" rtl="0" algn="l">
              <a:spcBef>
                <a:spcPts val="0"/>
              </a:spcBef>
              <a:spcAft>
                <a:spcPts val="0"/>
              </a:spcAft>
              <a:buSzPts val="1300"/>
              <a:buAutoNum type="arabicPeriod"/>
            </a:pPr>
            <a:r>
              <a:rPr b="1" lang="en"/>
              <a:t>Data quality Control Services</a:t>
            </a:r>
            <a:endParaRPr b="1"/>
          </a:p>
          <a:p>
            <a:pPr indent="-311150" lvl="0" marL="457200" rtl="0" algn="l">
              <a:spcBef>
                <a:spcPts val="0"/>
              </a:spcBef>
              <a:spcAft>
                <a:spcPts val="0"/>
              </a:spcAft>
              <a:buSzPts val="1300"/>
              <a:buChar char="-"/>
            </a:pPr>
            <a:r>
              <a:rPr lang="en"/>
              <a:t>Ensures detection of missing values and data anomalies (e.g., value deviation)</a:t>
            </a:r>
            <a:endParaRPr/>
          </a:p>
          <a:p>
            <a:pPr indent="-311150" lvl="0" marL="457200" rtl="0" algn="l">
              <a:spcBef>
                <a:spcPts val="0"/>
              </a:spcBef>
              <a:spcAft>
                <a:spcPts val="0"/>
              </a:spcAft>
              <a:buSzPts val="1300"/>
              <a:buAutoNum type="arabicPeriod"/>
            </a:pPr>
            <a:r>
              <a:rPr b="1" lang="en"/>
              <a:t>Data Standardization Services</a:t>
            </a:r>
            <a:endParaRPr b="1"/>
          </a:p>
          <a:p>
            <a:pPr indent="-311150" lvl="0" marL="457200" rtl="0" algn="l">
              <a:spcBef>
                <a:spcPts val="0"/>
              </a:spcBef>
              <a:spcAft>
                <a:spcPts val="0"/>
              </a:spcAft>
              <a:buSzPts val="1300"/>
              <a:buChar char="-"/>
            </a:pPr>
            <a:r>
              <a:rPr lang="en"/>
              <a:t>Helps standardize data variables with their types and ranges, enhancing consistency and usability.</a:t>
            </a:r>
            <a:endParaRPr/>
          </a:p>
        </p:txBody>
      </p:sp>
      <p:pic>
        <p:nvPicPr>
          <p:cNvPr id="301" name="Google Shape;301;p46"/>
          <p:cNvPicPr preferRelativeResize="0"/>
          <p:nvPr/>
        </p:nvPicPr>
        <p:blipFill>
          <a:blip r:embed="rId3">
            <a:alphaModFix/>
          </a:blip>
          <a:stretch>
            <a:fillRect/>
          </a:stretch>
        </p:blipFill>
        <p:spPr>
          <a:xfrm>
            <a:off x="4772250" y="1465638"/>
            <a:ext cx="4125975" cy="3053375"/>
          </a:xfrm>
          <a:prstGeom prst="rect">
            <a:avLst/>
          </a:prstGeom>
          <a:noFill/>
          <a:ln>
            <a:noFill/>
          </a:ln>
        </p:spPr>
      </p:pic>
      <p:sp>
        <p:nvSpPr>
          <p:cNvPr id="302" name="Google Shape;302;p46"/>
          <p:cNvSpPr txBox="1"/>
          <p:nvPr>
            <p:ph idx="1" type="body"/>
          </p:nvPr>
        </p:nvSpPr>
        <p:spPr>
          <a:xfrm>
            <a:off x="4659488" y="4474800"/>
            <a:ext cx="4351500" cy="42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t>F. Zouari, C. Ghedira-Guegan, N. Kabachi and K. Boukadi, "Towards an adaptive curation services composition based on machine learning," 2021 IEEE International Conference on Web Services (ICWS), Chicago, IL, USA, 2021, pp. 73-78, doi: 10.1109/ICWS53863.2021.00022. keywords: {Web services;Conferences;Data visualization;Reinforcement learning;Big Data;Cleaning;Complexity theory;Data curation services;Service composition;Artificial Intelligence;Machine Learning;Reinforcement Learning}</a:t>
            </a:r>
            <a:endParaRPr sz="700"/>
          </a:p>
          <a:p>
            <a:pPr indent="0" lvl="0" marL="0" rtl="0" algn="l">
              <a:lnSpc>
                <a:spcPct val="100000"/>
              </a:lnSpc>
              <a:spcBef>
                <a:spcPts val="0"/>
              </a:spcBef>
              <a:spcAft>
                <a:spcPts val="0"/>
              </a:spcAft>
              <a:buNone/>
            </a:pPr>
            <a:r>
              <a:t/>
            </a:r>
            <a:endParaRPr sz="700"/>
          </a:p>
          <a:p>
            <a:pPr indent="0" lvl="0" marL="0" rtl="0" algn="l">
              <a:lnSpc>
                <a:spcPct val="100000"/>
              </a:lnSpc>
              <a:spcBef>
                <a:spcPts val="0"/>
              </a:spcBef>
              <a:spcAft>
                <a:spcPts val="0"/>
              </a:spcAft>
              <a:buNone/>
            </a:pPr>
            <a:r>
              <a:t/>
            </a:r>
            <a:endParaRPr sz="700"/>
          </a:p>
          <a:p>
            <a:pPr indent="0" lvl="0" marL="0" rtl="0" algn="l">
              <a:spcBef>
                <a:spcPts val="0"/>
              </a:spcBef>
              <a:spcAft>
                <a:spcPts val="1200"/>
              </a:spcAft>
              <a:buNone/>
            </a:pPr>
            <a:r>
              <a:t/>
            </a:r>
            <a:endParaRPr sz="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08" name="Google Shape;308;p47"/>
          <p:cNvSpPr txBox="1"/>
          <p:nvPr>
            <p:ph idx="1" type="body"/>
          </p:nvPr>
        </p:nvSpPr>
        <p:spPr>
          <a:xfrm>
            <a:off x="338700" y="1322825"/>
            <a:ext cx="8466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ACUSEC is a two-step process: </a:t>
            </a:r>
            <a:endParaRPr/>
          </a:p>
          <a:p>
            <a:pPr indent="0" lvl="0" marL="0" rtl="0" algn="l">
              <a:spcBef>
                <a:spcPts val="1200"/>
              </a:spcBef>
              <a:spcAft>
                <a:spcPts val="0"/>
              </a:spcAft>
              <a:buNone/>
            </a:pPr>
            <a:r>
              <a:rPr lang="en" u="sng"/>
              <a:t>Step 1: The Training Stage</a:t>
            </a:r>
            <a:endParaRPr u="sng"/>
          </a:p>
          <a:p>
            <a:pPr indent="-304958" lvl="0" marL="457200" rtl="0" algn="l">
              <a:spcBef>
                <a:spcPts val="1200"/>
              </a:spcBef>
              <a:spcAft>
                <a:spcPts val="0"/>
              </a:spcAft>
              <a:buSzPct val="100000"/>
              <a:buChar char="-"/>
            </a:pPr>
            <a:r>
              <a:rPr lang="en"/>
              <a:t>Objective: Identifying the optimal policy for performing the curation services composition in dynamic environments.</a:t>
            </a:r>
            <a:endParaRPr/>
          </a:p>
          <a:p>
            <a:pPr indent="-304958" lvl="0" marL="457200" rtl="0" algn="l">
              <a:spcBef>
                <a:spcPts val="0"/>
              </a:spcBef>
              <a:spcAft>
                <a:spcPts val="0"/>
              </a:spcAft>
              <a:buSzPct val="100000"/>
              <a:buChar char="-"/>
            </a:pPr>
            <a:r>
              <a:rPr lang="en"/>
              <a:t>Methodology: Reinforcement learning is used to handle scenarios in dynamic decision context</a:t>
            </a:r>
            <a:endParaRPr/>
          </a:p>
          <a:p>
            <a:pPr indent="-304958" lvl="0" marL="457200" rtl="0" algn="l">
              <a:spcBef>
                <a:spcPts val="0"/>
              </a:spcBef>
              <a:spcAft>
                <a:spcPts val="0"/>
              </a:spcAft>
              <a:buSzPct val="100000"/>
              <a:buChar char="-"/>
            </a:pPr>
            <a:r>
              <a:rPr lang="en"/>
              <a:t>Model Representation: All </a:t>
            </a:r>
            <a:r>
              <a:rPr lang="en"/>
              <a:t>the valid curation service compositions are presented in a Markov Decision Process (MDP) model, specifically a Web Service Composition MDP</a:t>
            </a:r>
            <a:endParaRPr/>
          </a:p>
          <a:p>
            <a:pPr indent="-304958" lvl="0" marL="457200" rtl="0" algn="l">
              <a:spcBef>
                <a:spcPts val="0"/>
              </a:spcBef>
              <a:spcAft>
                <a:spcPts val="0"/>
              </a:spcAft>
              <a:buSzPct val="100000"/>
              <a:buChar char="-"/>
            </a:pPr>
            <a:r>
              <a:rPr lang="en"/>
              <a:t>Q-Learning Algorithm: After getting the WSC-MPD, this algorithm learns the weights associated with each service based on the factors: QoS associated with each service and decision context</a:t>
            </a:r>
            <a:endParaRPr/>
          </a:p>
          <a:p>
            <a:pPr indent="-304958" lvl="0" marL="457200" rtl="0" algn="l">
              <a:spcBef>
                <a:spcPts val="0"/>
              </a:spcBef>
              <a:spcAft>
                <a:spcPts val="0"/>
              </a:spcAft>
              <a:buSzPct val="100000"/>
              <a:buChar char="-"/>
            </a:pPr>
            <a:r>
              <a:rPr lang="en"/>
              <a:t>Q-Table: After each epoch, the learned weights are stored in a updated matrix known as the Q-Table. At the end of training, the matrix represents the optimal policy for curation services composition.</a:t>
            </a:r>
            <a:endParaRPr/>
          </a:p>
          <a:p>
            <a:pPr indent="0" lvl="0" marL="0" rtl="0" algn="l">
              <a:spcBef>
                <a:spcPts val="1200"/>
              </a:spcBef>
              <a:spcAft>
                <a:spcPts val="1200"/>
              </a:spcAft>
              <a:buNone/>
            </a:pPr>
            <a:r>
              <a:rPr lang="en"/>
              <a:t>** A Markov Decision Process is a mathematical framework for modeling decisions. It is widely used in reinforcement learning where processes happen in discrete steps. In the WSC-MDP model, states represent different configurations or compositions of web services, and actions correspond to selecting or executing particular web services. Transition probabilities define the likelihood of moving from one state (composition) to another. Rewards represent the benefits or costs associated with each state-action pair, reflecting the quality or utility of the composed web service.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14" name="Google Shape;314;p48"/>
          <p:cNvSpPr txBox="1"/>
          <p:nvPr>
            <p:ph idx="1" type="body"/>
          </p:nvPr>
        </p:nvSpPr>
        <p:spPr>
          <a:xfrm>
            <a:off x="400600" y="4439350"/>
            <a:ext cx="3614400" cy="42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700"/>
              <a:t>Uc-Cetina, Víctor &amp; Moo-Mena, Francisco &amp; Hernandez-Ucan, Rafael. (2015). Composition of Web Services Using Markov Decision Processes and Dynamic Programming. TheScientificWorldJournal. 2015. 545308. 10.1155/2015/545308. </a:t>
            </a:r>
            <a:endParaRPr sz="700"/>
          </a:p>
        </p:txBody>
      </p:sp>
      <p:pic>
        <p:nvPicPr>
          <p:cNvPr id="315" name="Google Shape;315;p48"/>
          <p:cNvPicPr preferRelativeResize="0"/>
          <p:nvPr/>
        </p:nvPicPr>
        <p:blipFill>
          <a:blip r:embed="rId3">
            <a:alphaModFix/>
          </a:blip>
          <a:stretch>
            <a:fillRect/>
          </a:stretch>
        </p:blipFill>
        <p:spPr>
          <a:xfrm>
            <a:off x="4208425" y="1652402"/>
            <a:ext cx="4429075" cy="2679825"/>
          </a:xfrm>
          <a:prstGeom prst="rect">
            <a:avLst/>
          </a:prstGeom>
          <a:noFill/>
          <a:ln>
            <a:noFill/>
          </a:ln>
        </p:spPr>
      </p:pic>
      <p:pic>
        <p:nvPicPr>
          <p:cNvPr id="316" name="Google Shape;316;p48"/>
          <p:cNvPicPr preferRelativeResize="0"/>
          <p:nvPr/>
        </p:nvPicPr>
        <p:blipFill>
          <a:blip r:embed="rId4">
            <a:alphaModFix/>
          </a:blip>
          <a:stretch>
            <a:fillRect/>
          </a:stretch>
        </p:blipFill>
        <p:spPr>
          <a:xfrm>
            <a:off x="461800" y="1322825"/>
            <a:ext cx="3048000" cy="3048000"/>
          </a:xfrm>
          <a:prstGeom prst="rect">
            <a:avLst/>
          </a:prstGeom>
          <a:noFill/>
          <a:ln>
            <a:noFill/>
          </a:ln>
        </p:spPr>
      </p:pic>
      <p:sp>
        <p:nvSpPr>
          <p:cNvPr id="317" name="Google Shape;317;p48"/>
          <p:cNvSpPr txBox="1"/>
          <p:nvPr>
            <p:ph idx="1" type="body"/>
          </p:nvPr>
        </p:nvSpPr>
        <p:spPr>
          <a:xfrm>
            <a:off x="4208425" y="4439350"/>
            <a:ext cx="4351500" cy="42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t>F. Zouari, C. Ghedira-Guegan, N. Kabachi and K. Boukadi, "Towards an adaptive curation services composition based on machine learning," 2021 IEEE International Conference on Web Services (ICWS), Chicago, IL, USA, 2021, pp. 73-78, doi: 10.1109/ICWS53863.2021.00022. keywords: {Web services;Conferences;Data visualization;Reinforcement learning;Big Data;Cleaning;Complexity theory;Data curation services;Service composition;Artificial Intelligence;Machine Learning;Reinforcement Learning}</a:t>
            </a:r>
            <a:endParaRPr sz="700"/>
          </a:p>
          <a:p>
            <a:pPr indent="0" lvl="0" marL="0" rtl="0" algn="l">
              <a:lnSpc>
                <a:spcPct val="100000"/>
              </a:lnSpc>
              <a:spcBef>
                <a:spcPts val="0"/>
              </a:spcBef>
              <a:spcAft>
                <a:spcPts val="0"/>
              </a:spcAft>
              <a:buNone/>
            </a:pPr>
            <a:r>
              <a:t/>
            </a:r>
            <a:endParaRPr sz="700"/>
          </a:p>
          <a:p>
            <a:pPr indent="0" lvl="0" marL="0" rtl="0" algn="l">
              <a:lnSpc>
                <a:spcPct val="100000"/>
              </a:lnSpc>
              <a:spcBef>
                <a:spcPts val="0"/>
              </a:spcBef>
              <a:spcAft>
                <a:spcPts val="0"/>
              </a:spcAft>
              <a:buNone/>
            </a:pPr>
            <a:r>
              <a:t/>
            </a:r>
            <a:endParaRPr sz="700"/>
          </a:p>
          <a:p>
            <a:pPr indent="0" lvl="0" marL="0" rtl="0" algn="l">
              <a:spcBef>
                <a:spcPts val="0"/>
              </a:spcBef>
              <a:spcAft>
                <a:spcPts val="1200"/>
              </a:spcAft>
              <a:buNone/>
            </a:pPr>
            <a:r>
              <a:t/>
            </a:r>
            <a:endParaRPr sz="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23" name="Google Shape;323;p49"/>
          <p:cNvSpPr txBox="1"/>
          <p:nvPr>
            <p:ph idx="1" type="body"/>
          </p:nvPr>
        </p:nvSpPr>
        <p:spPr>
          <a:xfrm>
            <a:off x="387250" y="4506050"/>
            <a:ext cx="7678200" cy="426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800"/>
              <a:t>Ye, A. (2023, August 25). Markov decision process in reinforcement learning: Everything you need to know. neptune.ai. https://neptune.ai/blog/markov-decision-process-in-reinforcement-learning</a:t>
            </a:r>
            <a:endParaRPr sz="800"/>
          </a:p>
        </p:txBody>
      </p:sp>
      <p:pic>
        <p:nvPicPr>
          <p:cNvPr id="324" name="Google Shape;324;p49"/>
          <p:cNvPicPr preferRelativeResize="0"/>
          <p:nvPr/>
        </p:nvPicPr>
        <p:blipFill>
          <a:blip r:embed="rId3">
            <a:alphaModFix/>
          </a:blip>
          <a:stretch>
            <a:fillRect/>
          </a:stretch>
        </p:blipFill>
        <p:spPr>
          <a:xfrm>
            <a:off x="172425" y="1152175"/>
            <a:ext cx="8188412" cy="3287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30" name="Google Shape;330;p50"/>
          <p:cNvSpPr txBox="1"/>
          <p:nvPr>
            <p:ph idx="1" type="body"/>
          </p:nvPr>
        </p:nvSpPr>
        <p:spPr>
          <a:xfrm>
            <a:off x="338700" y="1322825"/>
            <a:ext cx="8466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ACUSEC is a two-step process: </a:t>
            </a:r>
            <a:endParaRPr/>
          </a:p>
          <a:p>
            <a:pPr indent="0" lvl="0" marL="0" rtl="0" algn="l">
              <a:spcBef>
                <a:spcPts val="1200"/>
              </a:spcBef>
              <a:spcAft>
                <a:spcPts val="0"/>
              </a:spcAft>
              <a:buNone/>
            </a:pPr>
            <a:r>
              <a:rPr lang="en" u="sng"/>
              <a:t>Step 2: The Composition Stage</a:t>
            </a:r>
            <a:endParaRPr u="sng"/>
          </a:p>
          <a:p>
            <a:pPr indent="-311150" lvl="0" marL="457200" rtl="0" algn="l">
              <a:spcBef>
                <a:spcPts val="1200"/>
              </a:spcBef>
              <a:spcAft>
                <a:spcPts val="0"/>
              </a:spcAft>
              <a:buSzPts val="1300"/>
              <a:buChar char="-"/>
            </a:pPr>
            <a:r>
              <a:rPr lang="en"/>
              <a:t>Objective: Execute the optimal service composition.</a:t>
            </a:r>
            <a:endParaRPr/>
          </a:p>
          <a:p>
            <a:pPr indent="-311150" lvl="0" marL="457200" rtl="0" algn="l">
              <a:spcBef>
                <a:spcPts val="0"/>
              </a:spcBef>
              <a:spcAft>
                <a:spcPts val="0"/>
              </a:spcAft>
              <a:buSzPts val="1300"/>
              <a:buChar char="-"/>
            </a:pPr>
            <a:r>
              <a:rPr lang="en"/>
              <a:t>Utilization of Q-Table: Retrieve the most suitable service composition. To do this, an algorithm is </a:t>
            </a:r>
            <a:r>
              <a:rPr lang="en"/>
              <a:t>employed</a:t>
            </a:r>
            <a:r>
              <a:rPr lang="en"/>
              <a:t> that selects the next state </a:t>
            </a:r>
            <a:r>
              <a:rPr lang="en"/>
              <a:t>iteratively</a:t>
            </a:r>
            <a:r>
              <a:rPr lang="en"/>
              <a:t> from the Q-Table, prioritizing states </a:t>
            </a:r>
            <a:r>
              <a:rPr lang="en"/>
              <a:t>with</a:t>
            </a:r>
            <a:r>
              <a:rPr lang="en"/>
              <a:t> the maximum </a:t>
            </a:r>
            <a:r>
              <a:rPr lang="en"/>
              <a:t>reward. </a:t>
            </a:r>
            <a:endParaRPr/>
          </a:p>
          <a:p>
            <a:pPr indent="-311150" lvl="0" marL="457200" rtl="0" algn="l">
              <a:spcBef>
                <a:spcPts val="0"/>
              </a:spcBef>
              <a:spcAft>
                <a:spcPts val="0"/>
              </a:spcAft>
              <a:buSzPts val="1300"/>
              <a:buChar char="-"/>
            </a:pPr>
            <a:r>
              <a:rPr lang="en"/>
              <a:t>State Transition: At each step, the algorithm chooses the next state (composition serve) from the Q-Table and appends it to the list of visited states, and eliminated it front he list of available states. </a:t>
            </a:r>
            <a:endParaRPr/>
          </a:p>
          <a:p>
            <a:pPr indent="-311150" lvl="0" marL="457200" rtl="0" algn="l">
              <a:spcBef>
                <a:spcPts val="0"/>
              </a:spcBef>
              <a:spcAft>
                <a:spcPts val="0"/>
              </a:spcAft>
              <a:buSzPts val="1300"/>
              <a:buChar char="-"/>
            </a:pPr>
            <a:r>
              <a:rPr lang="en"/>
              <a:t>Termination: The composition stage continues until there are no more states to visit or the desired composition is reached,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36" name="Google Shape;336;p51"/>
          <p:cNvSpPr txBox="1"/>
          <p:nvPr>
            <p:ph idx="1" type="body"/>
          </p:nvPr>
        </p:nvSpPr>
        <p:spPr>
          <a:xfrm>
            <a:off x="205250" y="1244675"/>
            <a:ext cx="4836900" cy="364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Results of the Paper</a:t>
            </a:r>
            <a:endParaRPr u="sng"/>
          </a:p>
          <a:p>
            <a:pPr indent="0" lvl="0" marL="0" rtl="0" algn="l">
              <a:spcBef>
                <a:spcPts val="1200"/>
              </a:spcBef>
              <a:spcAft>
                <a:spcPts val="0"/>
              </a:spcAft>
              <a:buNone/>
            </a:pPr>
            <a:r>
              <a:rPr i="1" lang="en"/>
              <a:t>Reinforcement Learning Performance Evaluation</a:t>
            </a:r>
            <a:endParaRPr i="1"/>
          </a:p>
          <a:p>
            <a:pPr indent="-311150" lvl="0" marL="457200" rtl="0" algn="l">
              <a:spcBef>
                <a:spcPts val="1200"/>
              </a:spcBef>
              <a:spcAft>
                <a:spcPts val="0"/>
              </a:spcAft>
              <a:buSzPts val="1300"/>
              <a:buChar char="-"/>
            </a:pPr>
            <a:r>
              <a:rPr lang="en"/>
              <a:t>First, defined a WCS-MDP environment consisting of 18 states . The states are interconnected to ensure there is a transition from one state to another. Each transition action corresponds to a composition serve present in the library.</a:t>
            </a:r>
            <a:endParaRPr/>
          </a:p>
          <a:p>
            <a:pPr indent="-311150" lvl="0" marL="457200" rtl="0" algn="l">
              <a:spcBef>
                <a:spcPts val="0"/>
              </a:spcBef>
              <a:spcAft>
                <a:spcPts val="0"/>
              </a:spcAft>
              <a:buSzPts val="1300"/>
              <a:buChar char="-"/>
            </a:pPr>
            <a:r>
              <a:rPr lang="en"/>
              <a:t>The D-Table was of size 18 x 18 and at the end of the learning process contains the optimal policy. </a:t>
            </a:r>
            <a:endParaRPr/>
          </a:p>
          <a:p>
            <a:pPr indent="-311150" lvl="0" marL="457200" rtl="0" algn="l">
              <a:spcBef>
                <a:spcPts val="0"/>
              </a:spcBef>
              <a:spcAft>
                <a:spcPts val="0"/>
              </a:spcAft>
              <a:buSzPts val="1300"/>
              <a:buChar char="-"/>
            </a:pPr>
            <a:r>
              <a:rPr lang="en"/>
              <a:t>Semi-Structured data was used from the National Center for Biotechnology </a:t>
            </a:r>
            <a:r>
              <a:rPr lang="en"/>
              <a:t>Information</a:t>
            </a:r>
            <a:r>
              <a:rPr lang="en"/>
              <a:t> and structured data from FluPrint.</a:t>
            </a:r>
            <a:endParaRPr/>
          </a:p>
          <a:p>
            <a:pPr indent="-311150" lvl="0" marL="457200" rtl="0" algn="l">
              <a:spcBef>
                <a:spcPts val="0"/>
              </a:spcBef>
              <a:spcAft>
                <a:spcPts val="0"/>
              </a:spcAft>
              <a:buSzPts val="1300"/>
              <a:buChar char="-"/>
            </a:pPr>
            <a:r>
              <a:rPr lang="en"/>
              <a:t>Semi-structured data is often found in formats like JSON, XML, or YAML, where data elements may have some structure but not necessarily follow a strict schema.</a:t>
            </a:r>
            <a:endParaRPr/>
          </a:p>
          <a:p>
            <a:pPr indent="-311150" lvl="0" marL="457200" rtl="0" algn="l">
              <a:spcBef>
                <a:spcPts val="0"/>
              </a:spcBef>
              <a:spcAft>
                <a:spcPts val="0"/>
              </a:spcAft>
              <a:buSzPts val="1300"/>
              <a:buChar char="-"/>
            </a:pPr>
            <a:r>
              <a:rPr lang="en"/>
              <a:t>Number of states increased progressively and random rewards defined to generate Q-Tables of different sizes.</a:t>
            </a:r>
            <a:endParaRPr/>
          </a:p>
        </p:txBody>
      </p:sp>
      <p:pic>
        <p:nvPicPr>
          <p:cNvPr id="337" name="Google Shape;337;p51"/>
          <p:cNvPicPr preferRelativeResize="0"/>
          <p:nvPr/>
        </p:nvPicPr>
        <p:blipFill>
          <a:blip r:embed="rId3">
            <a:alphaModFix/>
          </a:blip>
          <a:stretch>
            <a:fillRect/>
          </a:stretch>
        </p:blipFill>
        <p:spPr>
          <a:xfrm>
            <a:off x="5042150" y="1349525"/>
            <a:ext cx="4029075" cy="3171825"/>
          </a:xfrm>
          <a:prstGeom prst="rect">
            <a:avLst/>
          </a:prstGeom>
          <a:noFill/>
          <a:ln>
            <a:noFill/>
          </a:ln>
        </p:spPr>
      </p:pic>
      <p:sp>
        <p:nvSpPr>
          <p:cNvPr id="338" name="Google Shape;338;p51"/>
          <p:cNvSpPr txBox="1"/>
          <p:nvPr>
            <p:ph idx="1" type="body"/>
          </p:nvPr>
        </p:nvSpPr>
        <p:spPr>
          <a:xfrm>
            <a:off x="4792488" y="4461275"/>
            <a:ext cx="4351500" cy="42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t>F. Zouari, C. Ghedira-Guegan, N. Kabachi and K. Boukadi, "Towards an adaptive curation services composition based on machine learning," 2021 IEEE International Conference on Web Services (ICWS), Chicago, IL, USA, 2021, pp. 73-78, doi: 10.1109/ICWS53863.2021.00022. keywords: {Web services;Conferences;Data visualization;Reinforcement learning;Big Data;Cleaning;Complexity theory;Data curation services;Service composition;Artificial Intelligence;Machine Learning;Reinforcement Learning}</a:t>
            </a:r>
            <a:endParaRPr sz="700"/>
          </a:p>
          <a:p>
            <a:pPr indent="0" lvl="0" marL="0" rtl="0" algn="l">
              <a:lnSpc>
                <a:spcPct val="100000"/>
              </a:lnSpc>
              <a:spcBef>
                <a:spcPts val="0"/>
              </a:spcBef>
              <a:spcAft>
                <a:spcPts val="0"/>
              </a:spcAft>
              <a:buNone/>
            </a:pPr>
            <a:r>
              <a:t/>
            </a:r>
            <a:endParaRPr sz="700"/>
          </a:p>
          <a:p>
            <a:pPr indent="0" lvl="0" marL="0" rtl="0" algn="l">
              <a:lnSpc>
                <a:spcPct val="100000"/>
              </a:lnSpc>
              <a:spcBef>
                <a:spcPts val="0"/>
              </a:spcBef>
              <a:spcAft>
                <a:spcPts val="0"/>
              </a:spcAft>
              <a:buNone/>
            </a:pPr>
            <a:r>
              <a:t/>
            </a:r>
            <a:endParaRPr sz="700"/>
          </a:p>
          <a:p>
            <a:pPr indent="0" lvl="0" marL="0" rtl="0" algn="l">
              <a:spcBef>
                <a:spcPts val="0"/>
              </a:spcBef>
              <a:spcAft>
                <a:spcPts val="1200"/>
              </a:spcAft>
              <a:buNone/>
            </a:pPr>
            <a:r>
              <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service composition is the process of combining functionalities offered by individual web services to create a more complex service that fulfills a specific user need. Imagine it like building with Legos – you take smaller, pre-built components (web services) and snap them together to create a larger, more intricate structure (the composed service)</a:t>
            </a:r>
            <a:endParaRPr/>
          </a:p>
          <a:p>
            <a:pPr indent="0" lvl="0" marL="0" rtl="0" algn="l">
              <a:spcBef>
                <a:spcPts val="1200"/>
              </a:spcBef>
              <a:spcAft>
                <a:spcPts val="1200"/>
              </a:spcAft>
              <a:buNone/>
            </a:pPr>
            <a:r>
              <a:rPr lang="en"/>
              <a:t>Web service </a:t>
            </a:r>
            <a:r>
              <a:rPr lang="en"/>
              <a:t>composition</a:t>
            </a:r>
            <a:r>
              <a:rPr lang="en"/>
              <a:t> emerged along with the rise of service oriented computing. Initial focus was on standardizing protocols (SOAP, WSDL). Later on, REST APIs became more popular. They use simpler formats like JSON, making composition easier. The dimensions of web service composition include: (1) participant model (2) orchestration model (3) data-access model and (4) service selection model.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44" name="Google Shape;344;p52"/>
          <p:cNvSpPr txBox="1"/>
          <p:nvPr>
            <p:ph idx="1" type="body"/>
          </p:nvPr>
        </p:nvSpPr>
        <p:spPr>
          <a:xfrm>
            <a:off x="338700" y="1322825"/>
            <a:ext cx="8466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t>Results of the Paper</a:t>
            </a:r>
            <a:endParaRPr u="sng"/>
          </a:p>
          <a:p>
            <a:pPr indent="0" lvl="0" marL="0" rtl="0" algn="l">
              <a:spcBef>
                <a:spcPts val="1200"/>
              </a:spcBef>
              <a:spcAft>
                <a:spcPts val="0"/>
              </a:spcAft>
              <a:buNone/>
            </a:pPr>
            <a:r>
              <a:rPr i="1" lang="en"/>
              <a:t>Adaptivity to Changes Evaluation</a:t>
            </a:r>
            <a:endParaRPr i="1"/>
          </a:p>
          <a:p>
            <a:pPr indent="-304958" lvl="0" marL="457200" rtl="0" algn="l">
              <a:spcBef>
                <a:spcPts val="1200"/>
              </a:spcBef>
              <a:spcAft>
                <a:spcPts val="0"/>
              </a:spcAft>
              <a:buSzPct val="100000"/>
              <a:buAutoNum type="arabicPeriod"/>
            </a:pPr>
            <a:r>
              <a:rPr lang="en"/>
              <a:t>Adaptability to Data Source Type</a:t>
            </a:r>
            <a:endParaRPr/>
          </a:p>
          <a:p>
            <a:pPr indent="0" lvl="0" marL="457200" rtl="0" algn="l">
              <a:spcBef>
                <a:spcPts val="1200"/>
              </a:spcBef>
              <a:spcAft>
                <a:spcPts val="0"/>
              </a:spcAft>
              <a:buNone/>
            </a:pPr>
            <a:r>
              <a:rPr lang="en"/>
              <a:t>Process: </a:t>
            </a:r>
            <a:endParaRPr/>
          </a:p>
          <a:p>
            <a:pPr indent="-304958" lvl="0" marL="914400" rtl="0" algn="l">
              <a:spcBef>
                <a:spcPts val="1200"/>
              </a:spcBef>
              <a:spcAft>
                <a:spcPts val="0"/>
              </a:spcAft>
              <a:buSzPct val="100000"/>
              <a:buChar char="-"/>
            </a:pPr>
            <a:r>
              <a:rPr lang="en"/>
              <a:t>Defined different data source types: structured and unstructured/semi-structured.</a:t>
            </a:r>
            <a:endParaRPr/>
          </a:p>
          <a:p>
            <a:pPr indent="-304958" lvl="0" marL="914400" rtl="0" algn="l">
              <a:spcBef>
                <a:spcPts val="0"/>
              </a:spcBef>
              <a:spcAft>
                <a:spcPts val="0"/>
              </a:spcAft>
              <a:buSzPct val="100000"/>
              <a:buChar char="-"/>
            </a:pPr>
            <a:r>
              <a:rPr lang="en"/>
              <a:t>Set user preferences equal for all QoS dimensions (Quality of Service).</a:t>
            </a:r>
            <a:endParaRPr/>
          </a:p>
          <a:p>
            <a:pPr indent="-304958" lvl="0" marL="914400" rtl="0" algn="l">
              <a:spcBef>
                <a:spcPts val="0"/>
              </a:spcBef>
              <a:spcAft>
                <a:spcPts val="0"/>
              </a:spcAft>
              <a:buSzPct val="100000"/>
              <a:buChar char="-"/>
            </a:pPr>
            <a:r>
              <a:rPr lang="en"/>
              <a:t>Performed curation service composition for each data source type.</a:t>
            </a:r>
            <a:endParaRPr/>
          </a:p>
          <a:p>
            <a:pPr indent="0" lvl="0" marL="0" rtl="0" algn="l">
              <a:spcBef>
                <a:spcPts val="1200"/>
              </a:spcBef>
              <a:spcAft>
                <a:spcPts val="0"/>
              </a:spcAft>
              <a:buNone/>
            </a:pPr>
            <a:r>
              <a:rPr lang="en"/>
              <a:t>	Results:</a:t>
            </a:r>
            <a:endParaRPr/>
          </a:p>
          <a:p>
            <a:pPr indent="-304958" lvl="0" marL="914400" rtl="0" algn="l">
              <a:spcBef>
                <a:spcPts val="1200"/>
              </a:spcBef>
              <a:spcAft>
                <a:spcPts val="0"/>
              </a:spcAft>
              <a:buSzPct val="100000"/>
              <a:buChar char="-"/>
            </a:pPr>
            <a:r>
              <a:rPr lang="en"/>
              <a:t>ACUSEC successfully distinguished which curation services were suitable for each data source type based on their structure.</a:t>
            </a:r>
            <a:endParaRPr/>
          </a:p>
          <a:p>
            <a:pPr indent="-304958" lvl="0" marL="914400" rtl="0" algn="l">
              <a:spcBef>
                <a:spcPts val="0"/>
              </a:spcBef>
              <a:spcAft>
                <a:spcPts val="0"/>
              </a:spcAft>
              <a:buSzPct val="100000"/>
              <a:buChar char="-"/>
            </a:pPr>
            <a:r>
              <a:rPr lang="en"/>
              <a:t>Services applicable only to specific data structures (e.g., structured vs. unstructured) were included/excluded accordingly.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50" name="Google Shape;350;p53"/>
          <p:cNvSpPr txBox="1"/>
          <p:nvPr>
            <p:ph idx="1" type="body"/>
          </p:nvPr>
        </p:nvSpPr>
        <p:spPr>
          <a:xfrm>
            <a:off x="338700" y="1322825"/>
            <a:ext cx="8466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u="sng"/>
              <a:t>Results of the Paper</a:t>
            </a:r>
            <a:endParaRPr u="sng"/>
          </a:p>
          <a:p>
            <a:pPr indent="0" lvl="0" marL="0" rtl="0" algn="l">
              <a:spcBef>
                <a:spcPts val="1200"/>
              </a:spcBef>
              <a:spcAft>
                <a:spcPts val="0"/>
              </a:spcAft>
              <a:buNone/>
            </a:pPr>
            <a:r>
              <a:rPr i="1" lang="en"/>
              <a:t>Adaptivity to Changes Evaluation</a:t>
            </a:r>
            <a:endParaRPr i="1"/>
          </a:p>
          <a:p>
            <a:pPr indent="0" lvl="0" marL="0" rtl="0" algn="l">
              <a:spcBef>
                <a:spcPts val="1200"/>
              </a:spcBef>
              <a:spcAft>
                <a:spcPts val="0"/>
              </a:spcAft>
              <a:buNone/>
            </a:pPr>
            <a:r>
              <a:rPr lang="en"/>
              <a:t>   2. 	Adaptability to User Preferences</a:t>
            </a:r>
            <a:endParaRPr/>
          </a:p>
          <a:p>
            <a:pPr indent="0" lvl="0" marL="457200" rtl="0" algn="l">
              <a:spcBef>
                <a:spcPts val="1200"/>
              </a:spcBef>
              <a:spcAft>
                <a:spcPts val="0"/>
              </a:spcAft>
              <a:buNone/>
            </a:pPr>
            <a:r>
              <a:rPr lang="en"/>
              <a:t>Process: </a:t>
            </a:r>
            <a:endParaRPr/>
          </a:p>
          <a:p>
            <a:pPr indent="-292576" lvl="0" marL="914400" rtl="0" algn="l">
              <a:spcBef>
                <a:spcPts val="1200"/>
              </a:spcBef>
              <a:spcAft>
                <a:spcPts val="0"/>
              </a:spcAft>
              <a:buSzPct val="100000"/>
              <a:buChar char="-"/>
            </a:pPr>
            <a:r>
              <a:rPr lang="en"/>
              <a:t>Defined user preferences with specific weights for each QoS dimension:</a:t>
            </a:r>
            <a:endParaRPr/>
          </a:p>
          <a:p>
            <a:pPr indent="-282733" lvl="1" marL="1828800" rtl="0" algn="l">
              <a:spcBef>
                <a:spcPts val="0"/>
              </a:spcBef>
              <a:spcAft>
                <a:spcPts val="0"/>
              </a:spcAft>
              <a:buSzPct val="100000"/>
              <a:buChar char="-"/>
            </a:pPr>
            <a:r>
              <a:rPr lang="en"/>
              <a:t>Accuracy: 10%</a:t>
            </a:r>
            <a:endParaRPr/>
          </a:p>
          <a:p>
            <a:pPr indent="-282733" lvl="1" marL="1828800" rtl="0" algn="l">
              <a:spcBef>
                <a:spcPts val="0"/>
              </a:spcBef>
              <a:spcAft>
                <a:spcPts val="0"/>
              </a:spcAft>
              <a:buSzPct val="100000"/>
              <a:buChar char="-"/>
            </a:pPr>
            <a:r>
              <a:rPr lang="en"/>
              <a:t>Availability: 10%</a:t>
            </a:r>
            <a:endParaRPr/>
          </a:p>
          <a:p>
            <a:pPr indent="-282733" lvl="1" marL="1828800" rtl="0" algn="l">
              <a:spcBef>
                <a:spcPts val="0"/>
              </a:spcBef>
              <a:spcAft>
                <a:spcPts val="0"/>
              </a:spcAft>
              <a:buSzPct val="100000"/>
              <a:buChar char="-"/>
            </a:pPr>
            <a:r>
              <a:rPr lang="en"/>
              <a:t>Reliability: 50% (highest weight)</a:t>
            </a:r>
            <a:endParaRPr/>
          </a:p>
          <a:p>
            <a:pPr indent="-282733" lvl="1" marL="1828800" rtl="0" algn="l">
              <a:spcBef>
                <a:spcPts val="0"/>
              </a:spcBef>
              <a:spcAft>
                <a:spcPts val="0"/>
              </a:spcAft>
              <a:buSzPct val="100000"/>
              <a:buChar char="-"/>
            </a:pPr>
            <a:r>
              <a:rPr lang="en"/>
              <a:t>Response Time: 10%</a:t>
            </a:r>
            <a:endParaRPr/>
          </a:p>
          <a:p>
            <a:pPr indent="-282733" lvl="1" marL="1828800" rtl="0" algn="l">
              <a:spcBef>
                <a:spcPts val="0"/>
              </a:spcBef>
              <a:spcAft>
                <a:spcPts val="0"/>
              </a:spcAft>
              <a:buSzPct val="100000"/>
              <a:buChar char="-"/>
            </a:pPr>
            <a:r>
              <a:rPr lang="en"/>
              <a:t>Reputation: 10%</a:t>
            </a:r>
            <a:endParaRPr/>
          </a:p>
          <a:p>
            <a:pPr indent="-282733" lvl="1" marL="1828800" rtl="0" algn="l">
              <a:spcBef>
                <a:spcPts val="0"/>
              </a:spcBef>
              <a:spcAft>
                <a:spcPts val="0"/>
              </a:spcAft>
              <a:buSzPct val="100000"/>
              <a:buChar char="-"/>
            </a:pPr>
            <a:r>
              <a:rPr lang="en"/>
              <a:t>Security: 10%</a:t>
            </a:r>
            <a:endParaRPr/>
          </a:p>
          <a:p>
            <a:pPr indent="-292576" lvl="0" marL="914400" rtl="0" algn="l">
              <a:spcBef>
                <a:spcPts val="0"/>
              </a:spcBef>
              <a:spcAft>
                <a:spcPts val="0"/>
              </a:spcAft>
              <a:buSzPct val="100000"/>
              <a:buChar char="-"/>
            </a:pPr>
            <a:r>
              <a:rPr lang="en"/>
              <a:t>Performed curation service composition for a structured data source.</a:t>
            </a:r>
            <a:endParaRPr/>
          </a:p>
          <a:p>
            <a:pPr indent="0" lvl="0" marL="0" rtl="0" algn="l">
              <a:spcBef>
                <a:spcPts val="1200"/>
              </a:spcBef>
              <a:spcAft>
                <a:spcPts val="0"/>
              </a:spcAft>
              <a:buNone/>
            </a:pPr>
            <a:r>
              <a:rPr lang="en"/>
              <a:t>	Results:</a:t>
            </a:r>
            <a:endParaRPr/>
          </a:p>
          <a:p>
            <a:pPr indent="-292576" lvl="0" marL="914400" rtl="0" algn="l">
              <a:spcBef>
                <a:spcPts val="1200"/>
              </a:spcBef>
              <a:spcAft>
                <a:spcPts val="0"/>
              </a:spcAft>
              <a:buSzPct val="100000"/>
              <a:buChar char="-"/>
            </a:pPr>
            <a:r>
              <a:rPr lang="en"/>
              <a:t>Composition differed from the one obtained with equal preferences for all QoS dimensions.</a:t>
            </a:r>
            <a:endParaRPr/>
          </a:p>
          <a:p>
            <a:pPr indent="-292576" lvl="0" marL="914400" rtl="0" algn="l">
              <a:spcBef>
                <a:spcPts val="0"/>
              </a:spcBef>
              <a:spcAft>
                <a:spcPts val="0"/>
              </a:spcAft>
              <a:buSzPct val="100000"/>
              <a:buChar char="-"/>
            </a:pPr>
            <a:r>
              <a:rPr lang="en"/>
              <a:t>User preferences influenced the chosen services.</a:t>
            </a:r>
            <a:endParaRPr/>
          </a:p>
          <a:p>
            <a:pPr indent="-292576" lvl="0" marL="914400" rtl="0" algn="l">
              <a:spcBef>
                <a:spcPts val="0"/>
              </a:spcBef>
              <a:spcAft>
                <a:spcPts val="0"/>
              </a:spcAft>
              <a:buSzPct val="100000"/>
              <a:buChar char="-"/>
            </a:pPr>
            <a:r>
              <a:rPr lang="en"/>
              <a:t>Example: Entity extraction service was replaced by stem extraction service due to its higher reliability (90% vs. 80%)</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56" name="Google Shape;356;p54"/>
          <p:cNvSpPr txBox="1"/>
          <p:nvPr>
            <p:ph idx="1" type="body"/>
          </p:nvPr>
        </p:nvSpPr>
        <p:spPr>
          <a:xfrm>
            <a:off x="338700" y="1322825"/>
            <a:ext cx="8466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Results of the Paper</a:t>
            </a:r>
            <a:endParaRPr u="sng"/>
          </a:p>
          <a:p>
            <a:pPr indent="0" lvl="0" marL="0" rtl="0" algn="l">
              <a:spcBef>
                <a:spcPts val="1200"/>
              </a:spcBef>
              <a:spcAft>
                <a:spcPts val="0"/>
              </a:spcAft>
              <a:buNone/>
            </a:pPr>
            <a:r>
              <a:rPr i="1" lang="en"/>
              <a:t>Adaptivity to Changes Evaluation</a:t>
            </a:r>
            <a:endParaRPr i="1"/>
          </a:p>
          <a:p>
            <a:pPr indent="0" lvl="0" marL="0" rtl="0" algn="l">
              <a:spcBef>
                <a:spcPts val="1200"/>
              </a:spcBef>
              <a:spcAft>
                <a:spcPts val="0"/>
              </a:spcAft>
              <a:buNone/>
            </a:pPr>
            <a:r>
              <a:rPr lang="en"/>
              <a:t>   2. 	Adaptability to User Preferences - Constraint Influence</a:t>
            </a:r>
            <a:endParaRPr/>
          </a:p>
          <a:p>
            <a:pPr indent="0" lvl="0" marL="457200" rtl="0" algn="l">
              <a:spcBef>
                <a:spcPts val="1200"/>
              </a:spcBef>
              <a:spcAft>
                <a:spcPts val="0"/>
              </a:spcAft>
              <a:buNone/>
            </a:pPr>
            <a:r>
              <a:rPr lang="en"/>
              <a:t>Process: </a:t>
            </a:r>
            <a:endParaRPr/>
          </a:p>
          <a:p>
            <a:pPr indent="-311150" lvl="0" marL="914400" rtl="0" algn="l">
              <a:spcBef>
                <a:spcPts val="1200"/>
              </a:spcBef>
              <a:spcAft>
                <a:spcPts val="0"/>
              </a:spcAft>
              <a:buSzPts val="1300"/>
              <a:buChar char="-"/>
            </a:pPr>
            <a:r>
              <a:rPr lang="en"/>
              <a:t>Defined a user constraint: Accuracy &gt;= 80% for a structured data source.</a:t>
            </a:r>
            <a:endParaRPr/>
          </a:p>
          <a:p>
            <a:pPr indent="-311150" lvl="0" marL="914400" rtl="0" algn="l">
              <a:spcBef>
                <a:spcPts val="0"/>
              </a:spcBef>
              <a:spcAft>
                <a:spcPts val="0"/>
              </a:spcAft>
              <a:buSzPts val="1300"/>
              <a:buChar char="-"/>
            </a:pPr>
            <a:r>
              <a:rPr lang="en"/>
              <a:t>Maintained equal preferences for all QoS dimensions.</a:t>
            </a:r>
            <a:endParaRPr/>
          </a:p>
          <a:p>
            <a:pPr indent="-311150" lvl="0" marL="914400" rtl="0" algn="l">
              <a:spcBef>
                <a:spcPts val="0"/>
              </a:spcBef>
              <a:spcAft>
                <a:spcPts val="0"/>
              </a:spcAft>
              <a:buSzPts val="1300"/>
              <a:buChar char="-"/>
            </a:pPr>
            <a:r>
              <a:rPr lang="en"/>
              <a:t>Performed curation service composition with the constraint.</a:t>
            </a:r>
            <a:endParaRPr/>
          </a:p>
          <a:p>
            <a:pPr indent="0" lvl="0" marL="0" rtl="0" algn="l">
              <a:spcBef>
                <a:spcPts val="1200"/>
              </a:spcBef>
              <a:spcAft>
                <a:spcPts val="0"/>
              </a:spcAft>
              <a:buNone/>
            </a:pPr>
            <a:r>
              <a:rPr lang="en"/>
              <a:t>	Results:</a:t>
            </a:r>
            <a:endParaRPr/>
          </a:p>
          <a:p>
            <a:pPr indent="-311150" lvl="0" marL="914400" rtl="0" algn="l">
              <a:spcBef>
                <a:spcPts val="1200"/>
              </a:spcBef>
              <a:spcAft>
                <a:spcPts val="0"/>
              </a:spcAft>
              <a:buSzPts val="1300"/>
              <a:buChar char="-"/>
            </a:pPr>
            <a:r>
              <a:rPr lang="en"/>
              <a:t>Composition differed from the one without constraints.</a:t>
            </a:r>
            <a:endParaRPr/>
          </a:p>
          <a:p>
            <a:pPr indent="-311150" lvl="0" marL="914400" rtl="0" algn="l">
              <a:spcBef>
                <a:spcPts val="0"/>
              </a:spcBef>
              <a:spcAft>
                <a:spcPts val="0"/>
              </a:spcAft>
              <a:buSzPts val="1300"/>
              <a:buChar char="-"/>
            </a:pPr>
            <a:r>
              <a:rPr lang="en"/>
              <a:t>Services not meeting the accuracy constraint (e.g., rules extraction and linking services with accuracy 76% and 71% respectively) were excluded.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62" name="Google Shape;362;p55"/>
          <p:cNvSpPr txBox="1"/>
          <p:nvPr>
            <p:ph idx="1" type="body"/>
          </p:nvPr>
        </p:nvSpPr>
        <p:spPr>
          <a:xfrm>
            <a:off x="338700" y="1322825"/>
            <a:ext cx="8466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Results of the Paper</a:t>
            </a:r>
            <a:endParaRPr u="sng"/>
          </a:p>
          <a:p>
            <a:pPr indent="0" lvl="0" marL="0" rtl="0" algn="l">
              <a:spcBef>
                <a:spcPts val="1200"/>
              </a:spcBef>
              <a:spcAft>
                <a:spcPts val="0"/>
              </a:spcAft>
              <a:buNone/>
            </a:pPr>
            <a:r>
              <a:rPr i="1" lang="en"/>
              <a:t>Adaptivity to Changes Evaluation</a:t>
            </a:r>
            <a:endParaRPr i="1"/>
          </a:p>
          <a:p>
            <a:pPr indent="0" lvl="0" marL="0" rtl="0" algn="l">
              <a:spcBef>
                <a:spcPts val="1200"/>
              </a:spcBef>
              <a:spcAft>
                <a:spcPts val="0"/>
              </a:spcAft>
              <a:buNone/>
            </a:pPr>
            <a:r>
              <a:rPr lang="en"/>
              <a:t>   3. 	</a:t>
            </a:r>
            <a:r>
              <a:rPr lang="en"/>
              <a:t>Adaptability to QoS Changes</a:t>
            </a:r>
            <a:endParaRPr/>
          </a:p>
          <a:p>
            <a:pPr indent="0" lvl="0" marL="457200" rtl="0" algn="l">
              <a:spcBef>
                <a:spcPts val="1200"/>
              </a:spcBef>
              <a:spcAft>
                <a:spcPts val="0"/>
              </a:spcAft>
              <a:buNone/>
            </a:pPr>
            <a:r>
              <a:rPr lang="en"/>
              <a:t>Process: </a:t>
            </a:r>
            <a:endParaRPr/>
          </a:p>
          <a:p>
            <a:pPr indent="-311150" lvl="0" marL="914400" rtl="0" algn="l">
              <a:spcBef>
                <a:spcPts val="1200"/>
              </a:spcBef>
              <a:spcAft>
                <a:spcPts val="0"/>
              </a:spcAft>
              <a:buSzPts val="1300"/>
              <a:buChar char="-"/>
            </a:pPr>
            <a:r>
              <a:rPr lang="en"/>
              <a:t>Assigned random QoS values to curation services.</a:t>
            </a:r>
            <a:endParaRPr/>
          </a:p>
          <a:p>
            <a:pPr indent="-311150" lvl="0" marL="914400" rtl="0" algn="l">
              <a:spcBef>
                <a:spcPts val="0"/>
              </a:spcBef>
              <a:spcAft>
                <a:spcPts val="0"/>
              </a:spcAft>
              <a:buSzPts val="1300"/>
              <a:buChar char="-"/>
            </a:pPr>
            <a:r>
              <a:rPr lang="en"/>
              <a:t>Performed multiple curation service compositions for each data source structure with these varying QoS values.</a:t>
            </a:r>
            <a:endParaRPr/>
          </a:p>
          <a:p>
            <a:pPr indent="0" lvl="0" marL="0" rtl="0" algn="l">
              <a:spcBef>
                <a:spcPts val="1200"/>
              </a:spcBef>
              <a:spcAft>
                <a:spcPts val="0"/>
              </a:spcAft>
              <a:buNone/>
            </a:pPr>
            <a:r>
              <a:rPr lang="en"/>
              <a:t>	Results:</a:t>
            </a:r>
            <a:endParaRPr/>
          </a:p>
          <a:p>
            <a:pPr indent="-311150" lvl="0" marL="914400" rtl="0" algn="l">
              <a:spcBef>
                <a:spcPts val="1200"/>
              </a:spcBef>
              <a:spcAft>
                <a:spcPts val="0"/>
              </a:spcAft>
              <a:buSzPts val="1300"/>
              <a:buChar char="-"/>
            </a:pPr>
            <a:r>
              <a:rPr lang="en"/>
              <a:t>A</a:t>
            </a:r>
            <a:r>
              <a:rPr lang="en"/>
              <a:t>CUSEC considered the changing QoS values.</a:t>
            </a:r>
            <a:endParaRPr/>
          </a:p>
          <a:p>
            <a:pPr indent="-311150" lvl="0" marL="914400" rtl="0" algn="l">
              <a:spcBef>
                <a:spcPts val="0"/>
              </a:spcBef>
              <a:spcAft>
                <a:spcPts val="0"/>
              </a:spcAft>
              <a:buSzPts val="1300"/>
              <a:buChar char="-"/>
            </a:pPr>
            <a:r>
              <a:rPr lang="en"/>
              <a:t>The generated service composition adapted to the newly assigned QoS values, demonstrating flexibility (the authors do not expand on this).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311700" y="239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"Towards an Adaptive Curation Services Composition based on machine learning"</a:t>
            </a:r>
            <a:endParaRPr/>
          </a:p>
        </p:txBody>
      </p:sp>
      <p:sp>
        <p:nvSpPr>
          <p:cNvPr id="368" name="Google Shape;368;p56"/>
          <p:cNvSpPr txBox="1"/>
          <p:nvPr>
            <p:ph idx="1" type="body"/>
          </p:nvPr>
        </p:nvSpPr>
        <p:spPr>
          <a:xfrm>
            <a:off x="338700" y="1322825"/>
            <a:ext cx="8466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t>Results of the Paper</a:t>
            </a:r>
            <a:endParaRPr u="sng"/>
          </a:p>
          <a:p>
            <a:pPr indent="0" lvl="0" marL="0" rtl="0" algn="l">
              <a:spcBef>
                <a:spcPts val="1200"/>
              </a:spcBef>
              <a:spcAft>
                <a:spcPts val="0"/>
              </a:spcAft>
              <a:buNone/>
            </a:pPr>
            <a:r>
              <a:rPr i="1" lang="en"/>
              <a:t>Adaptivity to Changes Evaluation</a:t>
            </a:r>
            <a:endParaRPr i="1"/>
          </a:p>
          <a:p>
            <a:pPr indent="0" lvl="0" marL="0" rtl="0" algn="l">
              <a:spcBef>
                <a:spcPts val="1200"/>
              </a:spcBef>
              <a:spcAft>
                <a:spcPts val="0"/>
              </a:spcAft>
              <a:buNone/>
            </a:pPr>
            <a:r>
              <a:rPr lang="en"/>
              <a:t>   4. 	</a:t>
            </a:r>
            <a:r>
              <a:rPr lang="en"/>
              <a:t>Adaptability in Critical Decision Context</a:t>
            </a:r>
            <a:endParaRPr/>
          </a:p>
          <a:p>
            <a:pPr indent="0" lvl="0" marL="457200" rtl="0" algn="l">
              <a:spcBef>
                <a:spcPts val="1200"/>
              </a:spcBef>
              <a:spcAft>
                <a:spcPts val="0"/>
              </a:spcAft>
              <a:buNone/>
            </a:pPr>
            <a:r>
              <a:rPr lang="en"/>
              <a:t>Process: </a:t>
            </a:r>
            <a:endParaRPr/>
          </a:p>
          <a:p>
            <a:pPr indent="-304958" lvl="0" marL="914400" rtl="0" algn="l">
              <a:spcBef>
                <a:spcPts val="1200"/>
              </a:spcBef>
              <a:spcAft>
                <a:spcPts val="0"/>
              </a:spcAft>
              <a:buSzPct val="100000"/>
              <a:buChar char="-"/>
            </a:pPr>
            <a:r>
              <a:rPr lang="en"/>
              <a:t>Simulated curation for semi-structured data sources using a static pipeline (Stem Extraction, Synonym Extraction, Linking Services).</a:t>
            </a:r>
            <a:endParaRPr/>
          </a:p>
          <a:p>
            <a:pPr indent="-304958" lvl="0" marL="914400" rtl="0" algn="l">
              <a:spcBef>
                <a:spcPts val="0"/>
              </a:spcBef>
              <a:spcAft>
                <a:spcPts val="0"/>
              </a:spcAft>
              <a:buSzPct val="100000"/>
              <a:buChar char="-"/>
            </a:pPr>
            <a:r>
              <a:rPr lang="en"/>
              <a:t>Assumed user constraints: Accuracy &gt; 75% and Response Time &gt; 70%.</a:t>
            </a:r>
            <a:endParaRPr/>
          </a:p>
          <a:p>
            <a:pPr indent="-304958" lvl="0" marL="914400" rtl="0" algn="l">
              <a:spcBef>
                <a:spcPts val="0"/>
              </a:spcBef>
              <a:spcAft>
                <a:spcPts val="0"/>
              </a:spcAft>
              <a:buSzPct val="100000"/>
              <a:buChar char="-"/>
            </a:pPr>
            <a:r>
              <a:rPr lang="en"/>
              <a:t>Used ACUSEC with these defined constraints.</a:t>
            </a:r>
            <a:endParaRPr/>
          </a:p>
          <a:p>
            <a:pPr indent="0" lvl="0" marL="0" rtl="0" algn="l">
              <a:spcBef>
                <a:spcPts val="1200"/>
              </a:spcBef>
              <a:spcAft>
                <a:spcPts val="0"/>
              </a:spcAft>
              <a:buNone/>
            </a:pPr>
            <a:r>
              <a:rPr lang="en"/>
              <a:t>	Results:</a:t>
            </a:r>
            <a:endParaRPr/>
          </a:p>
          <a:p>
            <a:pPr indent="-304958" lvl="0" marL="914400" rtl="0" algn="l">
              <a:spcBef>
                <a:spcPts val="1200"/>
              </a:spcBef>
              <a:spcAft>
                <a:spcPts val="0"/>
              </a:spcAft>
              <a:buSzPct val="100000"/>
              <a:buChar char="-"/>
            </a:pPr>
            <a:r>
              <a:rPr lang="en"/>
              <a:t>ACUSEC generated a composition that met the constraints: Stem Extraction -&gt; Synonym Extraction Service.</a:t>
            </a:r>
            <a:endParaRPr/>
          </a:p>
          <a:p>
            <a:pPr indent="-304958" lvl="0" marL="914400" rtl="0" algn="l">
              <a:spcBef>
                <a:spcPts val="0"/>
              </a:spcBef>
              <a:spcAft>
                <a:spcPts val="0"/>
              </a:spcAft>
              <a:buSzPct val="100000"/>
              <a:buChar char="-"/>
            </a:pPr>
            <a:r>
              <a:rPr lang="en"/>
              <a:t>Linking service, although having a good response time, was excluded due to not meeting the accuracy constraint.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3750"/>
              <a:t>Towards Representing Time-Cost Tradeoffs for Service Compositions</a:t>
            </a:r>
            <a:endParaRPr sz="3750"/>
          </a:p>
          <a:p>
            <a:pPr indent="0" lvl="0" marL="0" rtl="0" algn="ctr">
              <a:spcBef>
                <a:spcPts val="0"/>
              </a:spcBef>
              <a:spcAft>
                <a:spcPts val="0"/>
              </a:spcAft>
              <a:buClr>
                <a:srgbClr val="000000"/>
              </a:buClr>
              <a:buSzPts val="990"/>
              <a:buFont typeface="Arial"/>
              <a:buNone/>
            </a:pPr>
            <a:r>
              <a:t/>
            </a:r>
            <a:endParaRPr sz="3750"/>
          </a:p>
          <a:p>
            <a:pPr indent="0" lvl="0" marL="0" rtl="0" algn="ctr">
              <a:spcBef>
                <a:spcPts val="0"/>
              </a:spcBef>
              <a:spcAft>
                <a:spcPts val="0"/>
              </a:spcAft>
              <a:buNone/>
            </a:pPr>
            <a:r>
              <a:t/>
            </a:r>
            <a:endParaRPr b="0" sz="3750"/>
          </a:p>
        </p:txBody>
      </p:sp>
      <p:sp>
        <p:nvSpPr>
          <p:cNvPr id="374" name="Google Shape;374;p5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1000">
                <a:solidFill>
                  <a:srgbClr val="333333"/>
                </a:solidFill>
              </a:rPr>
              <a:t>F. S. Hollauf, M. Franceschetti and J. Eder, "Towards Representing Time-Cost Tradeoffs for Service Compositions," </a:t>
            </a:r>
            <a:r>
              <a:rPr i="1" lang="en" sz="1000">
                <a:solidFill>
                  <a:srgbClr val="333333"/>
                </a:solidFill>
              </a:rPr>
              <a:t>2021 IEEE International Conference on Services Computing (SCC)</a:t>
            </a:r>
            <a:r>
              <a:rPr lang="en" sz="1000">
                <a:solidFill>
                  <a:srgbClr val="333333"/>
                </a:solidFill>
              </a:rPr>
              <a:t>, Chicago, IL, USA, 2021, pp. 79-88, doi: 10.1109/SCC53864.2021.00020.</a:t>
            </a:r>
            <a:endParaRPr sz="1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title"/>
          </p:nvPr>
        </p:nvSpPr>
        <p:spPr>
          <a:xfrm>
            <a:off x="663350" y="459200"/>
            <a:ext cx="7688700" cy="14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00"/>
              <a:t>The Problem</a:t>
            </a:r>
            <a:endParaRPr sz="2700"/>
          </a:p>
        </p:txBody>
      </p:sp>
      <p:sp>
        <p:nvSpPr>
          <p:cNvPr id="380" name="Google Shape;380;p58"/>
          <p:cNvSpPr txBox="1"/>
          <p:nvPr>
            <p:ph idx="1" type="body"/>
          </p:nvPr>
        </p:nvSpPr>
        <p:spPr>
          <a:xfrm>
            <a:off x="311700" y="1232250"/>
            <a:ext cx="8520600" cy="2826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large number of web services being offered to developers rely on service level agreements (SLAs) for capturing the utilisation and time taken by the services to fulfill tasks.</a:t>
            </a:r>
            <a:endParaRPr sz="1600"/>
          </a:p>
          <a:p>
            <a:pPr indent="-330200" lvl="0" marL="457200" rtl="0" algn="l">
              <a:spcBef>
                <a:spcPts val="0"/>
              </a:spcBef>
              <a:spcAft>
                <a:spcPts val="0"/>
              </a:spcAft>
              <a:buSzPts val="1600"/>
              <a:buChar char="●"/>
            </a:pPr>
            <a:r>
              <a:rPr lang="en" sz="1600"/>
              <a:t>This relationship is not always monotonous considering the actual time taken by the services to fulfill requests and the way multiple services that build an application are considered an indivisible unit when it comes to pricing.</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9"/>
          <p:cNvSpPr txBox="1"/>
          <p:nvPr>
            <p:ph type="title"/>
          </p:nvPr>
        </p:nvSpPr>
        <p:spPr>
          <a:xfrm>
            <a:off x="729450" y="4724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00"/>
              <a:t>Solutions</a:t>
            </a:r>
            <a:endParaRPr sz="2700"/>
          </a:p>
        </p:txBody>
      </p:sp>
      <p:sp>
        <p:nvSpPr>
          <p:cNvPr id="386" name="Google Shape;386;p59"/>
          <p:cNvSpPr txBox="1"/>
          <p:nvPr>
            <p:ph idx="1" type="body"/>
          </p:nvPr>
        </p:nvSpPr>
        <p:spPr>
          <a:xfrm>
            <a:off x="729450" y="1314300"/>
            <a:ext cx="7688700" cy="3025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new, more nuanced definition of the time-cost relationship in web-service composition.</a:t>
            </a:r>
            <a:endParaRPr sz="1600"/>
          </a:p>
          <a:p>
            <a:pPr indent="-330200" lvl="0" marL="457200" rtl="0" algn="l">
              <a:spcBef>
                <a:spcPts val="0"/>
              </a:spcBef>
              <a:spcAft>
                <a:spcPts val="0"/>
              </a:spcAft>
              <a:buSzPts val="1600"/>
              <a:buChar char="●"/>
            </a:pPr>
            <a:r>
              <a:rPr lang="en" sz="1600"/>
              <a:t>Composition Trees - A new way to visualize composite services.</a:t>
            </a:r>
            <a:endParaRPr sz="1600"/>
          </a:p>
          <a:p>
            <a:pPr indent="-330200" lvl="0" marL="457200" rtl="0" algn="l">
              <a:spcBef>
                <a:spcPts val="0"/>
              </a:spcBef>
              <a:spcAft>
                <a:spcPts val="0"/>
              </a:spcAft>
              <a:buSzPts val="1600"/>
              <a:buChar char="●"/>
            </a:pPr>
            <a:r>
              <a:rPr lang="en" sz="1600"/>
              <a:t>Time-Cost Tables - The principle contribution of the paper. A tuple (f, t, c) which represents the duration d for an activity between minimum f and maximum t time units (f≤ d ≤ t) which costs c units.</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0"/>
          <p:cNvSpPr txBox="1"/>
          <p:nvPr>
            <p:ph type="title"/>
          </p:nvPr>
        </p:nvSpPr>
        <p:spPr>
          <a:xfrm>
            <a:off x="727650" y="4988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00"/>
              <a:t>Composition Trees</a:t>
            </a:r>
            <a:endParaRPr sz="2700"/>
          </a:p>
        </p:txBody>
      </p:sp>
      <p:sp>
        <p:nvSpPr>
          <p:cNvPr id="392" name="Google Shape;392;p60"/>
          <p:cNvSpPr txBox="1"/>
          <p:nvPr>
            <p:ph idx="1" type="body"/>
          </p:nvPr>
        </p:nvSpPr>
        <p:spPr>
          <a:xfrm>
            <a:off x="311700" y="1229875"/>
            <a:ext cx="2629500" cy="33390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Used to represent a composed web service.</a:t>
            </a:r>
            <a:endParaRPr sz="1600"/>
          </a:p>
          <a:p>
            <a:pPr indent="-330200" lvl="0" marL="457200" rtl="0" algn="l">
              <a:lnSpc>
                <a:spcPct val="105000"/>
              </a:lnSpc>
              <a:spcBef>
                <a:spcPts val="0"/>
              </a:spcBef>
              <a:spcAft>
                <a:spcPts val="0"/>
              </a:spcAft>
              <a:buSzPts val="1600"/>
              <a:buChar char="●"/>
            </a:pPr>
            <a:r>
              <a:rPr lang="en" sz="1600"/>
              <a:t>Comprise of leaf nodes and ‘constructors’.</a:t>
            </a:r>
            <a:endParaRPr sz="1600"/>
          </a:p>
          <a:p>
            <a:pPr indent="-330200" lvl="0" marL="457200" rtl="0" algn="l">
              <a:lnSpc>
                <a:spcPct val="105000"/>
              </a:lnSpc>
              <a:spcBef>
                <a:spcPts val="0"/>
              </a:spcBef>
              <a:spcAft>
                <a:spcPts val="0"/>
              </a:spcAft>
              <a:buSzPts val="1600"/>
              <a:buChar char="●"/>
            </a:pPr>
            <a:r>
              <a:rPr lang="en" sz="1600"/>
              <a:t>Leaf nodes are individual services.</a:t>
            </a:r>
            <a:endParaRPr sz="1600"/>
          </a:p>
          <a:p>
            <a:pPr indent="-330200" lvl="0" marL="457200" rtl="0" algn="l">
              <a:lnSpc>
                <a:spcPct val="105000"/>
              </a:lnSpc>
              <a:spcBef>
                <a:spcPts val="0"/>
              </a:spcBef>
              <a:spcAft>
                <a:spcPts val="0"/>
              </a:spcAft>
              <a:buSzPts val="1600"/>
              <a:buChar char="●"/>
            </a:pPr>
            <a:r>
              <a:rPr lang="en" sz="1600"/>
              <a:t>Constructors are conditional operators.</a:t>
            </a:r>
            <a:endParaRPr sz="1600"/>
          </a:p>
        </p:txBody>
      </p:sp>
      <p:pic>
        <p:nvPicPr>
          <p:cNvPr id="393" name="Google Shape;393;p60"/>
          <p:cNvPicPr preferRelativeResize="0"/>
          <p:nvPr/>
        </p:nvPicPr>
        <p:blipFill>
          <a:blip r:embed="rId3">
            <a:alphaModFix/>
          </a:blip>
          <a:stretch>
            <a:fillRect/>
          </a:stretch>
        </p:blipFill>
        <p:spPr>
          <a:xfrm>
            <a:off x="2822225" y="1229874"/>
            <a:ext cx="6202874" cy="3231575"/>
          </a:xfrm>
          <a:prstGeom prst="rect">
            <a:avLst/>
          </a:prstGeom>
          <a:noFill/>
          <a:ln>
            <a:noFill/>
          </a:ln>
        </p:spPr>
      </p:pic>
      <p:sp>
        <p:nvSpPr>
          <p:cNvPr id="394" name="Google Shape;394;p60"/>
          <p:cNvSpPr txBox="1"/>
          <p:nvPr/>
        </p:nvSpPr>
        <p:spPr>
          <a:xfrm>
            <a:off x="3016125" y="4460525"/>
            <a:ext cx="56562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Figure - Composition tree for the custom application created by the authors</a:t>
            </a:r>
            <a:r>
              <a:rPr baseline="30000" lang="en" sz="1300">
                <a:solidFill>
                  <a:schemeClr val="accent1"/>
                </a:solidFill>
                <a:latin typeface="Lato"/>
                <a:ea typeface="Lato"/>
                <a:cs typeface="Lato"/>
                <a:sym typeface="Lato"/>
              </a:rPr>
              <a:t>[2]</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1"/>
          <p:cNvSpPr txBox="1"/>
          <p:nvPr>
            <p:ph type="title"/>
          </p:nvPr>
        </p:nvSpPr>
        <p:spPr>
          <a:xfrm>
            <a:off x="727650" y="485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6666"/>
              <a:buFont typeface="Arial"/>
              <a:buNone/>
            </a:pPr>
            <a:r>
              <a:rPr lang="en" sz="2700"/>
              <a:t>Constructors in a Composition Tree</a:t>
            </a:r>
            <a:endParaRPr sz="2700"/>
          </a:p>
          <a:p>
            <a:pPr indent="0" lvl="0" marL="0" rtl="0" algn="l">
              <a:spcBef>
                <a:spcPts val="0"/>
              </a:spcBef>
              <a:spcAft>
                <a:spcPts val="0"/>
              </a:spcAft>
              <a:buNone/>
            </a:pPr>
            <a:r>
              <a:t/>
            </a:r>
            <a:endParaRPr/>
          </a:p>
        </p:txBody>
      </p:sp>
      <p:sp>
        <p:nvSpPr>
          <p:cNvPr id="400" name="Google Shape;400;p61"/>
          <p:cNvSpPr txBox="1"/>
          <p:nvPr>
            <p:ph idx="1" type="body"/>
          </p:nvPr>
        </p:nvSpPr>
        <p:spPr>
          <a:xfrm>
            <a:off x="311700" y="1229875"/>
            <a:ext cx="27219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t>Constructors help in understanding and orchestrating the logical flow of the composed web service.</a:t>
            </a:r>
            <a:endParaRPr sz="1600"/>
          </a:p>
          <a:p>
            <a:pPr indent="-330200" lvl="0" marL="457200" rtl="0" algn="l">
              <a:lnSpc>
                <a:spcPct val="95000"/>
              </a:lnSpc>
              <a:spcBef>
                <a:spcPts val="1200"/>
              </a:spcBef>
              <a:spcAft>
                <a:spcPts val="0"/>
              </a:spcAft>
              <a:buSzPts val="1600"/>
              <a:buChar char="●"/>
            </a:pPr>
            <a:r>
              <a:rPr lang="en" sz="1600"/>
              <a:t>AND - Parallel execution.</a:t>
            </a:r>
            <a:endParaRPr sz="1600"/>
          </a:p>
          <a:p>
            <a:pPr indent="-330200" lvl="0" marL="457200" rtl="0" algn="l">
              <a:lnSpc>
                <a:spcPct val="95000"/>
              </a:lnSpc>
              <a:spcBef>
                <a:spcPts val="0"/>
              </a:spcBef>
              <a:spcAft>
                <a:spcPts val="0"/>
              </a:spcAft>
              <a:buSzPts val="1600"/>
              <a:buChar char="●"/>
            </a:pPr>
            <a:r>
              <a:rPr lang="en" sz="1600"/>
              <a:t>SEQ - Sequential execution.</a:t>
            </a:r>
            <a:endParaRPr sz="1600"/>
          </a:p>
          <a:p>
            <a:pPr indent="-330200" lvl="0" marL="457200" rtl="0" algn="l">
              <a:lnSpc>
                <a:spcPct val="95000"/>
              </a:lnSpc>
              <a:spcBef>
                <a:spcPts val="0"/>
              </a:spcBef>
              <a:spcAft>
                <a:spcPts val="0"/>
              </a:spcAft>
              <a:buSzPts val="1600"/>
              <a:buChar char="●"/>
            </a:pPr>
            <a:r>
              <a:rPr lang="en" sz="1600"/>
              <a:t>XOR, XORC, XORD - Choose either of the services.</a:t>
            </a:r>
            <a:endParaRPr sz="1600"/>
          </a:p>
        </p:txBody>
      </p:sp>
      <p:pic>
        <p:nvPicPr>
          <p:cNvPr id="401" name="Google Shape;401;p61"/>
          <p:cNvPicPr preferRelativeResize="0"/>
          <p:nvPr/>
        </p:nvPicPr>
        <p:blipFill>
          <a:blip r:embed="rId3">
            <a:alphaModFix/>
          </a:blip>
          <a:stretch>
            <a:fillRect/>
          </a:stretch>
        </p:blipFill>
        <p:spPr>
          <a:xfrm>
            <a:off x="2742800" y="1124911"/>
            <a:ext cx="6202874" cy="3231575"/>
          </a:xfrm>
          <a:prstGeom prst="rect">
            <a:avLst/>
          </a:prstGeom>
          <a:noFill/>
          <a:ln>
            <a:noFill/>
          </a:ln>
        </p:spPr>
      </p:pic>
      <p:sp>
        <p:nvSpPr>
          <p:cNvPr id="402" name="Google Shape;402;p61"/>
          <p:cNvSpPr txBox="1"/>
          <p:nvPr/>
        </p:nvSpPr>
        <p:spPr>
          <a:xfrm>
            <a:off x="3016125" y="4460525"/>
            <a:ext cx="56562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Figure - Composition tree for the custom application created by the authors</a:t>
            </a:r>
            <a:r>
              <a:rPr baseline="30000" lang="en" sz="1300">
                <a:solidFill>
                  <a:schemeClr val="accent1"/>
                </a:solidFill>
                <a:latin typeface="Lato"/>
                <a:ea typeface="Lato"/>
                <a:cs typeface="Lato"/>
                <a:sym typeface="Lato"/>
              </a:rPr>
              <a:t>[2]</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Web services have evolved so profoundly that they have become more complex to access and integrate than ever before</a:t>
            </a:r>
            <a:endParaRPr/>
          </a:p>
          <a:p>
            <a:pPr indent="-311150" lvl="0" marL="457200" rtl="0" algn="l">
              <a:spcBef>
                <a:spcPts val="0"/>
              </a:spcBef>
              <a:spcAft>
                <a:spcPts val="0"/>
              </a:spcAft>
              <a:buSzPts val="1300"/>
              <a:buChar char="●"/>
            </a:pPr>
            <a:r>
              <a:rPr lang="en"/>
              <a:t>Developers rely on web services to inspire more applications</a:t>
            </a:r>
            <a:endParaRPr/>
          </a:p>
          <a:p>
            <a:pPr indent="-311150" lvl="0" marL="457200" rtl="0" algn="l">
              <a:spcBef>
                <a:spcPts val="0"/>
              </a:spcBef>
              <a:spcAft>
                <a:spcPts val="0"/>
              </a:spcAft>
              <a:buSzPts val="1300"/>
              <a:buChar char="●"/>
            </a:pPr>
            <a:r>
              <a:rPr lang="en"/>
              <a:t>Review a series a web composition related papers</a:t>
            </a:r>
            <a:endParaRPr/>
          </a:p>
          <a:p>
            <a:pPr indent="-311150" lvl="0" marL="457200" rtl="0" algn="l">
              <a:spcBef>
                <a:spcPts val="0"/>
              </a:spcBef>
              <a:spcAft>
                <a:spcPts val="0"/>
              </a:spcAft>
              <a:buSzPts val="1300"/>
              <a:buChar char="●"/>
            </a:pPr>
            <a:r>
              <a:rPr lang="en"/>
              <a:t>Comparison between our implementation and that of the paper</a:t>
            </a:r>
            <a:endParaRPr/>
          </a:p>
          <a:p>
            <a:pPr indent="-311150" lvl="0" marL="457200" rtl="0" algn="l">
              <a:spcBef>
                <a:spcPts val="0"/>
              </a:spcBef>
              <a:spcAft>
                <a:spcPts val="0"/>
              </a:spcAft>
              <a:buSzPts val="1300"/>
              <a:buChar char="●"/>
            </a:pPr>
            <a:r>
              <a:rPr lang="en"/>
              <a:t>Discussion of our design decisions and initial results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2"/>
          <p:cNvSpPr txBox="1"/>
          <p:nvPr>
            <p:ph type="title"/>
          </p:nvPr>
        </p:nvSpPr>
        <p:spPr>
          <a:xfrm>
            <a:off x="727650" y="4826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00"/>
              <a:t>Time Cost Tables</a:t>
            </a:r>
            <a:endParaRPr sz="2700"/>
          </a:p>
        </p:txBody>
      </p:sp>
      <p:sp>
        <p:nvSpPr>
          <p:cNvPr id="408" name="Google Shape;408;p62"/>
          <p:cNvSpPr txBox="1"/>
          <p:nvPr>
            <p:ph idx="1" type="body"/>
          </p:nvPr>
        </p:nvSpPr>
        <p:spPr>
          <a:xfrm>
            <a:off x="311700" y="1229875"/>
            <a:ext cx="4101900" cy="33390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Derived from composition trees in form of a (f, t, c) tuple which represents the duration taken by a service between start f and end t with the associated cost c.</a:t>
            </a:r>
            <a:endParaRPr sz="1600"/>
          </a:p>
          <a:p>
            <a:pPr indent="-330200" lvl="0" marL="457200" rtl="0" algn="l">
              <a:lnSpc>
                <a:spcPct val="105000"/>
              </a:lnSpc>
              <a:spcBef>
                <a:spcPts val="0"/>
              </a:spcBef>
              <a:spcAft>
                <a:spcPts val="0"/>
              </a:spcAft>
              <a:buSzPts val="1600"/>
              <a:buChar char="●"/>
            </a:pPr>
            <a:r>
              <a:rPr lang="en" sz="1600"/>
              <a:t>Each leaf node has its own time-cost table.</a:t>
            </a:r>
            <a:endParaRPr sz="1600"/>
          </a:p>
          <a:p>
            <a:pPr indent="-330200" lvl="0" marL="457200" rtl="0" algn="l">
              <a:lnSpc>
                <a:spcPct val="105000"/>
              </a:lnSpc>
              <a:spcBef>
                <a:spcPts val="0"/>
              </a:spcBef>
              <a:spcAft>
                <a:spcPts val="0"/>
              </a:spcAft>
              <a:buSzPts val="1600"/>
              <a:buChar char="●"/>
            </a:pPr>
            <a:r>
              <a:rPr lang="en" sz="1600"/>
              <a:t>The time-cost table is in place to simply denote the temporal-monetary relationship for a service. </a:t>
            </a:r>
            <a:endParaRPr sz="1600"/>
          </a:p>
          <a:p>
            <a:pPr indent="-330200" lvl="0" marL="457200" rtl="0" algn="l">
              <a:lnSpc>
                <a:spcPct val="105000"/>
              </a:lnSpc>
              <a:spcBef>
                <a:spcPts val="0"/>
              </a:spcBef>
              <a:spcAft>
                <a:spcPts val="0"/>
              </a:spcAft>
              <a:buSzPts val="1600"/>
              <a:buChar char="●"/>
            </a:pPr>
            <a:r>
              <a:rPr lang="en" sz="1600"/>
              <a:t>There is no optimization objective in mind when building a time-cost table.</a:t>
            </a:r>
            <a:endParaRPr sz="1600"/>
          </a:p>
        </p:txBody>
      </p:sp>
      <p:pic>
        <p:nvPicPr>
          <p:cNvPr id="409" name="Google Shape;409;p62"/>
          <p:cNvPicPr preferRelativeResize="0"/>
          <p:nvPr/>
        </p:nvPicPr>
        <p:blipFill>
          <a:blip r:embed="rId3">
            <a:alphaModFix/>
          </a:blip>
          <a:stretch>
            <a:fillRect/>
          </a:stretch>
        </p:blipFill>
        <p:spPr>
          <a:xfrm>
            <a:off x="4913850" y="1017800"/>
            <a:ext cx="3694750" cy="2165550"/>
          </a:xfrm>
          <a:prstGeom prst="rect">
            <a:avLst/>
          </a:prstGeom>
          <a:noFill/>
          <a:ln>
            <a:noFill/>
          </a:ln>
        </p:spPr>
      </p:pic>
      <p:sp>
        <p:nvSpPr>
          <p:cNvPr id="410" name="Google Shape;410;p62"/>
          <p:cNvSpPr txBox="1"/>
          <p:nvPr/>
        </p:nvSpPr>
        <p:spPr>
          <a:xfrm>
            <a:off x="5146350" y="3083250"/>
            <a:ext cx="3333900" cy="14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If the service is used between 10-15 minutes, we </a:t>
            </a:r>
            <a:r>
              <a:rPr lang="en" sz="1300">
                <a:solidFill>
                  <a:schemeClr val="dk2"/>
                </a:solidFill>
                <a:latin typeface="Roboto"/>
                <a:ea typeface="Roboto"/>
                <a:cs typeface="Roboto"/>
                <a:sym typeface="Roboto"/>
              </a:rPr>
              <a:t>don't</a:t>
            </a:r>
            <a:r>
              <a:rPr lang="en" sz="1300">
                <a:solidFill>
                  <a:schemeClr val="dk2"/>
                </a:solidFill>
                <a:latin typeface="Roboto"/>
                <a:ea typeface="Roboto"/>
                <a:cs typeface="Roboto"/>
                <a:sym typeface="Roboto"/>
              </a:rPr>
              <a:t> incur any charges; if we use it between 20-30 minutes we will be charged 10 USD.</a:t>
            </a:r>
            <a:endParaRPr sz="1300">
              <a:solidFill>
                <a:schemeClr val="dk2"/>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727650" y="4724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Properties of Time-Cost Tables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6" name="Google Shape;416;p63"/>
          <p:cNvSpPr txBox="1"/>
          <p:nvPr>
            <p:ph idx="1" type="body"/>
          </p:nvPr>
        </p:nvSpPr>
        <p:spPr>
          <a:xfrm>
            <a:off x="344850" y="1242425"/>
            <a:ext cx="49713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Range - </a:t>
            </a:r>
            <a:r>
              <a:rPr lang="en" sz="1600"/>
              <a:t>The range of a time-cost table T refers to the spread of possible operation completion times. It’s identified by the minimum and maximum durations listed in the table.</a:t>
            </a:r>
            <a:endParaRPr sz="1600"/>
          </a:p>
          <a:p>
            <a:pPr indent="-330200" lvl="0" marL="457200" rtl="0" algn="l">
              <a:spcBef>
                <a:spcPts val="0"/>
              </a:spcBef>
              <a:spcAft>
                <a:spcPts val="0"/>
              </a:spcAft>
              <a:buSzPts val="1600"/>
              <a:buChar char="●"/>
            </a:pPr>
            <a:r>
              <a:rPr b="1" lang="en" sz="1600"/>
              <a:t>Dense Tables - </a:t>
            </a:r>
            <a:r>
              <a:rPr lang="en" sz="1600"/>
              <a:t>The intervals are continuous and if no intervals are missing. If intervals are missing its a non-dense table.</a:t>
            </a:r>
            <a:endParaRPr sz="1600"/>
          </a:p>
          <a:p>
            <a:pPr indent="-330200" lvl="0" marL="457200" rtl="0" algn="l">
              <a:spcBef>
                <a:spcPts val="0"/>
              </a:spcBef>
              <a:spcAft>
                <a:spcPts val="0"/>
              </a:spcAft>
              <a:buSzPts val="1600"/>
              <a:buChar char="●"/>
            </a:pPr>
            <a:r>
              <a:rPr b="1" lang="en" sz="1600"/>
              <a:t>Functional Tables -</a:t>
            </a:r>
            <a:r>
              <a:rPr lang="en" sz="1600"/>
              <a:t> Each value in its range is covered at most by one interval and there is no overlap between the intervals.</a:t>
            </a:r>
            <a:endParaRPr sz="1600"/>
          </a:p>
          <a:p>
            <a:pPr indent="-330200" lvl="0" marL="457200" rtl="0" algn="l">
              <a:spcBef>
                <a:spcPts val="0"/>
              </a:spcBef>
              <a:spcAft>
                <a:spcPts val="0"/>
              </a:spcAft>
              <a:buSzPts val="1600"/>
              <a:buChar char="●"/>
            </a:pPr>
            <a:r>
              <a:rPr b="1" lang="en" sz="1600"/>
              <a:t>Directly Proportional - </a:t>
            </a:r>
            <a:r>
              <a:rPr lang="en" sz="1600"/>
              <a:t>Its cost increases proportionally as the duration increases.</a:t>
            </a:r>
            <a:endParaRPr sz="1600"/>
          </a:p>
        </p:txBody>
      </p:sp>
      <p:pic>
        <p:nvPicPr>
          <p:cNvPr id="417" name="Google Shape;417;p63"/>
          <p:cNvPicPr preferRelativeResize="0"/>
          <p:nvPr/>
        </p:nvPicPr>
        <p:blipFill>
          <a:blip r:embed="rId3">
            <a:alphaModFix/>
          </a:blip>
          <a:stretch>
            <a:fillRect/>
          </a:stretch>
        </p:blipFill>
        <p:spPr>
          <a:xfrm>
            <a:off x="5340038" y="1242425"/>
            <a:ext cx="1767375" cy="1492125"/>
          </a:xfrm>
          <a:prstGeom prst="rect">
            <a:avLst/>
          </a:prstGeom>
          <a:noFill/>
          <a:ln>
            <a:noFill/>
          </a:ln>
        </p:spPr>
      </p:pic>
      <p:sp>
        <p:nvSpPr>
          <p:cNvPr id="418" name="Google Shape;418;p63"/>
          <p:cNvSpPr txBox="1"/>
          <p:nvPr/>
        </p:nvSpPr>
        <p:spPr>
          <a:xfrm>
            <a:off x="5282950" y="2623775"/>
            <a:ext cx="1767300" cy="9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dk2"/>
                </a:solidFill>
                <a:latin typeface="Roboto"/>
                <a:ea typeface="Roboto"/>
                <a:cs typeface="Roboto"/>
                <a:sym typeface="Roboto"/>
              </a:rPr>
              <a:t>Service 1</a:t>
            </a:r>
            <a:br>
              <a:rPr lang="en" sz="1000">
                <a:solidFill>
                  <a:schemeClr val="dk2"/>
                </a:solidFill>
                <a:latin typeface="Roboto"/>
                <a:ea typeface="Roboto"/>
                <a:cs typeface="Roboto"/>
                <a:sym typeface="Roboto"/>
              </a:rPr>
            </a:br>
            <a:r>
              <a:rPr lang="en" sz="1000">
                <a:solidFill>
                  <a:schemeClr val="dk2"/>
                </a:solidFill>
                <a:latin typeface="Roboto"/>
                <a:ea typeface="Roboto"/>
                <a:cs typeface="Roboto"/>
                <a:sym typeface="Roboto"/>
              </a:rPr>
              <a:t>Range - [5-30)</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The time-cost table is Functional, Dense and Directly Proportional</a:t>
            </a:r>
            <a:endParaRPr sz="1000">
              <a:solidFill>
                <a:schemeClr val="dk2"/>
              </a:solidFill>
              <a:latin typeface="Roboto"/>
              <a:ea typeface="Roboto"/>
              <a:cs typeface="Roboto"/>
              <a:sym typeface="Roboto"/>
            </a:endParaRPr>
          </a:p>
        </p:txBody>
      </p:sp>
      <p:pic>
        <p:nvPicPr>
          <p:cNvPr id="419" name="Google Shape;419;p63"/>
          <p:cNvPicPr preferRelativeResize="0"/>
          <p:nvPr/>
        </p:nvPicPr>
        <p:blipFill>
          <a:blip r:embed="rId4">
            <a:alphaModFix/>
          </a:blip>
          <a:stretch>
            <a:fillRect/>
          </a:stretch>
        </p:blipFill>
        <p:spPr>
          <a:xfrm>
            <a:off x="7164450" y="1242424"/>
            <a:ext cx="1701000" cy="1388425"/>
          </a:xfrm>
          <a:prstGeom prst="rect">
            <a:avLst/>
          </a:prstGeom>
          <a:noFill/>
          <a:ln>
            <a:noFill/>
          </a:ln>
        </p:spPr>
      </p:pic>
      <p:sp>
        <p:nvSpPr>
          <p:cNvPr id="420" name="Google Shape;420;p63"/>
          <p:cNvSpPr txBox="1"/>
          <p:nvPr/>
        </p:nvSpPr>
        <p:spPr>
          <a:xfrm>
            <a:off x="7131300" y="2682700"/>
            <a:ext cx="1767300" cy="9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dk2"/>
                </a:solidFill>
                <a:latin typeface="Roboto"/>
                <a:ea typeface="Roboto"/>
                <a:cs typeface="Roboto"/>
                <a:sym typeface="Roboto"/>
              </a:rPr>
              <a:t>Service 2</a:t>
            </a:r>
            <a:br>
              <a:rPr lang="en" sz="1000">
                <a:solidFill>
                  <a:schemeClr val="dk2"/>
                </a:solidFill>
                <a:latin typeface="Roboto"/>
                <a:ea typeface="Roboto"/>
                <a:cs typeface="Roboto"/>
                <a:sym typeface="Roboto"/>
              </a:rPr>
            </a:br>
            <a:r>
              <a:rPr lang="en" sz="1000">
                <a:solidFill>
                  <a:schemeClr val="dk2"/>
                </a:solidFill>
                <a:latin typeface="Roboto"/>
                <a:ea typeface="Roboto"/>
                <a:cs typeface="Roboto"/>
                <a:sym typeface="Roboto"/>
              </a:rPr>
              <a:t>Range - [5-30)</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The time-cost table is Non-functional, Non-dense and Indirectly Proportional</a:t>
            </a:r>
            <a:endParaRPr sz="1000">
              <a:solidFill>
                <a:schemeClr val="dk2"/>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4"/>
          <p:cNvSpPr txBox="1"/>
          <p:nvPr>
            <p:ph type="title"/>
          </p:nvPr>
        </p:nvSpPr>
        <p:spPr>
          <a:xfrm>
            <a:off x="729450" y="4988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Computing Time-Cost Tables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6" name="Google Shape;426;p64"/>
          <p:cNvSpPr txBox="1"/>
          <p:nvPr>
            <p:ph idx="1" type="body"/>
          </p:nvPr>
        </p:nvSpPr>
        <p:spPr>
          <a:xfrm>
            <a:off x="727650" y="1245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Composition Trees are used to visualise the individual services and their positions help in constructing the time-cost tables.</a:t>
            </a:r>
            <a:endParaRPr sz="1600"/>
          </a:p>
          <a:p>
            <a:pPr indent="-330200" lvl="0" marL="457200" rtl="0" algn="l">
              <a:spcBef>
                <a:spcPts val="0"/>
              </a:spcBef>
              <a:spcAft>
                <a:spcPts val="0"/>
              </a:spcAft>
              <a:buSzPts val="1600"/>
              <a:buChar char="●"/>
            </a:pPr>
            <a:r>
              <a:rPr lang="en" sz="1600"/>
              <a:t>The Time-Cost tables for each service assume that the tables for its child nodes are available which means that this is a bottom-up approach.</a:t>
            </a:r>
            <a:endParaRPr sz="1600"/>
          </a:p>
          <a:p>
            <a:pPr indent="-330200" lvl="0" marL="457200" rtl="0" algn="l">
              <a:spcBef>
                <a:spcPts val="0"/>
              </a:spcBef>
              <a:spcAft>
                <a:spcPts val="0"/>
              </a:spcAft>
              <a:buSzPts val="1600"/>
              <a:buChar char="●"/>
            </a:pPr>
            <a:r>
              <a:rPr lang="en" sz="1600"/>
              <a:t>Time-Cost tables are calculated for each node thats a service and the intermediate results might be used to build tables for composite services.</a:t>
            </a:r>
            <a:endParaRPr sz="1600"/>
          </a:p>
          <a:p>
            <a:pPr indent="-330200" lvl="0" marL="457200" rtl="0" algn="l">
              <a:spcBef>
                <a:spcPts val="0"/>
              </a:spcBef>
              <a:spcAft>
                <a:spcPts val="0"/>
              </a:spcAft>
              <a:buSzPts val="1600"/>
              <a:buChar char="●"/>
            </a:pPr>
            <a:r>
              <a:rPr b="1" lang="en" sz="1600"/>
              <a:t>Note - </a:t>
            </a:r>
            <a:r>
              <a:rPr lang="en" sz="1600"/>
              <a:t>The authors do not provide their code or calculations for the time-cost tables but just a top-level overview using set notation. These next few slides are our understanding and interpretation of the concepts presented using our own examples.</a:t>
            </a:r>
            <a:endParaRPr sz="1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txBox="1"/>
          <p:nvPr>
            <p:ph type="title"/>
          </p:nvPr>
        </p:nvSpPr>
        <p:spPr>
          <a:xfrm>
            <a:off x="727650" y="485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 brief overview of how tables are calculated for constructors.</a:t>
            </a:r>
            <a:endParaRPr/>
          </a:p>
          <a:p>
            <a:pPr indent="0" lvl="0" marL="0" rtl="0" algn="ctr">
              <a:spcBef>
                <a:spcPts val="0"/>
              </a:spcBef>
              <a:spcAft>
                <a:spcPts val="0"/>
              </a:spcAft>
              <a:buNone/>
            </a:pPr>
            <a:r>
              <a:t/>
            </a:r>
            <a:endParaRPr/>
          </a:p>
        </p:txBody>
      </p:sp>
      <p:sp>
        <p:nvSpPr>
          <p:cNvPr id="432" name="Google Shape;432;p65"/>
          <p:cNvSpPr txBox="1"/>
          <p:nvPr>
            <p:ph idx="1" type="body"/>
          </p:nvPr>
        </p:nvSpPr>
        <p:spPr>
          <a:xfrm>
            <a:off x="727650" y="1364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SEQ</a:t>
            </a:r>
            <a:r>
              <a:rPr lang="en" sz="1600"/>
              <a:t> - To create the time-cost table of sequencing two operations the authors adding all intervals, creating a dense table and then assigning the lowest correlated cost for that interval.</a:t>
            </a:r>
            <a:endParaRPr sz="1600"/>
          </a:p>
          <a:p>
            <a:pPr indent="0" lvl="0" marL="457200" rtl="0" algn="l">
              <a:spcBef>
                <a:spcPts val="1200"/>
              </a:spcBef>
              <a:spcAft>
                <a:spcPts val="1200"/>
              </a:spcAft>
              <a:buNone/>
            </a:pPr>
            <a:r>
              <a:t/>
            </a:r>
            <a:endParaRPr sz="1600"/>
          </a:p>
        </p:txBody>
      </p:sp>
      <p:pic>
        <p:nvPicPr>
          <p:cNvPr id="433" name="Google Shape;433;p65"/>
          <p:cNvPicPr preferRelativeResize="0"/>
          <p:nvPr/>
        </p:nvPicPr>
        <p:blipFill>
          <a:blip r:embed="rId3">
            <a:alphaModFix/>
          </a:blip>
          <a:stretch>
            <a:fillRect/>
          </a:stretch>
        </p:blipFill>
        <p:spPr>
          <a:xfrm>
            <a:off x="1261300" y="2254050"/>
            <a:ext cx="6621401" cy="2502725"/>
          </a:xfrm>
          <a:prstGeom prst="rect">
            <a:avLst/>
          </a:prstGeom>
          <a:noFill/>
          <a:ln>
            <a:noFill/>
          </a:ln>
        </p:spPr>
      </p:pic>
      <p:sp>
        <p:nvSpPr>
          <p:cNvPr id="434" name="Google Shape;434;p65"/>
          <p:cNvSpPr txBox="1"/>
          <p:nvPr/>
        </p:nvSpPr>
        <p:spPr>
          <a:xfrm>
            <a:off x="1562875" y="4756775"/>
            <a:ext cx="58971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Figure - Time-Cost table for Sequential execution of Service A and Service B</a:t>
            </a:r>
            <a:endParaRPr sz="1300">
              <a:solidFill>
                <a:schemeClr val="accent1"/>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6"/>
          <p:cNvSpPr txBox="1"/>
          <p:nvPr>
            <p:ph type="title"/>
          </p:nvPr>
        </p:nvSpPr>
        <p:spPr>
          <a:xfrm>
            <a:off x="311713" y="5023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 brief overview of how tables are calculated for constructors.</a:t>
            </a:r>
            <a:endParaRPr/>
          </a:p>
        </p:txBody>
      </p:sp>
      <p:sp>
        <p:nvSpPr>
          <p:cNvPr id="440" name="Google Shape;440;p66"/>
          <p:cNvSpPr txBox="1"/>
          <p:nvPr>
            <p:ph idx="1" type="body"/>
          </p:nvPr>
        </p:nvSpPr>
        <p:spPr>
          <a:xfrm>
            <a:off x="311700" y="1226750"/>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AND</a:t>
            </a:r>
            <a:r>
              <a:rPr lang="en" sz="1600"/>
              <a:t> - This constructor assumes that both services are running parallely and hence the intervals are exactly the same for both services. In such a case a simple addition of the costs suffices. In case the intervals are not the same, some idle time is introduced in the tables which is equal to the largest interval value. In the example below, a delay of 50 was added.</a:t>
            </a:r>
            <a:endParaRPr sz="1600"/>
          </a:p>
          <a:p>
            <a:pPr indent="0" lvl="0" marL="457200" rtl="0" algn="l">
              <a:spcBef>
                <a:spcPts val="1200"/>
              </a:spcBef>
              <a:spcAft>
                <a:spcPts val="1200"/>
              </a:spcAft>
              <a:buNone/>
            </a:pPr>
            <a:r>
              <a:t/>
            </a:r>
            <a:endParaRPr sz="1600"/>
          </a:p>
        </p:txBody>
      </p:sp>
      <p:pic>
        <p:nvPicPr>
          <p:cNvPr id="441" name="Google Shape;441;p66"/>
          <p:cNvPicPr preferRelativeResize="0"/>
          <p:nvPr/>
        </p:nvPicPr>
        <p:blipFill>
          <a:blip r:embed="rId3">
            <a:alphaModFix/>
          </a:blip>
          <a:stretch>
            <a:fillRect/>
          </a:stretch>
        </p:blipFill>
        <p:spPr>
          <a:xfrm>
            <a:off x="2090900" y="2571750"/>
            <a:ext cx="4962176" cy="1989700"/>
          </a:xfrm>
          <a:prstGeom prst="rect">
            <a:avLst/>
          </a:prstGeom>
          <a:noFill/>
          <a:ln>
            <a:noFill/>
          </a:ln>
        </p:spPr>
      </p:pic>
      <p:sp>
        <p:nvSpPr>
          <p:cNvPr id="442" name="Google Shape;442;p66"/>
          <p:cNvSpPr txBox="1"/>
          <p:nvPr/>
        </p:nvSpPr>
        <p:spPr>
          <a:xfrm>
            <a:off x="1857136" y="4565750"/>
            <a:ext cx="54297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Figure - Time-Cost table for Parallel execution of Service A and Service B</a:t>
            </a:r>
            <a:endParaRPr sz="1300">
              <a:solidFill>
                <a:schemeClr val="accent1"/>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727650" y="4988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 brief overview of how tables are calculated for constructors.</a:t>
            </a:r>
            <a:endParaRPr/>
          </a:p>
        </p:txBody>
      </p:sp>
      <p:sp>
        <p:nvSpPr>
          <p:cNvPr id="448" name="Google Shape;448;p67"/>
          <p:cNvSpPr txBox="1"/>
          <p:nvPr>
            <p:ph idx="1" type="body"/>
          </p:nvPr>
        </p:nvSpPr>
        <p:spPr>
          <a:xfrm>
            <a:off x="727650" y="1378100"/>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Alignment operation</a:t>
            </a:r>
            <a:r>
              <a:rPr lang="en" sz="1600"/>
              <a:t> - This operation allows easier calculations for XOR constructors. This operation expands the tables such that non-overlapping intervals overlap and match. For a set of 2 tables we can have 2 alignments, one each from each table’s perspective.</a:t>
            </a:r>
            <a:endParaRPr sz="1600"/>
          </a:p>
          <a:p>
            <a:pPr indent="0" lvl="0" marL="457200" rtl="0" algn="l">
              <a:spcBef>
                <a:spcPts val="1200"/>
              </a:spcBef>
              <a:spcAft>
                <a:spcPts val="1200"/>
              </a:spcAft>
              <a:buNone/>
            </a:pPr>
            <a:r>
              <a:t/>
            </a:r>
            <a:endParaRPr/>
          </a:p>
        </p:txBody>
      </p:sp>
      <p:pic>
        <p:nvPicPr>
          <p:cNvPr id="449" name="Google Shape;449;p67"/>
          <p:cNvPicPr preferRelativeResize="0"/>
          <p:nvPr/>
        </p:nvPicPr>
        <p:blipFill>
          <a:blip r:embed="rId3">
            <a:alphaModFix/>
          </a:blip>
          <a:stretch>
            <a:fillRect/>
          </a:stretch>
        </p:blipFill>
        <p:spPr>
          <a:xfrm>
            <a:off x="1258288" y="2868150"/>
            <a:ext cx="6627424" cy="1632125"/>
          </a:xfrm>
          <a:prstGeom prst="rect">
            <a:avLst/>
          </a:prstGeom>
          <a:noFill/>
          <a:ln>
            <a:noFill/>
          </a:ln>
        </p:spPr>
      </p:pic>
      <p:sp>
        <p:nvSpPr>
          <p:cNvPr id="450" name="Google Shape;450;p67"/>
          <p:cNvSpPr txBox="1"/>
          <p:nvPr/>
        </p:nvSpPr>
        <p:spPr>
          <a:xfrm>
            <a:off x="1204200" y="4500275"/>
            <a:ext cx="67356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Figure - Time-Cost table for Alignment of Service A with respect to Service B and vice versa</a:t>
            </a:r>
            <a:endParaRPr sz="1300">
              <a:solidFill>
                <a:schemeClr val="accent1"/>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8"/>
          <p:cNvSpPr txBox="1"/>
          <p:nvPr>
            <p:ph type="title"/>
          </p:nvPr>
        </p:nvSpPr>
        <p:spPr>
          <a:xfrm>
            <a:off x="727650" y="485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 brief overview of how tables are calculated for constructors.</a:t>
            </a:r>
            <a:endParaRPr/>
          </a:p>
        </p:txBody>
      </p:sp>
      <p:sp>
        <p:nvSpPr>
          <p:cNvPr id="456" name="Google Shape;456;p68"/>
          <p:cNvSpPr txBox="1"/>
          <p:nvPr>
            <p:ph idx="1" type="body"/>
          </p:nvPr>
        </p:nvSpPr>
        <p:spPr>
          <a:xfrm>
            <a:off x="727650" y="1259100"/>
            <a:ext cx="7688700" cy="22611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Char char="●"/>
            </a:pPr>
            <a:r>
              <a:rPr b="1" lang="en" sz="1600"/>
              <a:t>XORD Operator - </a:t>
            </a:r>
            <a:r>
              <a:rPr lang="en" sz="1600"/>
              <a:t>For the Decisional XOR, a service is selected by the controller and the decision is based on which service costs the least. Thus after aligning two tables from our previous example, XORD will choose service B as its cost is less. </a:t>
            </a:r>
            <a:endParaRPr sz="1600"/>
          </a:p>
          <a:p>
            <a:pPr indent="-322580" lvl="0" marL="457200" rtl="0" algn="l">
              <a:spcBef>
                <a:spcPts val="0"/>
              </a:spcBef>
              <a:spcAft>
                <a:spcPts val="0"/>
              </a:spcAft>
              <a:buSzPct val="100000"/>
              <a:buChar char="●"/>
            </a:pPr>
            <a:r>
              <a:rPr b="1" lang="en" sz="1600"/>
              <a:t>XORC Operator</a:t>
            </a:r>
            <a:r>
              <a:rPr lang="en" sz="1600"/>
              <a:t> - For the Conditional XOR, a service is </a:t>
            </a:r>
            <a:r>
              <a:rPr lang="en" sz="1600"/>
              <a:t>selected on the basis of fulfillment of a condition, this condition is usually not known until execution and hence by default the selection is done for the worst case, i.e the highest cost, thus service A will be chosen.</a:t>
            </a:r>
            <a:endParaRPr sz="1600"/>
          </a:p>
          <a:p>
            <a:pPr indent="0" lvl="0" marL="457200" rtl="0" algn="l">
              <a:spcBef>
                <a:spcPts val="1200"/>
              </a:spcBef>
              <a:spcAft>
                <a:spcPts val="1200"/>
              </a:spcAft>
              <a:buNone/>
            </a:pPr>
            <a:r>
              <a:t/>
            </a:r>
            <a:endParaRPr/>
          </a:p>
        </p:txBody>
      </p:sp>
      <p:pic>
        <p:nvPicPr>
          <p:cNvPr id="457" name="Google Shape;457;p68"/>
          <p:cNvPicPr preferRelativeResize="0"/>
          <p:nvPr/>
        </p:nvPicPr>
        <p:blipFill>
          <a:blip r:embed="rId3">
            <a:alphaModFix/>
          </a:blip>
          <a:stretch>
            <a:fillRect/>
          </a:stretch>
        </p:blipFill>
        <p:spPr>
          <a:xfrm>
            <a:off x="1279150" y="3038050"/>
            <a:ext cx="6585701" cy="1621850"/>
          </a:xfrm>
          <a:prstGeom prst="rect">
            <a:avLst/>
          </a:prstGeom>
          <a:noFill/>
          <a:ln>
            <a:noFill/>
          </a:ln>
        </p:spPr>
      </p:pic>
      <p:sp>
        <p:nvSpPr>
          <p:cNvPr id="458" name="Google Shape;458;p68"/>
          <p:cNvSpPr txBox="1"/>
          <p:nvPr/>
        </p:nvSpPr>
        <p:spPr>
          <a:xfrm>
            <a:off x="1623450" y="4584875"/>
            <a:ext cx="58971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Figure - Time-Cost table for Sequential execution of Service A and Service B</a:t>
            </a:r>
            <a:endParaRPr sz="1300">
              <a:solidFill>
                <a:schemeClr val="accent1"/>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9"/>
          <p:cNvSpPr txBox="1"/>
          <p:nvPr>
            <p:ph type="title"/>
          </p:nvPr>
        </p:nvSpPr>
        <p:spPr>
          <a:xfrm>
            <a:off x="729450" y="5120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calculate Time-Costs tables at all?</a:t>
            </a:r>
            <a:endParaRPr/>
          </a:p>
          <a:p>
            <a:pPr indent="0" lvl="0" marL="0" rtl="0" algn="l">
              <a:spcBef>
                <a:spcPts val="0"/>
              </a:spcBef>
              <a:spcAft>
                <a:spcPts val="0"/>
              </a:spcAft>
              <a:buNone/>
            </a:pPr>
            <a:r>
              <a:t/>
            </a:r>
            <a:endParaRPr/>
          </a:p>
        </p:txBody>
      </p:sp>
      <p:sp>
        <p:nvSpPr>
          <p:cNvPr id="464" name="Google Shape;464;p69"/>
          <p:cNvSpPr txBox="1"/>
          <p:nvPr>
            <p:ph idx="1" type="body"/>
          </p:nvPr>
        </p:nvSpPr>
        <p:spPr>
          <a:xfrm>
            <a:off x="729450" y="1232650"/>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It would help clients in choosing one service over the other based on their budgets or time constraints.</a:t>
            </a:r>
            <a:endParaRPr sz="1600"/>
          </a:p>
          <a:p>
            <a:pPr indent="-330200" lvl="0" marL="457200" rtl="0" algn="l">
              <a:spcBef>
                <a:spcPts val="0"/>
              </a:spcBef>
              <a:spcAft>
                <a:spcPts val="0"/>
              </a:spcAft>
              <a:buSzPts val="1600"/>
              <a:buChar char="●"/>
            </a:pPr>
            <a:r>
              <a:rPr lang="en" sz="1600"/>
              <a:t>It can answer questions such as “With a minimum deadline of 10 minutes and maximum deadline of 25 minutes,  what is the minimal cost for service invocation within this interval?” - Looking at the table we can say its 10 USD.</a:t>
            </a:r>
            <a:endParaRPr sz="1600"/>
          </a:p>
          <a:p>
            <a:pPr indent="0" lvl="0" marL="457200" rtl="0" algn="l">
              <a:spcBef>
                <a:spcPts val="1200"/>
              </a:spcBef>
              <a:spcAft>
                <a:spcPts val="1200"/>
              </a:spcAft>
              <a:buNone/>
            </a:pPr>
            <a:r>
              <a:t/>
            </a:r>
            <a:endParaRPr/>
          </a:p>
        </p:txBody>
      </p:sp>
      <p:pic>
        <p:nvPicPr>
          <p:cNvPr id="465" name="Google Shape;465;p69"/>
          <p:cNvPicPr preferRelativeResize="0"/>
          <p:nvPr/>
        </p:nvPicPr>
        <p:blipFill>
          <a:blip r:embed="rId3">
            <a:alphaModFix/>
          </a:blip>
          <a:stretch>
            <a:fillRect/>
          </a:stretch>
        </p:blipFill>
        <p:spPr>
          <a:xfrm>
            <a:off x="3444538" y="2704775"/>
            <a:ext cx="2254925" cy="1903750"/>
          </a:xfrm>
          <a:prstGeom prst="rect">
            <a:avLst/>
          </a:prstGeom>
          <a:noFill/>
          <a:ln>
            <a:noFill/>
          </a:ln>
        </p:spPr>
      </p:pic>
      <p:sp>
        <p:nvSpPr>
          <p:cNvPr id="466" name="Google Shape;466;p69"/>
          <p:cNvSpPr txBox="1"/>
          <p:nvPr/>
        </p:nvSpPr>
        <p:spPr>
          <a:xfrm>
            <a:off x="3135300" y="4518925"/>
            <a:ext cx="2873400" cy="3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Figure - Example of a Time-cost table calculated for a composite service</a:t>
            </a:r>
            <a:endParaRPr sz="1300">
              <a:solidFill>
                <a:schemeClr val="accent1"/>
              </a:solidFill>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0"/>
          <p:cNvSpPr txBox="1"/>
          <p:nvPr>
            <p:ph type="ctrTitle"/>
          </p:nvPr>
        </p:nvSpPr>
        <p:spPr>
          <a:xfrm>
            <a:off x="729450" y="1322450"/>
            <a:ext cx="7688100" cy="16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50"/>
              <a:t>The Experiment</a:t>
            </a:r>
            <a:endParaRPr sz="3750"/>
          </a:p>
          <a:p>
            <a:pPr indent="0" lvl="0" marL="0" rtl="0" algn="ctr">
              <a:spcBef>
                <a:spcPts val="0"/>
              </a:spcBef>
              <a:spcAft>
                <a:spcPts val="0"/>
              </a:spcAft>
              <a:buNone/>
            </a:pPr>
            <a:r>
              <a:t/>
            </a:r>
            <a:endParaRPr sz="3750"/>
          </a:p>
        </p:txBody>
      </p:sp>
      <p:sp>
        <p:nvSpPr>
          <p:cNvPr id="472" name="Google Shape;472;p70"/>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1"/>
          <p:cNvSpPr txBox="1"/>
          <p:nvPr>
            <p:ph type="title"/>
          </p:nvPr>
        </p:nvSpPr>
        <p:spPr>
          <a:xfrm>
            <a:off x="729450" y="485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Experiment Overview</a:t>
            </a:r>
            <a:endParaRPr/>
          </a:p>
        </p:txBody>
      </p:sp>
      <p:sp>
        <p:nvSpPr>
          <p:cNvPr id="478" name="Google Shape;478;p71"/>
          <p:cNvSpPr txBox="1"/>
          <p:nvPr>
            <p:ph idx="1" type="body"/>
          </p:nvPr>
        </p:nvSpPr>
        <p:spPr>
          <a:xfrm>
            <a:off x="549750" y="1304700"/>
            <a:ext cx="8048100" cy="38388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sz="1600"/>
              <a:t>Sample collection</a:t>
            </a:r>
            <a:endParaRPr sz="1600"/>
          </a:p>
          <a:p>
            <a:pPr indent="-322580" lvl="0" marL="457200" rtl="0" algn="l">
              <a:spcBef>
                <a:spcPts val="0"/>
              </a:spcBef>
              <a:spcAft>
                <a:spcPts val="0"/>
              </a:spcAft>
              <a:buSzPct val="100000"/>
              <a:buChar char="●"/>
            </a:pPr>
            <a:r>
              <a:rPr lang="en" sz="1600"/>
              <a:t>Data preparation &amp; validation</a:t>
            </a:r>
            <a:endParaRPr sz="1600"/>
          </a:p>
          <a:p>
            <a:pPr indent="-322580" lvl="0" marL="457200" rtl="0" algn="l">
              <a:spcBef>
                <a:spcPts val="0"/>
              </a:spcBef>
              <a:spcAft>
                <a:spcPts val="0"/>
              </a:spcAft>
              <a:buSzPct val="100000"/>
              <a:buChar char="●"/>
            </a:pPr>
            <a:r>
              <a:rPr lang="en" sz="1600"/>
              <a:t>Canonical form transformation</a:t>
            </a:r>
            <a:endParaRPr sz="1600"/>
          </a:p>
          <a:p>
            <a:pPr indent="-322580" lvl="0" marL="457200" rtl="0" algn="l">
              <a:spcBef>
                <a:spcPts val="0"/>
              </a:spcBef>
              <a:spcAft>
                <a:spcPts val="0"/>
              </a:spcAft>
              <a:buSzPct val="100000"/>
              <a:buChar char="●"/>
            </a:pPr>
            <a:r>
              <a:rPr lang="en" sz="1600"/>
              <a:t>Compatibility analysis</a:t>
            </a:r>
            <a:endParaRPr sz="1600"/>
          </a:p>
          <a:p>
            <a:pPr indent="0" lvl="0" marL="0" rtl="0" algn="l">
              <a:spcBef>
                <a:spcPts val="1200"/>
              </a:spcBef>
              <a:spcAft>
                <a:spcPts val="0"/>
              </a:spcAft>
              <a:buNone/>
            </a:pPr>
            <a:r>
              <a:rPr lang="en" sz="1600"/>
              <a:t>Assumptions -</a:t>
            </a:r>
            <a:endParaRPr sz="1600"/>
          </a:p>
          <a:p>
            <a:pPr indent="-322580" lvl="0" marL="457200" rtl="0" algn="l">
              <a:spcBef>
                <a:spcPts val="1200"/>
              </a:spcBef>
              <a:spcAft>
                <a:spcPts val="0"/>
              </a:spcAft>
              <a:buSzPct val="100000"/>
              <a:buAutoNum type="arabicPeriod"/>
            </a:pPr>
            <a:r>
              <a:rPr lang="en" sz="1600"/>
              <a:t>The authors do not provide code samples or the exact data that they use and hence our implementation represents our understanding of the algorithm.</a:t>
            </a:r>
            <a:endParaRPr sz="1600"/>
          </a:p>
          <a:p>
            <a:pPr indent="-322580" lvl="0" marL="457200" rtl="0" algn="l">
              <a:spcBef>
                <a:spcPts val="0"/>
              </a:spcBef>
              <a:spcAft>
                <a:spcPts val="0"/>
              </a:spcAft>
              <a:buSzPct val="100000"/>
              <a:buAutoNum type="arabicPeriod"/>
            </a:pPr>
            <a:r>
              <a:rPr lang="en" sz="1600"/>
              <a:t>The experiment is performed on a smaller subset as the larger data set required computing power not at our disposal.</a:t>
            </a:r>
            <a:endParaRPr sz="1600"/>
          </a:p>
          <a:p>
            <a:pPr indent="-322580" lvl="0" marL="457200" rtl="0" algn="l">
              <a:spcBef>
                <a:spcPts val="0"/>
              </a:spcBef>
              <a:spcAft>
                <a:spcPts val="0"/>
              </a:spcAft>
              <a:buSzPct val="100000"/>
              <a:buAutoNum type="arabicPeriod"/>
            </a:pPr>
            <a:r>
              <a:rPr lang="en" sz="1600"/>
              <a:t>Canonical transformations discussed above are not completely implemented as per the paper, we have taken some liberties in the transformations as the paper </a:t>
            </a:r>
            <a:r>
              <a:rPr lang="en" sz="1600"/>
              <a:t>only</a:t>
            </a:r>
            <a:r>
              <a:rPr lang="en" sz="1600"/>
              <a:t> gives a surface level definition of the said transformations without specifying implementation details.</a:t>
            </a:r>
            <a:endParaRPr sz="1600"/>
          </a:p>
          <a:p>
            <a:pPr indent="0" lvl="0" marL="45720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Web Service: an interface over the internet that serves web content.</a:t>
            </a:r>
            <a:endParaRPr/>
          </a:p>
          <a:p>
            <a:pPr indent="-311150" lvl="0" marL="457200" rtl="0" algn="l">
              <a:spcBef>
                <a:spcPts val="0"/>
              </a:spcBef>
              <a:spcAft>
                <a:spcPts val="0"/>
              </a:spcAft>
              <a:buSzPts val="1300"/>
              <a:buChar char="●"/>
            </a:pPr>
            <a:r>
              <a:rPr lang="en"/>
              <a:t>Web Service Composition: result from combining  existing web services to form new ones. The combination can also be used in a further web composition process (recursive nature).</a:t>
            </a:r>
            <a:endParaRPr/>
          </a:p>
          <a:p>
            <a:pPr indent="-311150" lvl="0" marL="457200" rtl="0" algn="l">
              <a:spcBef>
                <a:spcPts val="0"/>
              </a:spcBef>
              <a:spcAft>
                <a:spcPts val="0"/>
              </a:spcAft>
              <a:buSzPts val="1300"/>
              <a:buChar char="●"/>
            </a:pPr>
            <a:r>
              <a:rPr lang="en"/>
              <a:t>API vs. Endpoint: </a:t>
            </a:r>
            <a:r>
              <a:rPr lang="en"/>
              <a:t>API serves as a standardized interface enabling communication between software applications, while an endpoint represents a specific URL within that API for accessing particular resources or functionalities.</a:t>
            </a:r>
            <a:endParaRPr/>
          </a:p>
          <a:p>
            <a:pPr indent="-311150" lvl="0" marL="457200" rtl="0" algn="l">
              <a:spcBef>
                <a:spcPts val="0"/>
              </a:spcBef>
              <a:spcAft>
                <a:spcPts val="0"/>
              </a:spcAft>
              <a:buSzPts val="1300"/>
              <a:buChar char="●"/>
            </a:pPr>
            <a:r>
              <a:rPr lang="en"/>
              <a:t>Reinforced learning: A</a:t>
            </a:r>
            <a:r>
              <a:rPr lang="en"/>
              <a:t> machine learning paradigm where an agent learns to make decisions by interacting with an environment to maximize cumulative rewards.</a:t>
            </a:r>
            <a:endParaRPr/>
          </a:p>
          <a:p>
            <a:pPr indent="-311150" lvl="0" marL="457200" rtl="0" algn="l">
              <a:spcBef>
                <a:spcPts val="0"/>
              </a:spcBef>
              <a:spcAft>
                <a:spcPts val="0"/>
              </a:spcAft>
              <a:buSzPts val="1300"/>
              <a:buChar char="●"/>
            </a:pPr>
            <a:r>
              <a:rPr lang="en"/>
              <a:t>Service Level Agreements (SLAs): A commitment between provider and client.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2"/>
          <p:cNvSpPr txBox="1"/>
          <p:nvPr>
            <p:ph type="title"/>
          </p:nvPr>
        </p:nvSpPr>
        <p:spPr>
          <a:xfrm>
            <a:off x="729450" y="5120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Sample Collection</a:t>
            </a:r>
            <a:endParaRPr/>
          </a:p>
        </p:txBody>
      </p:sp>
      <p:sp>
        <p:nvSpPr>
          <p:cNvPr id="484" name="Google Shape;484;p72"/>
          <p:cNvSpPr txBox="1"/>
          <p:nvPr>
            <p:ph idx="1" type="body"/>
          </p:nvPr>
        </p:nvSpPr>
        <p:spPr>
          <a:xfrm>
            <a:off x="729450" y="1259100"/>
            <a:ext cx="3768900" cy="36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Data Sources:</a:t>
            </a:r>
            <a:endParaRPr sz="1600"/>
          </a:p>
          <a:p>
            <a:pPr indent="-330200" lvl="0" marL="457200" rtl="0" algn="l">
              <a:spcBef>
                <a:spcPts val="1200"/>
              </a:spcBef>
              <a:spcAft>
                <a:spcPts val="0"/>
              </a:spcAft>
              <a:buSzPts val="1600"/>
              <a:buAutoNum type="arabicPeriod"/>
            </a:pPr>
            <a:r>
              <a:rPr lang="en" sz="1600"/>
              <a:t>APIs.Guru</a:t>
            </a:r>
            <a:endParaRPr sz="1600"/>
          </a:p>
          <a:p>
            <a:pPr indent="-330200" lvl="0" marL="457200" rtl="0" algn="l">
              <a:spcBef>
                <a:spcPts val="0"/>
              </a:spcBef>
              <a:spcAft>
                <a:spcPts val="0"/>
              </a:spcAft>
              <a:buSzPts val="1600"/>
              <a:buChar char="-"/>
            </a:pPr>
            <a:r>
              <a:rPr lang="en" sz="1600"/>
              <a:t>3,992 API descriptions </a:t>
            </a:r>
            <a:endParaRPr sz="1600"/>
          </a:p>
          <a:p>
            <a:pPr indent="-330200" lvl="0" marL="457200" rtl="0" algn="l">
              <a:spcBef>
                <a:spcPts val="0"/>
              </a:spcBef>
              <a:spcAft>
                <a:spcPts val="0"/>
              </a:spcAft>
              <a:buSzPts val="1600"/>
              <a:buAutoNum type="arabicPeriod"/>
            </a:pPr>
            <a:r>
              <a:rPr lang="en" sz="1600"/>
              <a:t>Scraped from the internet</a:t>
            </a:r>
            <a:endParaRPr sz="1600"/>
          </a:p>
          <a:p>
            <a:pPr indent="-330200" lvl="0" marL="457200" rtl="0" algn="l">
              <a:spcBef>
                <a:spcPts val="0"/>
              </a:spcBef>
              <a:spcAft>
                <a:spcPts val="0"/>
              </a:spcAft>
              <a:buSzPts val="1600"/>
              <a:buChar char="-"/>
            </a:pPr>
            <a:r>
              <a:rPr lang="en" sz="1600"/>
              <a:t>67,423 API descriptions</a:t>
            </a:r>
            <a:endParaRPr sz="1600"/>
          </a:p>
          <a:p>
            <a:pPr indent="0" lvl="0" marL="0" rtl="0" algn="l">
              <a:spcBef>
                <a:spcPts val="1200"/>
              </a:spcBef>
              <a:spcAft>
                <a:spcPts val="1200"/>
              </a:spcAft>
              <a:buNone/>
            </a:pPr>
            <a:r>
              <a:rPr lang="en" sz="1600"/>
              <a:t>(Both the datasets i</a:t>
            </a:r>
            <a:r>
              <a:rPr lang="en" sz="1600"/>
              <a:t>nclude Swagger and OpenAPI specifications</a:t>
            </a:r>
            <a:r>
              <a:rPr lang="en" sz="1600"/>
              <a:t>)</a:t>
            </a:r>
            <a:endParaRPr sz="16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3"/>
          <p:cNvSpPr txBox="1"/>
          <p:nvPr>
            <p:ph type="title"/>
          </p:nvPr>
        </p:nvSpPr>
        <p:spPr>
          <a:xfrm>
            <a:off x="727650" y="5120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Preparation &amp; Validation</a:t>
            </a:r>
            <a:endParaRPr/>
          </a:p>
        </p:txBody>
      </p:sp>
      <p:sp>
        <p:nvSpPr>
          <p:cNvPr id="490" name="Google Shape;490;p73"/>
          <p:cNvSpPr txBox="1"/>
          <p:nvPr>
            <p:ph idx="1" type="body"/>
          </p:nvPr>
        </p:nvSpPr>
        <p:spPr>
          <a:xfrm>
            <a:off x="727650" y="1259075"/>
            <a:ext cx="4035000" cy="37311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AutoNum type="arabicPeriod"/>
            </a:pPr>
            <a:r>
              <a:rPr b="1" lang="en" sz="1600"/>
              <a:t>Check for GET/ POST parameters</a:t>
            </a:r>
            <a:endParaRPr b="1" sz="1600"/>
          </a:p>
          <a:p>
            <a:pPr indent="-330200" lvl="0" marL="457200" rtl="0" algn="l">
              <a:lnSpc>
                <a:spcPct val="95000"/>
              </a:lnSpc>
              <a:spcBef>
                <a:spcPts val="0"/>
              </a:spcBef>
              <a:spcAft>
                <a:spcPts val="0"/>
              </a:spcAft>
              <a:buSzPts val="1600"/>
              <a:buChar char="-"/>
            </a:pPr>
            <a:r>
              <a:rPr lang="en" sz="1600"/>
              <a:t>Each API must have at least one endpoint with a description of schemal for consumed (GET) and produced (POST) data.</a:t>
            </a:r>
            <a:endParaRPr sz="1600"/>
          </a:p>
          <a:p>
            <a:pPr indent="-330200" lvl="0" marL="457200" rtl="0" algn="l">
              <a:lnSpc>
                <a:spcPct val="95000"/>
              </a:lnSpc>
              <a:spcBef>
                <a:spcPts val="0"/>
              </a:spcBef>
              <a:spcAft>
                <a:spcPts val="0"/>
              </a:spcAft>
              <a:buSzPts val="1600"/>
              <a:buAutoNum type="arabicPeriod"/>
            </a:pPr>
            <a:r>
              <a:rPr b="1" lang="en" sz="1600"/>
              <a:t>Validate Endpoints</a:t>
            </a:r>
            <a:endParaRPr b="1" sz="1600"/>
          </a:p>
          <a:p>
            <a:pPr indent="-330200" lvl="0" marL="457200" rtl="0" algn="l">
              <a:lnSpc>
                <a:spcPct val="95000"/>
              </a:lnSpc>
              <a:spcBef>
                <a:spcPts val="0"/>
              </a:spcBef>
              <a:spcAft>
                <a:spcPts val="0"/>
              </a:spcAft>
              <a:buSzPts val="1600"/>
              <a:buChar char="-"/>
            </a:pPr>
            <a:r>
              <a:rPr lang="en" sz="1600"/>
              <a:t>APIs must have at least three endpoints to avoid biasing the average composability rate.</a:t>
            </a:r>
            <a:endParaRPr sz="1600"/>
          </a:p>
          <a:p>
            <a:pPr indent="-330200" lvl="0" marL="457200" rtl="0" algn="l">
              <a:lnSpc>
                <a:spcPct val="95000"/>
              </a:lnSpc>
              <a:spcBef>
                <a:spcPts val="0"/>
              </a:spcBef>
              <a:spcAft>
                <a:spcPts val="0"/>
              </a:spcAft>
              <a:buSzPts val="1600"/>
              <a:buAutoNum type="arabicPeriod"/>
            </a:pPr>
            <a:r>
              <a:rPr b="1" lang="en" sz="1600"/>
              <a:t>Requirement for Realistic URL</a:t>
            </a:r>
            <a:endParaRPr b="1" sz="1600"/>
          </a:p>
          <a:p>
            <a:pPr indent="-330200" lvl="0" marL="457200" rtl="0" algn="l">
              <a:lnSpc>
                <a:spcPct val="95000"/>
              </a:lnSpc>
              <a:spcBef>
                <a:spcPts val="0"/>
              </a:spcBef>
              <a:spcAft>
                <a:spcPts val="0"/>
              </a:spcAft>
              <a:buSzPts val="1600"/>
              <a:buChar char="-"/>
            </a:pPr>
            <a:r>
              <a:rPr lang="en" sz="1600"/>
              <a:t>APIs must have at least one realistic server and base path.</a:t>
            </a:r>
            <a:endParaRPr sz="1600"/>
          </a:p>
        </p:txBody>
      </p:sp>
      <p:pic>
        <p:nvPicPr>
          <p:cNvPr id="491" name="Google Shape;491;p73"/>
          <p:cNvPicPr preferRelativeResize="0"/>
          <p:nvPr/>
        </p:nvPicPr>
        <p:blipFill>
          <a:blip r:embed="rId3">
            <a:alphaModFix/>
          </a:blip>
          <a:stretch>
            <a:fillRect/>
          </a:stretch>
        </p:blipFill>
        <p:spPr>
          <a:xfrm>
            <a:off x="4762650" y="1259075"/>
            <a:ext cx="4076550" cy="3510793"/>
          </a:xfrm>
          <a:prstGeom prst="rect">
            <a:avLst/>
          </a:prstGeom>
          <a:noFill/>
          <a:ln>
            <a:noFill/>
          </a:ln>
        </p:spPr>
      </p:pic>
      <p:sp>
        <p:nvSpPr>
          <p:cNvPr id="492" name="Google Shape;492;p73"/>
          <p:cNvSpPr txBox="1"/>
          <p:nvPr/>
        </p:nvSpPr>
        <p:spPr>
          <a:xfrm>
            <a:off x="4974250" y="4691375"/>
            <a:ext cx="3966600" cy="2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Figure - Example of a “valid” API</a:t>
            </a:r>
            <a:endParaRPr sz="1200">
              <a:solidFill>
                <a:schemeClr val="accent1"/>
              </a:solidFill>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4"/>
          <p:cNvSpPr txBox="1"/>
          <p:nvPr>
            <p:ph type="title"/>
          </p:nvPr>
        </p:nvSpPr>
        <p:spPr>
          <a:xfrm>
            <a:off x="729450" y="5120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Canonical Form Transformation</a:t>
            </a:r>
            <a:endParaRPr/>
          </a:p>
        </p:txBody>
      </p:sp>
      <p:sp>
        <p:nvSpPr>
          <p:cNvPr id="498" name="Google Shape;498;p74"/>
          <p:cNvSpPr txBox="1"/>
          <p:nvPr>
            <p:ph idx="1" type="body"/>
          </p:nvPr>
        </p:nvSpPr>
        <p:spPr>
          <a:xfrm>
            <a:off x="727650" y="1272325"/>
            <a:ext cx="5245200" cy="36927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AutoNum type="arabicPeriod"/>
            </a:pPr>
            <a:r>
              <a:rPr b="1" lang="en" sz="1600"/>
              <a:t>Transform Default JSON Schema</a:t>
            </a:r>
            <a:br>
              <a:rPr lang="en" sz="1600"/>
            </a:br>
            <a:r>
              <a:rPr lang="en" sz="1600"/>
              <a:t>- Convert all to one uniform representation to make </a:t>
            </a:r>
            <a:r>
              <a:rPr lang="en" sz="1600"/>
              <a:t>comparison</a:t>
            </a:r>
            <a:r>
              <a:rPr lang="en" sz="1600"/>
              <a:t> easier.</a:t>
            </a:r>
            <a:endParaRPr sz="1600"/>
          </a:p>
          <a:p>
            <a:pPr indent="-330200" lvl="0" marL="457200" rtl="0" algn="l">
              <a:lnSpc>
                <a:spcPct val="105000"/>
              </a:lnSpc>
              <a:spcBef>
                <a:spcPts val="0"/>
              </a:spcBef>
              <a:spcAft>
                <a:spcPts val="0"/>
              </a:spcAft>
              <a:buSzPts val="1600"/>
              <a:buAutoNum type="arabicPeriod"/>
            </a:pPr>
            <a:r>
              <a:rPr b="1" lang="en" sz="1600"/>
              <a:t>Ignore Non-Contributing Properties</a:t>
            </a:r>
            <a:endParaRPr b="1" sz="1600"/>
          </a:p>
          <a:p>
            <a:pPr indent="-330200" lvl="0" marL="457200" rtl="0" algn="l">
              <a:lnSpc>
                <a:spcPct val="105000"/>
              </a:lnSpc>
              <a:spcBef>
                <a:spcPts val="0"/>
              </a:spcBef>
              <a:spcAft>
                <a:spcPts val="0"/>
              </a:spcAft>
              <a:buSzPts val="1600"/>
              <a:buChar char="-"/>
            </a:pPr>
            <a:r>
              <a:rPr lang="en" sz="1600"/>
              <a:t>Ignore the following that do not contribute to the matching process: </a:t>
            </a:r>
            <a:r>
              <a:rPr lang="en" sz="1600"/>
              <a:t>description, title, default, example, readOnly, writeOnly, example</a:t>
            </a:r>
            <a:endParaRPr sz="1600"/>
          </a:p>
          <a:p>
            <a:pPr indent="-330200" lvl="0" marL="457200" rtl="0" algn="l">
              <a:lnSpc>
                <a:spcPct val="105000"/>
              </a:lnSpc>
              <a:spcBef>
                <a:spcPts val="0"/>
              </a:spcBef>
              <a:spcAft>
                <a:spcPts val="0"/>
              </a:spcAft>
              <a:buSzPts val="1600"/>
              <a:buAutoNum type="arabicPeriod"/>
            </a:pPr>
            <a:r>
              <a:rPr b="1" lang="en" sz="1600"/>
              <a:t>Extract GET/ POST operations in a standardized format</a:t>
            </a:r>
            <a:endParaRPr b="1" sz="1600"/>
          </a:p>
          <a:p>
            <a:pPr indent="-330200" lvl="0" marL="457200" rtl="0" algn="l">
              <a:lnSpc>
                <a:spcPct val="105000"/>
              </a:lnSpc>
              <a:spcBef>
                <a:spcPts val="0"/>
              </a:spcBef>
              <a:spcAft>
                <a:spcPts val="0"/>
              </a:spcAft>
              <a:buSzPts val="1600"/>
              <a:buChar char="-"/>
            </a:pPr>
            <a:r>
              <a:rPr lang="en" sz="1600"/>
              <a:t>Store the post and get operations in a uniform format</a:t>
            </a:r>
            <a:endParaRPr sz="1600"/>
          </a:p>
          <a:p>
            <a:pPr indent="-330200" lvl="0" marL="457200" rtl="0" algn="l">
              <a:lnSpc>
                <a:spcPct val="105000"/>
              </a:lnSpc>
              <a:spcBef>
                <a:spcPts val="0"/>
              </a:spcBef>
              <a:spcAft>
                <a:spcPts val="0"/>
              </a:spcAft>
              <a:buSzPts val="1600"/>
              <a:buAutoNum type="arabicPeriod"/>
            </a:pPr>
            <a:r>
              <a:rPr b="1" lang="en" sz="1600"/>
              <a:t>Store Simplified Forms</a:t>
            </a:r>
            <a:endParaRPr b="1" sz="1600"/>
          </a:p>
          <a:p>
            <a:pPr indent="-330200" lvl="0" marL="457200" rtl="0" algn="l">
              <a:lnSpc>
                <a:spcPct val="105000"/>
              </a:lnSpc>
              <a:spcBef>
                <a:spcPts val="0"/>
              </a:spcBef>
              <a:spcAft>
                <a:spcPts val="0"/>
              </a:spcAft>
              <a:buSzPts val="1600"/>
              <a:buChar char="-"/>
            </a:pPr>
            <a:r>
              <a:rPr lang="en" sz="1600"/>
              <a:t>Store the simplified GET/ POST forms in respective </a:t>
            </a:r>
            <a:br>
              <a:rPr lang="en" sz="1600"/>
            </a:br>
            <a:r>
              <a:rPr lang="en" sz="1600"/>
              <a:t>GET/ POST folders.</a:t>
            </a:r>
            <a:endParaRPr sz="1600"/>
          </a:p>
        </p:txBody>
      </p:sp>
      <p:pic>
        <p:nvPicPr>
          <p:cNvPr id="499" name="Google Shape;499;p74"/>
          <p:cNvPicPr preferRelativeResize="0"/>
          <p:nvPr/>
        </p:nvPicPr>
        <p:blipFill>
          <a:blip r:embed="rId3">
            <a:alphaModFix/>
          </a:blip>
          <a:stretch>
            <a:fillRect/>
          </a:stretch>
        </p:blipFill>
        <p:spPr>
          <a:xfrm>
            <a:off x="6125225" y="1737650"/>
            <a:ext cx="2866350" cy="1984947"/>
          </a:xfrm>
          <a:prstGeom prst="rect">
            <a:avLst/>
          </a:prstGeom>
          <a:noFill/>
          <a:ln>
            <a:noFill/>
          </a:ln>
        </p:spPr>
      </p:pic>
      <p:sp>
        <p:nvSpPr>
          <p:cNvPr id="500" name="Google Shape;500;p74"/>
          <p:cNvSpPr txBox="1"/>
          <p:nvPr/>
        </p:nvSpPr>
        <p:spPr>
          <a:xfrm>
            <a:off x="6125150" y="3722600"/>
            <a:ext cx="28665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Figure - Example of a uniform representation for API with POST method</a:t>
            </a:r>
            <a:endParaRPr sz="1300">
              <a:solidFill>
                <a:schemeClr val="accent1"/>
              </a:solidFill>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75" title="Points scored"/>
          <p:cNvPicPr preferRelativeResize="0"/>
          <p:nvPr/>
        </p:nvPicPr>
        <p:blipFill>
          <a:blip r:embed="rId3">
            <a:alphaModFix/>
          </a:blip>
          <a:stretch>
            <a:fillRect/>
          </a:stretch>
        </p:blipFill>
        <p:spPr>
          <a:xfrm>
            <a:off x="786026" y="230762"/>
            <a:ext cx="7571949" cy="46819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76" title="Chart"/>
          <p:cNvPicPr preferRelativeResize="0"/>
          <p:nvPr/>
        </p:nvPicPr>
        <p:blipFill>
          <a:blip r:embed="rId3">
            <a:alphaModFix/>
          </a:blip>
          <a:stretch>
            <a:fillRect/>
          </a:stretch>
        </p:blipFill>
        <p:spPr>
          <a:xfrm>
            <a:off x="659300" y="152400"/>
            <a:ext cx="7825389" cy="483869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7"/>
          <p:cNvSpPr txBox="1"/>
          <p:nvPr>
            <p:ph type="title"/>
          </p:nvPr>
        </p:nvSpPr>
        <p:spPr>
          <a:xfrm>
            <a:off x="729450" y="4724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Compatibility Analysis : Data - Type match</a:t>
            </a:r>
            <a:endParaRPr/>
          </a:p>
        </p:txBody>
      </p:sp>
      <p:sp>
        <p:nvSpPr>
          <p:cNvPr id="516" name="Google Shape;516;p77"/>
          <p:cNvSpPr txBox="1"/>
          <p:nvPr>
            <p:ph idx="1" type="body"/>
          </p:nvPr>
        </p:nvSpPr>
        <p:spPr>
          <a:xfrm>
            <a:off x="727650" y="11734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For two APIs to have a data-type match, the keys in which they share must have the same type.</a:t>
            </a:r>
            <a:endParaRPr sz="1600"/>
          </a:p>
          <a:p>
            <a:pPr indent="0" lvl="0" marL="0" rtl="0" algn="l">
              <a:spcBef>
                <a:spcPts val="1200"/>
              </a:spcBef>
              <a:spcAft>
                <a:spcPts val="1200"/>
              </a:spcAft>
              <a:buNone/>
            </a:pPr>
            <a:r>
              <a:t/>
            </a:r>
            <a:endParaRPr sz="1600"/>
          </a:p>
        </p:txBody>
      </p:sp>
      <p:pic>
        <p:nvPicPr>
          <p:cNvPr id="517" name="Google Shape;517;p77"/>
          <p:cNvPicPr preferRelativeResize="0"/>
          <p:nvPr/>
        </p:nvPicPr>
        <p:blipFill>
          <a:blip r:embed="rId3">
            <a:alphaModFix/>
          </a:blip>
          <a:stretch>
            <a:fillRect/>
          </a:stretch>
        </p:blipFill>
        <p:spPr>
          <a:xfrm>
            <a:off x="1265624" y="1988275"/>
            <a:ext cx="3131444" cy="2261100"/>
          </a:xfrm>
          <a:prstGeom prst="rect">
            <a:avLst/>
          </a:prstGeom>
          <a:noFill/>
          <a:ln>
            <a:noFill/>
          </a:ln>
        </p:spPr>
      </p:pic>
      <p:pic>
        <p:nvPicPr>
          <p:cNvPr id="518" name="Google Shape;518;p77"/>
          <p:cNvPicPr preferRelativeResize="0"/>
          <p:nvPr/>
        </p:nvPicPr>
        <p:blipFill>
          <a:blip r:embed="rId4">
            <a:alphaModFix/>
          </a:blip>
          <a:stretch>
            <a:fillRect/>
          </a:stretch>
        </p:blipFill>
        <p:spPr>
          <a:xfrm>
            <a:off x="4875325" y="1673375"/>
            <a:ext cx="2956944" cy="31552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8"/>
          <p:cNvSpPr txBox="1"/>
          <p:nvPr>
            <p:ph type="title"/>
          </p:nvPr>
        </p:nvSpPr>
        <p:spPr>
          <a:xfrm>
            <a:off x="729450" y="4724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Compatibility Analysis : Property-Name match</a:t>
            </a:r>
            <a:endParaRPr/>
          </a:p>
        </p:txBody>
      </p:sp>
      <p:sp>
        <p:nvSpPr>
          <p:cNvPr id="524" name="Google Shape;524;p78"/>
          <p:cNvSpPr txBox="1"/>
          <p:nvPr>
            <p:ph idx="1" type="body"/>
          </p:nvPr>
        </p:nvSpPr>
        <p:spPr>
          <a:xfrm>
            <a:off x="727650" y="1252250"/>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For two APIs to have a property-name match, the keys must be exactly the same. Here, we do not consider the values, aka, the data types of the keys.</a:t>
            </a:r>
            <a:endParaRPr sz="1600"/>
          </a:p>
        </p:txBody>
      </p:sp>
      <p:pic>
        <p:nvPicPr>
          <p:cNvPr id="525" name="Google Shape;525;p78"/>
          <p:cNvPicPr preferRelativeResize="0"/>
          <p:nvPr/>
        </p:nvPicPr>
        <p:blipFill>
          <a:blip r:embed="rId3">
            <a:alphaModFix/>
          </a:blip>
          <a:stretch>
            <a:fillRect/>
          </a:stretch>
        </p:blipFill>
        <p:spPr>
          <a:xfrm>
            <a:off x="1318100" y="1905975"/>
            <a:ext cx="2998000" cy="2153725"/>
          </a:xfrm>
          <a:prstGeom prst="rect">
            <a:avLst/>
          </a:prstGeom>
          <a:noFill/>
          <a:ln>
            <a:noFill/>
          </a:ln>
        </p:spPr>
      </p:pic>
      <p:pic>
        <p:nvPicPr>
          <p:cNvPr id="526" name="Google Shape;526;p78"/>
          <p:cNvPicPr preferRelativeResize="0"/>
          <p:nvPr/>
        </p:nvPicPr>
        <p:blipFill>
          <a:blip r:embed="rId4">
            <a:alphaModFix/>
          </a:blip>
          <a:stretch>
            <a:fillRect/>
          </a:stretch>
        </p:blipFill>
        <p:spPr>
          <a:xfrm>
            <a:off x="4572000" y="1905975"/>
            <a:ext cx="2827800" cy="30459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9"/>
          <p:cNvSpPr txBox="1"/>
          <p:nvPr>
            <p:ph type="title"/>
          </p:nvPr>
        </p:nvSpPr>
        <p:spPr>
          <a:xfrm>
            <a:off x="729450" y="4724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Compatibility Analysis - Results</a:t>
            </a:r>
            <a:endParaRPr/>
          </a:p>
        </p:txBody>
      </p:sp>
      <p:sp>
        <p:nvSpPr>
          <p:cNvPr id="532" name="Google Shape;532;p7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533" name="Google Shape;533;p79" title="Points scored"/>
          <p:cNvPicPr preferRelativeResize="0"/>
          <p:nvPr/>
        </p:nvPicPr>
        <p:blipFill>
          <a:blip r:embed="rId3">
            <a:alphaModFix/>
          </a:blip>
          <a:stretch>
            <a:fillRect/>
          </a:stretch>
        </p:blipFill>
        <p:spPr>
          <a:xfrm>
            <a:off x="1253325" y="1039400"/>
            <a:ext cx="6637350" cy="41041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0"/>
          <p:cNvSpPr txBox="1"/>
          <p:nvPr>
            <p:ph type="title"/>
          </p:nvPr>
        </p:nvSpPr>
        <p:spPr>
          <a:xfrm>
            <a:off x="727650" y="4724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Discussion &amp; Conclusion</a:t>
            </a:r>
            <a:endParaRPr/>
          </a:p>
        </p:txBody>
      </p:sp>
      <p:sp>
        <p:nvSpPr>
          <p:cNvPr id="539" name="Google Shape;539;p80"/>
          <p:cNvSpPr txBox="1"/>
          <p:nvPr>
            <p:ph idx="1" type="body"/>
          </p:nvPr>
        </p:nvSpPr>
        <p:spPr>
          <a:xfrm>
            <a:off x="727650" y="1222350"/>
            <a:ext cx="7688700" cy="37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Discussion</a:t>
            </a:r>
            <a:endParaRPr sz="1400" u="sng"/>
          </a:p>
          <a:p>
            <a:pPr indent="-317500" lvl="0" marL="457200" rtl="0" algn="l">
              <a:spcBef>
                <a:spcPts val="0"/>
              </a:spcBef>
              <a:spcAft>
                <a:spcPts val="0"/>
              </a:spcAft>
              <a:buSzPts val="1400"/>
              <a:buChar char="●"/>
            </a:pPr>
            <a:r>
              <a:rPr lang="en" sz="1400"/>
              <a:t>More data is needed to justify our experimental findings.</a:t>
            </a:r>
            <a:endParaRPr sz="1400"/>
          </a:p>
          <a:p>
            <a:pPr indent="-317500" lvl="0" marL="457200" rtl="0" algn="l">
              <a:spcBef>
                <a:spcPts val="0"/>
              </a:spcBef>
              <a:spcAft>
                <a:spcPts val="0"/>
              </a:spcAft>
              <a:buSzPts val="1400"/>
              <a:buChar char="●"/>
            </a:pPr>
            <a:r>
              <a:rPr lang="en" sz="1400"/>
              <a:t>The runtime complexity of the matching algorithm can be further optimized.</a:t>
            </a:r>
            <a:endParaRPr sz="1400"/>
          </a:p>
          <a:p>
            <a:pPr indent="-317500" lvl="0" marL="457200" rtl="0" algn="l">
              <a:spcBef>
                <a:spcPts val="0"/>
              </a:spcBef>
              <a:spcAft>
                <a:spcPts val="0"/>
              </a:spcAft>
              <a:buSzPts val="1400"/>
              <a:buChar char="●"/>
            </a:pPr>
            <a:r>
              <a:rPr lang="en" sz="1400"/>
              <a:t>Canonical form transformation can help streamline the analysis but the authors of the paper are not completely clear on their justifications and process to clean the data.</a:t>
            </a:r>
            <a:endParaRPr sz="1400"/>
          </a:p>
          <a:p>
            <a:pPr indent="-317500" lvl="0" marL="457200" rtl="0" algn="l">
              <a:spcBef>
                <a:spcPts val="0"/>
              </a:spcBef>
              <a:spcAft>
                <a:spcPts val="0"/>
              </a:spcAft>
              <a:buSzPts val="1400"/>
              <a:buChar char="●"/>
            </a:pPr>
            <a:r>
              <a:rPr lang="en" sz="1400"/>
              <a:t>There exists discrepancy between our result and the paper’s due to the fact that we lack resources such as data and computing power to implement the algorithm on a full scale dataset.</a:t>
            </a:r>
            <a:endParaRPr sz="1400"/>
          </a:p>
          <a:p>
            <a:pPr indent="0" lvl="0" marL="0" rtl="0" algn="l">
              <a:spcBef>
                <a:spcPts val="1200"/>
              </a:spcBef>
              <a:spcAft>
                <a:spcPts val="0"/>
              </a:spcAft>
              <a:buNone/>
            </a:pPr>
            <a:r>
              <a:rPr lang="en" sz="1400" u="sng"/>
              <a:t>Conclusion</a:t>
            </a:r>
            <a:endParaRPr sz="1400" u="sng"/>
          </a:p>
          <a:p>
            <a:pPr indent="-317500" lvl="0" marL="457200" rtl="0" algn="l">
              <a:spcBef>
                <a:spcPts val="0"/>
              </a:spcBef>
              <a:spcAft>
                <a:spcPts val="0"/>
              </a:spcAft>
              <a:buSzPts val="1400"/>
              <a:buChar char="●"/>
            </a:pPr>
            <a:r>
              <a:rPr lang="en" sz="1400"/>
              <a:t>Overview of web service composition and its applications</a:t>
            </a:r>
            <a:endParaRPr sz="1400"/>
          </a:p>
          <a:p>
            <a:pPr indent="-317500" lvl="0" marL="457200" rtl="0" algn="l">
              <a:spcBef>
                <a:spcPts val="0"/>
              </a:spcBef>
              <a:spcAft>
                <a:spcPts val="0"/>
              </a:spcAft>
              <a:buSzPts val="1400"/>
              <a:buChar char="●"/>
            </a:pPr>
            <a:r>
              <a:rPr lang="en" sz="1400"/>
              <a:t>Review on recent publications in the area of web service composition</a:t>
            </a:r>
            <a:endParaRPr sz="1400"/>
          </a:p>
          <a:p>
            <a:pPr indent="-317500" lvl="0" marL="457200" rtl="0" algn="l">
              <a:spcBef>
                <a:spcPts val="0"/>
              </a:spcBef>
              <a:spcAft>
                <a:spcPts val="0"/>
              </a:spcAft>
              <a:buSzPts val="1400"/>
              <a:buChar char="●"/>
            </a:pPr>
            <a:r>
              <a:rPr lang="en" sz="1400"/>
              <a:t>Implementation of Paper 1 and initial results</a:t>
            </a:r>
            <a:endParaRPr sz="1400"/>
          </a:p>
          <a:p>
            <a:pPr indent="-317500" lvl="0" marL="457200" rtl="0" algn="l">
              <a:spcBef>
                <a:spcPts val="0"/>
              </a:spcBef>
              <a:spcAft>
                <a:spcPts val="0"/>
              </a:spcAft>
              <a:buSzPts val="1400"/>
              <a:buChar char="●"/>
            </a:pPr>
            <a:r>
              <a:rPr lang="en" sz="1400"/>
              <a:t>Challenges and design decisions encountered during implementation.</a:t>
            </a:r>
            <a:endParaRPr sz="1400"/>
          </a:p>
          <a:p>
            <a:pPr indent="0" lvl="0" marL="0" rtl="0" algn="l">
              <a:spcBef>
                <a:spcPts val="1200"/>
              </a:spcBef>
              <a:spcAft>
                <a:spcPts val="1200"/>
              </a:spcAft>
              <a:buNone/>
            </a:pPr>
            <a:r>
              <a:t/>
            </a:r>
            <a:endParaRPr sz="14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1"/>
          <p:cNvSpPr txBox="1"/>
          <p:nvPr>
            <p:ph type="title"/>
          </p:nvPr>
        </p:nvSpPr>
        <p:spPr>
          <a:xfrm>
            <a:off x="729450" y="485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545" name="Google Shape;545;p81"/>
          <p:cNvSpPr txBox="1"/>
          <p:nvPr>
            <p:ph idx="1" type="body"/>
          </p:nvPr>
        </p:nvSpPr>
        <p:spPr>
          <a:xfrm>
            <a:off x="267100" y="1311975"/>
            <a:ext cx="8876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[1] Aram AlSedrani and Touir Ameur. 2016. Web Service Composition Processes: A Comparative Study. International Journal on Web Service Computing 7 (03 2016), 1–21. https://doi.org/10.5121/ijwsc.2016.7101 </a:t>
            </a:r>
            <a:endParaRPr/>
          </a:p>
          <a:p>
            <a:pPr indent="-311150" lvl="0" marL="457200" rtl="0" algn="l">
              <a:spcBef>
                <a:spcPts val="0"/>
              </a:spcBef>
              <a:spcAft>
                <a:spcPts val="0"/>
              </a:spcAft>
              <a:buSzPts val="1300"/>
              <a:buChar char="●"/>
            </a:pPr>
            <a:r>
              <a:rPr lang="en"/>
              <a:t>[2] Franziska S. Hollauf, Marco Franceschetti, and Johann Eder. 2021. Towards Representing Time-Cost Tradeoffs for Service Compositions. In 2021 IEEE Inter- national Conference on Services Computing (SCC). 79–88. https://doi.org/10.1109/ SCC53864.2021.00020</a:t>
            </a:r>
            <a:endParaRPr/>
          </a:p>
          <a:p>
            <a:pPr indent="-311150" lvl="0" marL="457200" rtl="0" algn="l">
              <a:spcBef>
                <a:spcPts val="0"/>
              </a:spcBef>
              <a:spcAft>
                <a:spcPts val="0"/>
              </a:spcAft>
              <a:buSzPts val="1300"/>
              <a:buChar char="●"/>
            </a:pPr>
            <a:r>
              <a:rPr lang="en"/>
              <a:t>[3] Javier Luis Cánovas Izquierdo and Jordi Cabot. 2014. Composing JSON-Based Web APIs. In Web Engineering, Sven Casteleyn, Gustavo Rossi, and Marco Winckler (Eds.). Springer International Publishing, Cham, 390–399.</a:t>
            </a:r>
            <a:endParaRPr/>
          </a:p>
          <a:p>
            <a:pPr indent="-311150" lvl="0" marL="457200" rtl="0" algn="l">
              <a:spcBef>
                <a:spcPts val="0"/>
              </a:spcBef>
              <a:spcAft>
                <a:spcPts val="0"/>
              </a:spcAft>
              <a:buSzPts val="1300"/>
              <a:buChar char="●"/>
            </a:pPr>
            <a:r>
              <a:rPr lang="en"/>
              <a:t>[4] Sangwon Lee and Kwang-Kyu Seo. 2016. A Hybrid Multi-Criteria Decision- Making Model for a Cloud Service Selection Problem Using BSC, Fuzzy Delphi Method and Fuzzy AHP. Wirel. Pers. Commun. 86, 1 (jan 2016), 57–75. https: //doi.org/10.1007/s11277-015-2976-z</a:t>
            </a:r>
            <a:endParaRPr/>
          </a:p>
          <a:p>
            <a:pPr indent="-311150" lvl="0" marL="457200" rtl="0" algn="l">
              <a:spcBef>
                <a:spcPts val="0"/>
              </a:spcBef>
              <a:spcAft>
                <a:spcPts val="0"/>
              </a:spcAft>
              <a:buSzPts val="1300"/>
              <a:buChar char="●"/>
            </a:pPr>
            <a:r>
              <a:rPr lang="en"/>
              <a:t>[5] Souhaila Serbout, Fabio Di Lauro, and Cesare Pautasso. 2022. Web APIs Structures and Data Models Analysis. In 2022 IEEE 19th International Conference on Software Architecture Companion (ICSA-C). 84–91. https://doi.org/10.1109/ICSA-C54293. 2022.00059</a:t>
            </a:r>
            <a:endParaRPr/>
          </a:p>
          <a:p>
            <a:pPr indent="-311150" lvl="0" marL="457200" rtl="0" algn="l">
              <a:spcBef>
                <a:spcPts val="0"/>
              </a:spcBef>
              <a:spcAft>
                <a:spcPts val="0"/>
              </a:spcAft>
              <a:buSzPts val="1300"/>
              <a:buChar char="●"/>
            </a:pPr>
            <a:r>
              <a:rPr lang="en"/>
              <a:t>[6] Souhaila Serbout, Cesare Pautasso, and Uwe Zdun. 2022. How Composable is the Web? An Empirical Study on OpenAPI Data model Compatibility. In 2022 IEEE International Conference on Web Services (ICWS). 415–424. </a:t>
            </a:r>
            <a:br>
              <a:rPr lang="en"/>
            </a:br>
            <a:r>
              <a:rPr lang="en"/>
              <a:t>https: //doi.org/10.1109/ICWS55610.2022.00068</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Composable is the Web? An Empirical Study on OpenAPI Data model Compatibility</a:t>
            </a:r>
            <a:endParaRPr/>
          </a:p>
        </p:txBody>
      </p:sp>
      <p:sp>
        <p:nvSpPr>
          <p:cNvPr id="122" name="Google Shape;122;p19"/>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S. Serbout, C. Pautasso and U. Zdun, "How Composable is the Web? An Empirical Study on OpenAPI Data model Compatibility," 2022 IEEE International Conference on Web Services (ICWS), Barcelona, Spain, 2022, pp. 415-424, doi: 10.1109/ICWS55610.2022.00068.</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2"/>
          <p:cNvSpPr txBox="1"/>
          <p:nvPr>
            <p:ph type="title"/>
          </p:nvPr>
        </p:nvSpPr>
        <p:spPr>
          <a:xfrm>
            <a:off x="729450" y="49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551" name="Google Shape;551;p82"/>
          <p:cNvSpPr txBox="1"/>
          <p:nvPr>
            <p:ph idx="1" type="body"/>
          </p:nvPr>
        </p:nvSpPr>
        <p:spPr>
          <a:xfrm>
            <a:off x="251925" y="1252225"/>
            <a:ext cx="8620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[7] Shubham Shah. 2021. Contextual content discovery: You’ve forgotten about the API endpoints. https://www.assetnote.io/resources/research/contextual- content-discovery-youve-forgotten-about-the-api-endpoints </a:t>
            </a:r>
            <a:endParaRPr/>
          </a:p>
          <a:p>
            <a:pPr indent="-311150" lvl="0" marL="457200" rtl="0" algn="l">
              <a:spcBef>
                <a:spcPts val="0"/>
              </a:spcBef>
              <a:spcAft>
                <a:spcPts val="0"/>
              </a:spcAft>
              <a:buSzPts val="1300"/>
              <a:buChar char="●"/>
            </a:pPr>
            <a:r>
              <a:rPr lang="en"/>
              <a:t>[8] Hongbing Wang, Xuan Zhou, Xiang Zhou, Weihong Liu, Wenya Li, and Athman Bouguettaya. 2010. Adaptive Service Composition Based on Reinforcement Learning. Service-Oriented Computing 6470, 92–107. https://doi.org/10.1007/978- 3-642-17358-5_7</a:t>
            </a:r>
            <a:endParaRPr/>
          </a:p>
          <a:p>
            <a:pPr indent="-311150" lvl="0" marL="457200" rtl="0" algn="l">
              <a:spcBef>
                <a:spcPts val="0"/>
              </a:spcBef>
              <a:spcAft>
                <a:spcPts val="0"/>
              </a:spcAft>
              <a:buSzPts val="1300"/>
              <a:buChar char="●"/>
            </a:pPr>
            <a:r>
              <a:rPr lang="en"/>
              <a:t>[9] Erik Wittern, Alan Cha, James C. Davis, Guillaume Baudart, and Louis Mandel. 2019. An Empirical Study of GraphQL Schemas. arXiv:1907.13012 [cs.SE] </a:t>
            </a:r>
            <a:endParaRPr/>
          </a:p>
          <a:p>
            <a:pPr indent="-311150" lvl="0" marL="457200" rtl="0" algn="l">
              <a:spcBef>
                <a:spcPts val="0"/>
              </a:spcBef>
              <a:spcAft>
                <a:spcPts val="0"/>
              </a:spcAft>
              <a:buSzPts val="1300"/>
              <a:buChar char="●"/>
            </a:pPr>
            <a:r>
              <a:rPr lang="en"/>
              <a:t>[10] Yuhong Yan, Pascal Poizat, and Ludeng Zhao. 2010. Self-Adaptive Service Composition Through Graphplan Repair. In 2010 IEEE International Conference on Web Services. 624–627. https://doi.org/10.1109/ICWS.2010.91 </a:t>
            </a:r>
            <a:endParaRPr/>
          </a:p>
          <a:p>
            <a:pPr indent="-311150" lvl="0" marL="457200" rtl="0" algn="l">
              <a:spcBef>
                <a:spcPts val="0"/>
              </a:spcBef>
              <a:spcAft>
                <a:spcPts val="0"/>
              </a:spcAft>
              <a:buSzPts val="1300"/>
              <a:buChar char="●"/>
            </a:pPr>
            <a:r>
              <a:rPr lang="en"/>
              <a:t>[11] Firas Zouari, Chirine Ghedira-Guegan, Nadia Kabachi, and Khouloud Boukadi. 2021. Towards an adaptive curation services composition based on machine learning. In 2021 IEEE International Conference on Web Services (ICWS). 73–78. https://doi.org/10.1109/ICWS53863.2021.00022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28" name="Google Shape;12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“How Composable is the Web? An Empirical Study on OpenAPI Data model Compatibility”</a:t>
            </a:r>
            <a:endParaRPr/>
          </a:p>
          <a:p>
            <a:pPr indent="-311150" lvl="0" marL="457200" rtl="0" algn="l">
              <a:spcBef>
                <a:spcPts val="0"/>
              </a:spcBef>
              <a:spcAft>
                <a:spcPts val="0"/>
              </a:spcAft>
              <a:buSzPts val="1300"/>
              <a:buChar char="●"/>
            </a:pPr>
            <a:r>
              <a:rPr lang="en"/>
              <a:t>An in-depth study of a large collection of OpenAPI definitions on the web</a:t>
            </a:r>
            <a:endParaRPr/>
          </a:p>
          <a:p>
            <a:pPr indent="-311150" lvl="0" marL="457200" rtl="0" algn="l">
              <a:spcBef>
                <a:spcPts val="0"/>
              </a:spcBef>
              <a:spcAft>
                <a:spcPts val="0"/>
              </a:spcAft>
              <a:buSzPts val="1300"/>
              <a:buChar char="●"/>
            </a:pPr>
            <a:r>
              <a:rPr lang="en"/>
              <a:t>A set of validation rules have been developed for data analysis</a:t>
            </a:r>
            <a:endParaRPr/>
          </a:p>
          <a:p>
            <a:pPr indent="-311150" lvl="0" marL="457200" rtl="0" algn="l">
              <a:spcBef>
                <a:spcPts val="0"/>
              </a:spcBef>
              <a:spcAft>
                <a:spcPts val="0"/>
              </a:spcAft>
              <a:buSzPts val="1300"/>
              <a:buChar char="●"/>
            </a:pPr>
            <a:r>
              <a:rPr lang="en"/>
              <a:t>A transformation process has been implemented to form a baseline for API comparison</a:t>
            </a:r>
            <a:endParaRPr/>
          </a:p>
          <a:p>
            <a:pPr indent="-311150" lvl="0" marL="457200" rtl="0" algn="l">
              <a:spcBef>
                <a:spcPts val="0"/>
              </a:spcBef>
              <a:spcAft>
                <a:spcPts val="0"/>
              </a:spcAft>
              <a:buSzPts val="1300"/>
              <a:buChar char="●"/>
            </a:pPr>
            <a:r>
              <a:rPr lang="en"/>
              <a:t>Compatibility is determined at different levels of the OpenAPI schemas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has not been any study that examines </a:t>
            </a:r>
            <a:r>
              <a:rPr lang="en"/>
              <a:t>compatibility</a:t>
            </a:r>
            <a:r>
              <a:rPr lang="en"/>
              <a:t> at the schema level</a:t>
            </a:r>
            <a:endParaRPr/>
          </a:p>
          <a:p>
            <a:pPr indent="-311150" lvl="0" marL="457200" rtl="0" algn="l">
              <a:spcBef>
                <a:spcPts val="0"/>
              </a:spcBef>
              <a:spcAft>
                <a:spcPts val="0"/>
              </a:spcAft>
              <a:buSzPts val="1300"/>
              <a:buChar char="●"/>
            </a:pPr>
            <a:r>
              <a:rPr lang="en"/>
              <a:t>The </a:t>
            </a:r>
            <a:r>
              <a:rPr lang="en"/>
              <a:t>levels of compatibility APIs exhibit have not been explored</a:t>
            </a:r>
            <a:endParaRPr/>
          </a:p>
          <a:p>
            <a:pPr indent="-311150" lvl="0" marL="457200" rtl="0" algn="l">
              <a:spcBef>
                <a:spcPts val="0"/>
              </a:spcBef>
              <a:spcAft>
                <a:spcPts val="0"/>
              </a:spcAft>
              <a:buSzPts val="1300"/>
              <a:buChar char="●"/>
            </a:pPr>
            <a:r>
              <a:rPr lang="en"/>
              <a:t>Two API schemas are compatible if they require little or no manipulations</a:t>
            </a:r>
            <a:endParaRPr/>
          </a:p>
          <a:p>
            <a:pPr indent="-311150" lvl="0" marL="457200" rtl="0" algn="l">
              <a:spcBef>
                <a:spcPts val="0"/>
              </a:spcBef>
              <a:spcAft>
                <a:spcPts val="0"/>
              </a:spcAft>
              <a:buSzPts val="1300"/>
              <a:buChar char="●"/>
            </a:pPr>
            <a:r>
              <a:rPr lang="en"/>
              <a:t>An example of no manipulation is the conversion from a number to a string</a:t>
            </a:r>
            <a:endParaRPr/>
          </a:p>
          <a:p>
            <a:pPr indent="-311150" lvl="0" marL="457200" rtl="0" algn="l">
              <a:spcBef>
                <a:spcPts val="0"/>
              </a:spcBef>
              <a:spcAft>
                <a:spcPts val="0"/>
              </a:spcAft>
              <a:buSzPts val="1300"/>
              <a:buChar char="●"/>
            </a:pPr>
            <a:r>
              <a:rPr b="1" lang="en"/>
              <a:t>How compatible are Web APIs?</a:t>
            </a:r>
            <a:endParaRPr b="1"/>
          </a:p>
          <a:p>
            <a:pPr indent="-311150" lvl="0" marL="457200" rtl="0" algn="l">
              <a:spcBef>
                <a:spcPts val="0"/>
              </a:spcBef>
              <a:spcAft>
                <a:spcPts val="0"/>
              </a:spcAft>
              <a:buSzPts val="1300"/>
              <a:buChar char="●"/>
            </a:pPr>
            <a:r>
              <a:rPr b="1" lang="en"/>
              <a:t>On which level are most API compatible?</a:t>
            </a:r>
            <a:endParaRPr b="1"/>
          </a:p>
          <a:p>
            <a:pPr indent="-311150" lvl="0" marL="457200" rtl="0" algn="l">
              <a:spcBef>
                <a:spcPts val="0"/>
              </a:spcBef>
              <a:spcAft>
                <a:spcPts val="0"/>
              </a:spcAft>
              <a:buSzPts val="1300"/>
              <a:buChar char="●"/>
            </a:pPr>
            <a:r>
              <a:rPr b="1" lang="en"/>
              <a:t>What is the likelihood that a random pair of APIs has at least one compatible endpoint?</a:t>
            </a:r>
            <a:endParaRPr b="1"/>
          </a:p>
          <a:p>
            <a:pPr indent="-311150" lvl="0" marL="457200" rtl="0" algn="l">
              <a:spcBef>
                <a:spcPts val="0"/>
              </a:spcBef>
              <a:spcAft>
                <a:spcPts val="0"/>
              </a:spcAft>
              <a:buSzPts val="1300"/>
              <a:buChar char="●"/>
            </a:pPr>
            <a:r>
              <a:rPr b="1" lang="en"/>
              <a:t>To what extent are the APIs endpoints compatible?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