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F1915-2D3E-4329-A7D6-B39AC605D06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2803432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F1915-2D3E-4329-A7D6-B39AC605D06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68829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F1915-2D3E-4329-A7D6-B39AC605D06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E4F3FB-D6E9-4B7C-8A12-37F41D2E94D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5154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3F1915-2D3E-4329-A7D6-B39AC605D06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89148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3F1915-2D3E-4329-A7D6-B39AC605D06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E4F3FB-D6E9-4B7C-8A12-37F41D2E94D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0107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3F1915-2D3E-4329-A7D6-B39AC605D06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345565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F1915-2D3E-4329-A7D6-B39AC605D06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2087116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F1915-2D3E-4329-A7D6-B39AC605D06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67591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F1915-2D3E-4329-A7D6-B39AC605D06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4265297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F1915-2D3E-4329-A7D6-B39AC605D06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205025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F1915-2D3E-4329-A7D6-B39AC605D06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41397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F1915-2D3E-4329-A7D6-B39AC605D066}" type="datetimeFigureOut">
              <a:rPr lang="en-IN" smtClean="0"/>
              <a:t>06-03-2024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2991471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F1915-2D3E-4329-A7D6-B39AC605D066}" type="datetimeFigureOut">
              <a:rPr lang="en-IN" smtClean="0"/>
              <a:t>06-03-2024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107022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F1915-2D3E-4329-A7D6-B39AC605D066}" type="datetimeFigureOut">
              <a:rPr lang="en-IN" smtClean="0"/>
              <a:t>06-03-2024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313500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F1915-2D3E-4329-A7D6-B39AC605D06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182728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F1915-2D3E-4329-A7D6-B39AC605D06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E4F3FB-D6E9-4B7C-8A12-37F41D2E94D7}" type="slidenum">
              <a:rPr lang="en-IN" smtClean="0"/>
              <a:t>‹#›</a:t>
            </a:fld>
            <a:endParaRPr lang="en-IN"/>
          </a:p>
        </p:txBody>
      </p:sp>
    </p:spTree>
    <p:extLst>
      <p:ext uri="{BB962C8B-B14F-4D97-AF65-F5344CB8AC3E}">
        <p14:creationId xmlns:p14="http://schemas.microsoft.com/office/powerpoint/2010/main" val="231393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3F1915-2D3E-4329-A7D6-B39AC605D066}" type="datetimeFigureOut">
              <a:rPr lang="en-IN" smtClean="0"/>
              <a:t>06-03-2024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E4F3FB-D6E9-4B7C-8A12-37F41D2E94D7}" type="slidenum">
              <a:rPr lang="en-IN" smtClean="0"/>
              <a:t>‹#›</a:t>
            </a:fld>
            <a:endParaRPr lang="en-IN"/>
          </a:p>
        </p:txBody>
      </p:sp>
    </p:spTree>
    <p:extLst>
      <p:ext uri="{BB962C8B-B14F-4D97-AF65-F5344CB8AC3E}">
        <p14:creationId xmlns:p14="http://schemas.microsoft.com/office/powerpoint/2010/main" val="136584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E553-A2A3-F5B9-BD8F-C16FAA072B97}"/>
              </a:ext>
            </a:extLst>
          </p:cNvPr>
          <p:cNvSpPr>
            <a:spLocks noGrp="1"/>
          </p:cNvSpPr>
          <p:nvPr>
            <p:ph type="ctrTitle"/>
          </p:nvPr>
        </p:nvSpPr>
        <p:spPr>
          <a:xfrm>
            <a:off x="2029376" y="242541"/>
            <a:ext cx="7226591" cy="1604924"/>
          </a:xfrm>
        </p:spPr>
        <p:txBody>
          <a:bodyPr>
            <a:normAutofit fontScale="90000"/>
          </a:bodyPr>
          <a:lstStyle/>
          <a:p>
            <a:pPr algn="ctr"/>
            <a:r>
              <a:rPr lang="en-US" b="1" dirty="0"/>
              <a:t>World Bank Population </a:t>
            </a:r>
            <a:br>
              <a:rPr lang="en-US" b="1" dirty="0"/>
            </a:br>
            <a:r>
              <a:rPr lang="en-US" b="1" dirty="0"/>
              <a:t>Data Analysis Project </a:t>
            </a:r>
            <a:endParaRPr lang="en-IN" b="1" dirty="0"/>
          </a:p>
        </p:txBody>
      </p:sp>
      <p:pic>
        <p:nvPicPr>
          <p:cNvPr id="5" name="Picture 4">
            <a:extLst>
              <a:ext uri="{FF2B5EF4-FFF2-40B4-BE49-F238E27FC236}">
                <a16:creationId xmlns:a16="http://schemas.microsoft.com/office/drawing/2014/main" id="{A000E195-D6ED-FD6F-0932-8D745A34EEE8}"/>
              </a:ext>
            </a:extLst>
          </p:cNvPr>
          <p:cNvPicPr>
            <a:picLocks noChangeAspect="1"/>
          </p:cNvPicPr>
          <p:nvPr/>
        </p:nvPicPr>
        <p:blipFill>
          <a:blip r:embed="rId2"/>
          <a:stretch>
            <a:fillRect/>
          </a:stretch>
        </p:blipFill>
        <p:spPr>
          <a:xfrm>
            <a:off x="9145885" y="335848"/>
            <a:ext cx="1828874" cy="1418310"/>
          </a:xfrm>
          <a:prstGeom prst="rect">
            <a:avLst/>
          </a:prstGeom>
        </p:spPr>
      </p:pic>
      <p:pic>
        <p:nvPicPr>
          <p:cNvPr id="7" name="Picture 6">
            <a:extLst>
              <a:ext uri="{FF2B5EF4-FFF2-40B4-BE49-F238E27FC236}">
                <a16:creationId xmlns:a16="http://schemas.microsoft.com/office/drawing/2014/main" id="{66B96628-A73C-AA5B-41F2-6C3B432F843A}"/>
              </a:ext>
            </a:extLst>
          </p:cNvPr>
          <p:cNvPicPr>
            <a:picLocks noChangeAspect="1"/>
          </p:cNvPicPr>
          <p:nvPr/>
        </p:nvPicPr>
        <p:blipFill>
          <a:blip r:embed="rId3"/>
          <a:stretch>
            <a:fillRect/>
          </a:stretch>
        </p:blipFill>
        <p:spPr>
          <a:xfrm>
            <a:off x="2561942" y="2165493"/>
            <a:ext cx="7334204" cy="4449966"/>
          </a:xfrm>
          <a:prstGeom prst="rect">
            <a:avLst/>
          </a:prstGeom>
        </p:spPr>
      </p:pic>
    </p:spTree>
    <p:extLst>
      <p:ext uri="{BB962C8B-B14F-4D97-AF65-F5344CB8AC3E}">
        <p14:creationId xmlns:p14="http://schemas.microsoft.com/office/powerpoint/2010/main" val="15479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FD48-A1D7-0FF1-C5CC-FEDCAA68C30C}"/>
              </a:ext>
            </a:extLst>
          </p:cNvPr>
          <p:cNvSpPr>
            <a:spLocks noGrp="1"/>
          </p:cNvSpPr>
          <p:nvPr>
            <p:ph type="title"/>
          </p:nvPr>
        </p:nvSpPr>
        <p:spPr>
          <a:xfrm>
            <a:off x="2388637" y="624110"/>
            <a:ext cx="9115975" cy="1280890"/>
          </a:xfrm>
        </p:spPr>
        <p:txBody>
          <a:bodyPr/>
          <a:lstStyle/>
          <a:p>
            <a:r>
              <a:rPr lang="en-US" b="1" dirty="0"/>
              <a:t>Regional Contrasts in High and Low-Income Countries</a:t>
            </a:r>
            <a:endParaRPr lang="en-IN" b="1" dirty="0"/>
          </a:p>
        </p:txBody>
      </p:sp>
      <p:sp>
        <p:nvSpPr>
          <p:cNvPr id="3" name="Content Placeholder 2">
            <a:extLst>
              <a:ext uri="{FF2B5EF4-FFF2-40B4-BE49-F238E27FC236}">
                <a16:creationId xmlns:a16="http://schemas.microsoft.com/office/drawing/2014/main" id="{CF961B8F-2284-4B79-B001-4B7B91C719B3}"/>
              </a:ext>
            </a:extLst>
          </p:cNvPr>
          <p:cNvSpPr>
            <a:spLocks noGrp="1"/>
          </p:cNvSpPr>
          <p:nvPr>
            <p:ph idx="1"/>
          </p:nvPr>
        </p:nvSpPr>
        <p:spPr>
          <a:xfrm>
            <a:off x="2052735" y="2258008"/>
            <a:ext cx="3433666" cy="4264088"/>
          </a:xfrm>
        </p:spPr>
        <p:txBody>
          <a:bodyPr/>
          <a:lstStyle/>
          <a:p>
            <a:r>
              <a:rPr lang="en-US" b="1" dirty="0"/>
              <a:t>The heat map reveals distinct regional income patterns: Europe and Central Asia host the highest number of High Income countries, while South Asia lacks such nations. </a:t>
            </a:r>
          </a:p>
          <a:p>
            <a:r>
              <a:rPr lang="en-US" b="1" dirty="0"/>
              <a:t>Sub-Saharan Africa predominantly comprises Low Income countries, showcasing diverse economic landscapes across regions.</a:t>
            </a:r>
          </a:p>
          <a:p>
            <a:endParaRPr lang="en-IN" b="1" dirty="0"/>
          </a:p>
        </p:txBody>
      </p:sp>
      <p:pic>
        <p:nvPicPr>
          <p:cNvPr id="5" name="Picture 4">
            <a:extLst>
              <a:ext uri="{FF2B5EF4-FFF2-40B4-BE49-F238E27FC236}">
                <a16:creationId xmlns:a16="http://schemas.microsoft.com/office/drawing/2014/main" id="{68FA834B-663F-EE54-5273-21B4415C4059}"/>
              </a:ext>
            </a:extLst>
          </p:cNvPr>
          <p:cNvPicPr>
            <a:picLocks noChangeAspect="1"/>
          </p:cNvPicPr>
          <p:nvPr/>
        </p:nvPicPr>
        <p:blipFill>
          <a:blip r:embed="rId2"/>
          <a:stretch>
            <a:fillRect/>
          </a:stretch>
        </p:blipFill>
        <p:spPr>
          <a:xfrm>
            <a:off x="5692747" y="1959621"/>
            <a:ext cx="6427365" cy="4562475"/>
          </a:xfrm>
          <a:prstGeom prst="rect">
            <a:avLst/>
          </a:prstGeom>
        </p:spPr>
      </p:pic>
    </p:spTree>
    <p:extLst>
      <p:ext uri="{BB962C8B-B14F-4D97-AF65-F5344CB8AC3E}">
        <p14:creationId xmlns:p14="http://schemas.microsoft.com/office/powerpoint/2010/main" val="237301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FC5A-DB69-6E76-AD17-71B1EB386DC2}"/>
              </a:ext>
            </a:extLst>
          </p:cNvPr>
          <p:cNvSpPr>
            <a:spLocks noGrp="1"/>
          </p:cNvSpPr>
          <p:nvPr>
            <p:ph type="title"/>
          </p:nvPr>
        </p:nvSpPr>
        <p:spPr>
          <a:xfrm>
            <a:off x="2351315" y="633441"/>
            <a:ext cx="8686799" cy="1280890"/>
          </a:xfrm>
        </p:spPr>
        <p:txBody>
          <a:bodyPr/>
          <a:lstStyle/>
          <a:p>
            <a:r>
              <a:rPr lang="en-US" b="1" dirty="0"/>
              <a:t>Possible Reasons Behind Population Growth Variations</a:t>
            </a:r>
            <a:endParaRPr lang="en-IN" b="1" dirty="0"/>
          </a:p>
        </p:txBody>
      </p:sp>
      <p:sp>
        <p:nvSpPr>
          <p:cNvPr id="3" name="Content Placeholder 2">
            <a:extLst>
              <a:ext uri="{FF2B5EF4-FFF2-40B4-BE49-F238E27FC236}">
                <a16:creationId xmlns:a16="http://schemas.microsoft.com/office/drawing/2014/main" id="{BD924D20-1192-F04F-F102-6A75C0D25556}"/>
              </a:ext>
            </a:extLst>
          </p:cNvPr>
          <p:cNvSpPr>
            <a:spLocks noGrp="1"/>
          </p:cNvSpPr>
          <p:nvPr>
            <p:ph idx="1"/>
          </p:nvPr>
        </p:nvSpPr>
        <p:spPr>
          <a:xfrm>
            <a:off x="2071396" y="2006081"/>
            <a:ext cx="9433216" cy="4413379"/>
          </a:xfrm>
        </p:spPr>
        <p:txBody>
          <a:bodyPr>
            <a:normAutofit fontScale="85000" lnSpcReduction="10000"/>
          </a:bodyPr>
          <a:lstStyle/>
          <a:p>
            <a:r>
              <a:rPr lang="en-US" b="1" dirty="0"/>
              <a:t>The population growth in low-income and lower-income countries may be on account of various reasons like Economic challenges and poverty which contribute to a lack of access to family planning resources and healthcare, resulting in higher population growth, Agricultural Practices in many low-income countries, where agriculture is a significant part of the economy, larger families may be seen as an asset for farm labor, Cultural and socioeconomic factors influencing high fertility rates in low-income countries may contribute to population growth.</a:t>
            </a:r>
          </a:p>
          <a:p>
            <a:endParaRPr lang="en-US" b="1" dirty="0"/>
          </a:p>
          <a:p>
            <a:r>
              <a:rPr lang="en-US" b="1" dirty="0"/>
              <a:t>A stagnant or slower population growth in high income countries could be because of better access to family planning, education and career opportunities for women often correlate with delayed marriages and childbearing, government policies like Some high-income countries implement policies that support work-life balance, family planning, and parental leave</a:t>
            </a:r>
          </a:p>
          <a:p>
            <a:endParaRPr lang="en-US" b="1" dirty="0"/>
          </a:p>
          <a:p>
            <a:r>
              <a:rPr lang="en-US" b="1" dirty="0"/>
              <a:t>Both IBRD and IDA have a broad membership base, encompassing countries from various regions and income levels. The combined membership contributes to a larger overall population within these groups. The IDA provides concessional financing and the IBRD focuses on middle income countries which often have large populations</a:t>
            </a:r>
            <a:endParaRPr lang="en-IN" b="1" dirty="0"/>
          </a:p>
        </p:txBody>
      </p:sp>
    </p:spTree>
    <p:extLst>
      <p:ext uri="{BB962C8B-B14F-4D97-AF65-F5344CB8AC3E}">
        <p14:creationId xmlns:p14="http://schemas.microsoft.com/office/powerpoint/2010/main" val="27079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CF0E-3900-28AC-DB6D-1C37C8D51DB4}"/>
              </a:ext>
            </a:extLst>
          </p:cNvPr>
          <p:cNvSpPr>
            <a:spLocks noGrp="1"/>
          </p:cNvSpPr>
          <p:nvPr>
            <p:ph type="title"/>
          </p:nvPr>
        </p:nvSpPr>
        <p:spPr>
          <a:xfrm>
            <a:off x="2285999" y="1203649"/>
            <a:ext cx="9218613" cy="839755"/>
          </a:xfrm>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46C3CD74-AFDD-9C41-347F-8B6DB43156EB}"/>
              </a:ext>
            </a:extLst>
          </p:cNvPr>
          <p:cNvSpPr>
            <a:spLocks noGrp="1"/>
          </p:cNvSpPr>
          <p:nvPr>
            <p:ph idx="1"/>
          </p:nvPr>
        </p:nvSpPr>
        <p:spPr>
          <a:xfrm>
            <a:off x="2286000" y="2133600"/>
            <a:ext cx="8266922" cy="3777622"/>
          </a:xfrm>
        </p:spPr>
        <p:txBody>
          <a:bodyPr/>
          <a:lstStyle/>
          <a:p>
            <a:pPr marL="0" indent="0">
              <a:buNone/>
            </a:pPr>
            <a:r>
              <a:rPr lang="en-US" dirty="0"/>
              <a:t>In summary, the World Bank population data analysis reveals a global linear growth trend, with Sub-Saharan Africa experiencing the highest population growth and Europe and Central Asia the lowest. Noteworthy are the anomalies among countries like Dominica, Ukraine and Guyana and the elevated growth rates in low-income and lower-middle-income nations. </a:t>
            </a:r>
          </a:p>
          <a:p>
            <a:pPr marL="0" indent="0">
              <a:buNone/>
            </a:pPr>
            <a:r>
              <a:rPr lang="en-US" dirty="0"/>
              <a:t>The IDA and IBRD population group stands out as the most populous. Additionally, the comparison of population distribution proportions in 2022 and 1960 provides valuable historical context, emphasizing the need for nuanced interventions to address the diverse challenges posed by global population dynamics.</a:t>
            </a:r>
            <a:endParaRPr lang="en-IN" dirty="0"/>
          </a:p>
        </p:txBody>
      </p:sp>
    </p:spTree>
    <p:extLst>
      <p:ext uri="{BB962C8B-B14F-4D97-AF65-F5344CB8AC3E}">
        <p14:creationId xmlns:p14="http://schemas.microsoft.com/office/powerpoint/2010/main" val="121277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6756-787E-21F7-639F-7023CDC84D3F}"/>
              </a:ext>
            </a:extLst>
          </p:cNvPr>
          <p:cNvSpPr>
            <a:spLocks noGrp="1"/>
          </p:cNvSpPr>
          <p:nvPr>
            <p:ph type="title"/>
          </p:nvPr>
        </p:nvSpPr>
        <p:spPr>
          <a:xfrm>
            <a:off x="2676901" y="624110"/>
            <a:ext cx="4526332" cy="1280890"/>
          </a:xfrm>
        </p:spPr>
        <p:txBody>
          <a:bodyPr>
            <a:normAutofit/>
          </a:bodyPr>
          <a:lstStyle/>
          <a:p>
            <a:r>
              <a:rPr lang="en-US" sz="4000" b="1" dirty="0"/>
              <a:t>Objective</a:t>
            </a:r>
            <a:endParaRPr lang="en-IN" sz="4000" b="1" dirty="0"/>
          </a:p>
        </p:txBody>
      </p:sp>
      <p:sp>
        <p:nvSpPr>
          <p:cNvPr id="3" name="Content Placeholder 2">
            <a:extLst>
              <a:ext uri="{FF2B5EF4-FFF2-40B4-BE49-F238E27FC236}">
                <a16:creationId xmlns:a16="http://schemas.microsoft.com/office/drawing/2014/main" id="{F557789D-68E1-301E-8B9A-2A40FB3D7D18}"/>
              </a:ext>
            </a:extLst>
          </p:cNvPr>
          <p:cNvSpPr>
            <a:spLocks noGrp="1"/>
          </p:cNvSpPr>
          <p:nvPr>
            <p:ph idx="1"/>
          </p:nvPr>
        </p:nvSpPr>
        <p:spPr>
          <a:xfrm>
            <a:off x="2374608" y="1800808"/>
            <a:ext cx="7786429" cy="4138406"/>
          </a:xfrm>
        </p:spPr>
        <p:txBody>
          <a:bodyPr/>
          <a:lstStyle/>
          <a:p>
            <a:r>
              <a:rPr lang="en-US" dirty="0"/>
              <a:t>The project aims to address the complexity of global population dynamics by analyzing World Bank data. </a:t>
            </a:r>
          </a:p>
          <a:p>
            <a:r>
              <a:rPr lang="en-US" dirty="0"/>
              <a:t>it seeks to understand and explain deviations in population growth trends among countries </a:t>
            </a:r>
          </a:p>
          <a:p>
            <a:r>
              <a:rPr lang="en-US" dirty="0"/>
              <a:t>Investigate the factors influencing population dynamics in low-income and lower-middle-income nations, and explore the disparities in population distribution across regions and income groups over time (1960 to 2022). </a:t>
            </a:r>
          </a:p>
          <a:p>
            <a:r>
              <a:rPr lang="en-US" dirty="0"/>
              <a:t>This research aims to identify key challenges and opportunities, providing a foundation for informed policy interventions and targeted strategies to address the diverse demographic patterns observed on a global scale.</a:t>
            </a:r>
          </a:p>
          <a:p>
            <a:endParaRPr lang="en-IN" dirty="0"/>
          </a:p>
        </p:txBody>
      </p:sp>
    </p:spTree>
    <p:extLst>
      <p:ext uri="{BB962C8B-B14F-4D97-AF65-F5344CB8AC3E}">
        <p14:creationId xmlns:p14="http://schemas.microsoft.com/office/powerpoint/2010/main" val="122820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555E-8BE5-4477-6619-9679B23E3CF7}"/>
              </a:ext>
            </a:extLst>
          </p:cNvPr>
          <p:cNvSpPr>
            <a:spLocks noGrp="1"/>
          </p:cNvSpPr>
          <p:nvPr>
            <p:ph type="title"/>
          </p:nvPr>
        </p:nvSpPr>
        <p:spPr>
          <a:xfrm>
            <a:off x="2929812" y="946778"/>
            <a:ext cx="6568752" cy="1074576"/>
          </a:xfrm>
        </p:spPr>
        <p:txBody>
          <a:bodyPr>
            <a:normAutofit/>
          </a:bodyPr>
          <a:lstStyle/>
          <a:p>
            <a:r>
              <a:rPr lang="en-US" sz="4000" b="1" dirty="0"/>
              <a:t>Data Collection</a:t>
            </a:r>
            <a:endParaRPr lang="en-IN" sz="4000" b="1" dirty="0"/>
          </a:p>
        </p:txBody>
      </p:sp>
      <p:sp>
        <p:nvSpPr>
          <p:cNvPr id="3" name="Content Placeholder 2">
            <a:extLst>
              <a:ext uri="{FF2B5EF4-FFF2-40B4-BE49-F238E27FC236}">
                <a16:creationId xmlns:a16="http://schemas.microsoft.com/office/drawing/2014/main" id="{2605D9AA-0234-0596-F729-D69FA3E40B2D}"/>
              </a:ext>
            </a:extLst>
          </p:cNvPr>
          <p:cNvSpPr>
            <a:spLocks noGrp="1"/>
          </p:cNvSpPr>
          <p:nvPr>
            <p:ph idx="1"/>
          </p:nvPr>
        </p:nvSpPr>
        <p:spPr>
          <a:xfrm>
            <a:off x="2589211" y="2133600"/>
            <a:ext cx="8122331" cy="3777622"/>
          </a:xfrm>
        </p:spPr>
        <p:txBody>
          <a:bodyPr/>
          <a:lstStyle/>
          <a:p>
            <a:r>
              <a:rPr lang="en-US" dirty="0"/>
              <a:t>The project utilizes three Kaggle-sourced CSV files: "countries.csv" contains detailed country-specific information, "region_and_income.csv" classifies countries by region and income group, and "metadata.csv" offers supplementary details. </a:t>
            </a:r>
          </a:p>
          <a:p>
            <a:r>
              <a:rPr lang="en-US" dirty="0"/>
              <a:t>These datasets were chosen for their reliability and completeness. The project aims to derive insights into global population trends, emphasizing regional and income group dynamics for informed decision-making.</a:t>
            </a:r>
            <a:endParaRPr lang="en-IN" dirty="0"/>
          </a:p>
        </p:txBody>
      </p:sp>
    </p:spTree>
    <p:extLst>
      <p:ext uri="{BB962C8B-B14F-4D97-AF65-F5344CB8AC3E}">
        <p14:creationId xmlns:p14="http://schemas.microsoft.com/office/powerpoint/2010/main" val="388775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7563-9219-C1BB-6829-7C983AC15458}"/>
              </a:ext>
            </a:extLst>
          </p:cNvPr>
          <p:cNvSpPr>
            <a:spLocks noGrp="1"/>
          </p:cNvSpPr>
          <p:nvPr>
            <p:ph type="title"/>
          </p:nvPr>
        </p:nvSpPr>
        <p:spPr>
          <a:xfrm>
            <a:off x="2723554" y="1087016"/>
            <a:ext cx="8911687" cy="1046584"/>
          </a:xfrm>
        </p:spPr>
        <p:txBody>
          <a:bodyPr>
            <a:normAutofit/>
          </a:bodyPr>
          <a:lstStyle/>
          <a:p>
            <a:r>
              <a:rPr lang="en-US" sz="4000" b="1" dirty="0"/>
              <a:t>Main Challenges</a:t>
            </a:r>
            <a:endParaRPr lang="en-IN" sz="4000" b="1" dirty="0"/>
          </a:p>
        </p:txBody>
      </p:sp>
      <p:sp>
        <p:nvSpPr>
          <p:cNvPr id="3" name="Content Placeholder 2">
            <a:extLst>
              <a:ext uri="{FF2B5EF4-FFF2-40B4-BE49-F238E27FC236}">
                <a16:creationId xmlns:a16="http://schemas.microsoft.com/office/drawing/2014/main" id="{D085C160-6933-79B7-4D52-040EB604767F}"/>
              </a:ext>
            </a:extLst>
          </p:cNvPr>
          <p:cNvSpPr>
            <a:spLocks noGrp="1"/>
          </p:cNvSpPr>
          <p:nvPr>
            <p:ph idx="1"/>
          </p:nvPr>
        </p:nvSpPr>
        <p:spPr>
          <a:xfrm>
            <a:off x="2341984" y="2133600"/>
            <a:ext cx="8630816" cy="3777622"/>
          </a:xfrm>
        </p:spPr>
        <p:txBody>
          <a:bodyPr>
            <a:normAutofit fontScale="92500" lnSpcReduction="10000"/>
          </a:bodyPr>
          <a:lstStyle/>
          <a:p>
            <a:r>
              <a:rPr lang="en-US" dirty="0"/>
              <a:t>The data analysis encountered several challenges, primarily stemming from the structure and volume of the dataset. Notably, the "country" column contained overlapping information, including regions, income groups, and financial classifications. </a:t>
            </a:r>
          </a:p>
          <a:p>
            <a:r>
              <a:rPr lang="en-US" dirty="0"/>
              <a:t>The dataset's complexity was further heightened by the presence of over 60 columns spanning the years 1960 to 2022.</a:t>
            </a:r>
          </a:p>
          <a:p>
            <a:r>
              <a:rPr lang="en-US" dirty="0"/>
              <a:t>Identifying outliers in population data proved challenging due to inherent variability across countries. Instead, the analysis focused on assessing the growth trends over the extensive time span. To achieve this, z scores were employed across the year columns (1960 to 2022) to discern patterns and variations, acknowledging the genuine fluctuations in population data. </a:t>
            </a:r>
          </a:p>
          <a:p>
            <a:r>
              <a:rPr lang="en-US" dirty="0"/>
              <a:t>Navigating these challenges required a thoughtful approach to data preprocessing and analysis methodologies, ensuring meaningful insights were derived despite the intricacies of the dataset.</a:t>
            </a:r>
          </a:p>
          <a:p>
            <a:endParaRPr lang="en-IN" dirty="0"/>
          </a:p>
        </p:txBody>
      </p:sp>
    </p:spTree>
    <p:extLst>
      <p:ext uri="{BB962C8B-B14F-4D97-AF65-F5344CB8AC3E}">
        <p14:creationId xmlns:p14="http://schemas.microsoft.com/office/powerpoint/2010/main" val="125570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8CD1-3D7C-077A-6E71-3BA275C79EA9}"/>
              </a:ext>
            </a:extLst>
          </p:cNvPr>
          <p:cNvSpPr>
            <a:spLocks noGrp="1"/>
          </p:cNvSpPr>
          <p:nvPr>
            <p:ph type="title"/>
          </p:nvPr>
        </p:nvSpPr>
        <p:spPr>
          <a:xfrm>
            <a:off x="2118049" y="727788"/>
            <a:ext cx="9386564" cy="1177211"/>
          </a:xfrm>
        </p:spPr>
        <p:txBody>
          <a:bodyPr/>
          <a:lstStyle/>
          <a:p>
            <a:r>
              <a:rPr lang="en-US" b="1" dirty="0"/>
              <a:t>World Population Growth</a:t>
            </a:r>
            <a:endParaRPr lang="en-IN" b="1" dirty="0"/>
          </a:p>
        </p:txBody>
      </p:sp>
      <p:sp>
        <p:nvSpPr>
          <p:cNvPr id="3" name="Content Placeholder 2">
            <a:extLst>
              <a:ext uri="{FF2B5EF4-FFF2-40B4-BE49-F238E27FC236}">
                <a16:creationId xmlns:a16="http://schemas.microsoft.com/office/drawing/2014/main" id="{983905DC-ED30-0412-7B1F-7DBC7B505E8A}"/>
              </a:ext>
            </a:extLst>
          </p:cNvPr>
          <p:cNvSpPr>
            <a:spLocks noGrp="1"/>
          </p:cNvSpPr>
          <p:nvPr>
            <p:ph idx="1"/>
          </p:nvPr>
        </p:nvSpPr>
        <p:spPr>
          <a:xfrm>
            <a:off x="1847460" y="1914330"/>
            <a:ext cx="3760237" cy="4077477"/>
          </a:xfrm>
        </p:spPr>
        <p:txBody>
          <a:bodyPr>
            <a:normAutofit fontScale="92500"/>
          </a:bodyPr>
          <a:lstStyle/>
          <a:p>
            <a:r>
              <a:rPr lang="en-US" sz="1700" b="1" dirty="0"/>
              <a:t>While the world population is showing a linear growth rate overall, it's important to note that regional variations exist, and some countries may experience different growth patterns. </a:t>
            </a:r>
          </a:p>
          <a:p>
            <a:r>
              <a:rPr lang="en-US" sz="1700" b="1" dirty="0"/>
              <a:t>Additionally, unforeseen events, such as pandemics or geopolitical shifts, can impact population trends. </a:t>
            </a:r>
          </a:p>
          <a:p>
            <a:r>
              <a:rPr lang="en-US" sz="1700" b="1" dirty="0"/>
              <a:t>Continuous monitoring and understanding of demographic dynamics are crucial for informed policymaking and sustainable development.</a:t>
            </a:r>
          </a:p>
          <a:p>
            <a:endParaRPr lang="en-IN" dirty="0"/>
          </a:p>
        </p:txBody>
      </p:sp>
      <p:pic>
        <p:nvPicPr>
          <p:cNvPr id="4" name="Content Placeholder 4">
            <a:extLst>
              <a:ext uri="{FF2B5EF4-FFF2-40B4-BE49-F238E27FC236}">
                <a16:creationId xmlns:a16="http://schemas.microsoft.com/office/drawing/2014/main" id="{EB1BCA8B-177E-31B0-1D4E-BB83540C1D9A}"/>
              </a:ext>
            </a:extLst>
          </p:cNvPr>
          <p:cNvPicPr>
            <a:picLocks noChangeAspect="1"/>
          </p:cNvPicPr>
          <p:nvPr/>
        </p:nvPicPr>
        <p:blipFill rotWithShape="1">
          <a:blip r:embed="rId2"/>
          <a:srcRect l="1038" r="2612"/>
          <a:stretch/>
        </p:blipFill>
        <p:spPr>
          <a:xfrm>
            <a:off x="5607698" y="1791475"/>
            <a:ext cx="6363478" cy="3834883"/>
          </a:xfrm>
          <a:prstGeom prst="rect">
            <a:avLst/>
          </a:prstGeom>
        </p:spPr>
      </p:pic>
    </p:spTree>
    <p:extLst>
      <p:ext uri="{BB962C8B-B14F-4D97-AF65-F5344CB8AC3E}">
        <p14:creationId xmlns:p14="http://schemas.microsoft.com/office/powerpoint/2010/main" val="233474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0CF4-F992-6CF5-269A-CC475CD56665}"/>
              </a:ext>
            </a:extLst>
          </p:cNvPr>
          <p:cNvSpPr>
            <a:spLocks noGrp="1"/>
          </p:cNvSpPr>
          <p:nvPr>
            <p:ph type="title"/>
          </p:nvPr>
        </p:nvSpPr>
        <p:spPr>
          <a:xfrm>
            <a:off x="2248679" y="624110"/>
            <a:ext cx="8826758" cy="1280890"/>
          </a:xfrm>
        </p:spPr>
        <p:txBody>
          <a:bodyPr/>
          <a:lstStyle/>
          <a:p>
            <a:r>
              <a:rPr lang="en-IN" b="1" dirty="0"/>
              <a:t>Identifying Population Growth Anomalies</a:t>
            </a:r>
          </a:p>
        </p:txBody>
      </p:sp>
      <p:sp>
        <p:nvSpPr>
          <p:cNvPr id="8" name="Content Placeholder 7">
            <a:extLst>
              <a:ext uri="{FF2B5EF4-FFF2-40B4-BE49-F238E27FC236}">
                <a16:creationId xmlns:a16="http://schemas.microsoft.com/office/drawing/2014/main" id="{598BAB92-2272-8D5D-2FBF-DE9549362F2F}"/>
              </a:ext>
            </a:extLst>
          </p:cNvPr>
          <p:cNvSpPr>
            <a:spLocks noGrp="1"/>
          </p:cNvSpPr>
          <p:nvPr>
            <p:ph idx="1"/>
          </p:nvPr>
        </p:nvSpPr>
        <p:spPr>
          <a:xfrm>
            <a:off x="1903445" y="2133600"/>
            <a:ext cx="3900196" cy="3777622"/>
          </a:xfrm>
        </p:spPr>
        <p:txBody>
          <a:bodyPr>
            <a:normAutofit fontScale="85000" lnSpcReduction="10000"/>
          </a:bodyPr>
          <a:lstStyle/>
          <a:p>
            <a:r>
              <a:rPr lang="en-US" b="1" dirty="0"/>
              <a:t>Guyana, Dominica and Ukraine are the countries with growth anomalies</a:t>
            </a:r>
          </a:p>
          <a:p>
            <a:r>
              <a:rPr lang="en-US" b="1" dirty="0"/>
              <a:t>The countries displaying anomalous growth patterns were successfully identified through the use of z scores.</a:t>
            </a:r>
          </a:p>
          <a:p>
            <a:r>
              <a:rPr lang="en-US" b="1" dirty="0"/>
              <a:t>Employing z scores across the year columns from 1960 to 2022 allowed for a quantitative assessment of deviations from the overall population growth trends. </a:t>
            </a:r>
          </a:p>
          <a:p>
            <a:r>
              <a:rPr lang="en-US" b="1" dirty="0"/>
              <a:t>This statistical approach proved instrumental in pinpointing specific countries that exhibited significant anomalies</a:t>
            </a:r>
            <a:endParaRPr lang="en-IN" b="1" dirty="0"/>
          </a:p>
        </p:txBody>
      </p:sp>
      <p:pic>
        <p:nvPicPr>
          <p:cNvPr id="10" name="Picture 9">
            <a:extLst>
              <a:ext uri="{FF2B5EF4-FFF2-40B4-BE49-F238E27FC236}">
                <a16:creationId xmlns:a16="http://schemas.microsoft.com/office/drawing/2014/main" id="{A3D864EE-627C-5388-63B2-A60045F61B34}"/>
              </a:ext>
            </a:extLst>
          </p:cNvPr>
          <p:cNvPicPr>
            <a:picLocks noChangeAspect="1"/>
          </p:cNvPicPr>
          <p:nvPr/>
        </p:nvPicPr>
        <p:blipFill>
          <a:blip r:embed="rId2"/>
          <a:stretch>
            <a:fillRect/>
          </a:stretch>
        </p:blipFill>
        <p:spPr>
          <a:xfrm>
            <a:off x="5965372" y="2511491"/>
            <a:ext cx="5916698" cy="2834950"/>
          </a:xfrm>
          <a:prstGeom prst="rect">
            <a:avLst/>
          </a:prstGeom>
        </p:spPr>
      </p:pic>
    </p:spTree>
    <p:extLst>
      <p:ext uri="{BB962C8B-B14F-4D97-AF65-F5344CB8AC3E}">
        <p14:creationId xmlns:p14="http://schemas.microsoft.com/office/powerpoint/2010/main" val="213686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862A-E8EC-5438-8500-92A018CAF907}"/>
              </a:ext>
            </a:extLst>
          </p:cNvPr>
          <p:cNvSpPr>
            <a:spLocks noGrp="1"/>
          </p:cNvSpPr>
          <p:nvPr>
            <p:ph type="title"/>
          </p:nvPr>
        </p:nvSpPr>
        <p:spPr>
          <a:xfrm>
            <a:off x="1987420" y="115255"/>
            <a:ext cx="9899780" cy="1082930"/>
          </a:xfrm>
        </p:spPr>
        <p:txBody>
          <a:bodyPr>
            <a:normAutofit fontScale="90000"/>
          </a:bodyPr>
          <a:lstStyle/>
          <a:p>
            <a:r>
              <a:rPr lang="en-US" b="1" dirty="0"/>
              <a:t>Regional Growth Contrasts and Global Population Redistribution</a:t>
            </a:r>
            <a:endParaRPr lang="en-IN" b="1" dirty="0"/>
          </a:p>
        </p:txBody>
      </p:sp>
      <p:sp>
        <p:nvSpPr>
          <p:cNvPr id="3" name="Content Placeholder 2">
            <a:extLst>
              <a:ext uri="{FF2B5EF4-FFF2-40B4-BE49-F238E27FC236}">
                <a16:creationId xmlns:a16="http://schemas.microsoft.com/office/drawing/2014/main" id="{3D553987-6320-AE9C-05F5-9DEFF83B23A8}"/>
              </a:ext>
            </a:extLst>
          </p:cNvPr>
          <p:cNvSpPr>
            <a:spLocks noGrp="1"/>
          </p:cNvSpPr>
          <p:nvPr>
            <p:ph idx="1"/>
          </p:nvPr>
        </p:nvSpPr>
        <p:spPr>
          <a:xfrm>
            <a:off x="1657740" y="1343609"/>
            <a:ext cx="3275045" cy="5253134"/>
          </a:xfrm>
        </p:spPr>
        <p:txBody>
          <a:bodyPr>
            <a:normAutofit/>
          </a:bodyPr>
          <a:lstStyle/>
          <a:p>
            <a:r>
              <a:rPr lang="en-IN" b="1" dirty="0"/>
              <a:t>Regional Growth Trends: </a:t>
            </a:r>
            <a:r>
              <a:rPr lang="en-US" dirty="0"/>
              <a:t>Sub-Saharan Africa exhibits the highest growth, while Europe and Central Asia show the lowest.</a:t>
            </a:r>
          </a:p>
          <a:p>
            <a:r>
              <a:rPr lang="en-IN" b="1" dirty="0"/>
              <a:t>Population Distribution Shift (1960 vs. 2022):</a:t>
            </a:r>
            <a:r>
              <a:rPr lang="en-US" b="1" dirty="0"/>
              <a:t> </a:t>
            </a:r>
            <a:r>
              <a:rPr lang="en-US" dirty="0"/>
              <a:t>In 1960, East Asia and Pacific, Europe, and Central Asia held over 50%. By 2022, Europe and Central Asia contracted, and South Asia replaced it, reflecting a significant shift in global population distribution.</a:t>
            </a:r>
            <a:endParaRPr lang="en-IN" dirty="0"/>
          </a:p>
        </p:txBody>
      </p:sp>
      <p:pic>
        <p:nvPicPr>
          <p:cNvPr id="5" name="Picture 4">
            <a:extLst>
              <a:ext uri="{FF2B5EF4-FFF2-40B4-BE49-F238E27FC236}">
                <a16:creationId xmlns:a16="http://schemas.microsoft.com/office/drawing/2014/main" id="{157B49F3-379A-C2E3-6C11-1198D0A31FCF}"/>
              </a:ext>
            </a:extLst>
          </p:cNvPr>
          <p:cNvPicPr>
            <a:picLocks noChangeAspect="1"/>
          </p:cNvPicPr>
          <p:nvPr/>
        </p:nvPicPr>
        <p:blipFill>
          <a:blip r:embed="rId2"/>
          <a:stretch>
            <a:fillRect/>
          </a:stretch>
        </p:blipFill>
        <p:spPr>
          <a:xfrm>
            <a:off x="5035426" y="1236885"/>
            <a:ext cx="7094376" cy="2846986"/>
          </a:xfrm>
          <a:prstGeom prst="rect">
            <a:avLst/>
          </a:prstGeom>
        </p:spPr>
      </p:pic>
      <p:pic>
        <p:nvPicPr>
          <p:cNvPr id="7" name="Picture 6">
            <a:extLst>
              <a:ext uri="{FF2B5EF4-FFF2-40B4-BE49-F238E27FC236}">
                <a16:creationId xmlns:a16="http://schemas.microsoft.com/office/drawing/2014/main" id="{417E26A2-96B9-0013-1269-B09475C851F0}"/>
              </a:ext>
            </a:extLst>
          </p:cNvPr>
          <p:cNvPicPr>
            <a:picLocks noChangeAspect="1"/>
          </p:cNvPicPr>
          <p:nvPr/>
        </p:nvPicPr>
        <p:blipFill>
          <a:blip r:embed="rId3"/>
          <a:stretch>
            <a:fillRect/>
          </a:stretch>
        </p:blipFill>
        <p:spPr>
          <a:xfrm>
            <a:off x="5390977" y="4122571"/>
            <a:ext cx="6738825" cy="2545526"/>
          </a:xfrm>
          <a:prstGeom prst="rect">
            <a:avLst/>
          </a:prstGeom>
        </p:spPr>
      </p:pic>
    </p:spTree>
    <p:extLst>
      <p:ext uri="{BB962C8B-B14F-4D97-AF65-F5344CB8AC3E}">
        <p14:creationId xmlns:p14="http://schemas.microsoft.com/office/powerpoint/2010/main" val="177400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650B-171A-6DD2-1DAD-7FA9BA0BC4B8}"/>
              </a:ext>
            </a:extLst>
          </p:cNvPr>
          <p:cNvSpPr>
            <a:spLocks noGrp="1"/>
          </p:cNvSpPr>
          <p:nvPr>
            <p:ph type="title"/>
          </p:nvPr>
        </p:nvSpPr>
        <p:spPr>
          <a:xfrm>
            <a:off x="1950099" y="149290"/>
            <a:ext cx="9554514" cy="963914"/>
          </a:xfrm>
        </p:spPr>
        <p:txBody>
          <a:bodyPr>
            <a:normAutofit fontScale="90000"/>
          </a:bodyPr>
          <a:lstStyle/>
          <a:p>
            <a:r>
              <a:rPr lang="en-US" b="1" dirty="0"/>
              <a:t>Shifting Proportions in Global Income Groups (1960-2022)</a:t>
            </a:r>
            <a:endParaRPr lang="en-IN" b="1" dirty="0"/>
          </a:p>
        </p:txBody>
      </p:sp>
      <p:sp>
        <p:nvSpPr>
          <p:cNvPr id="3" name="Content Placeholder 2">
            <a:extLst>
              <a:ext uri="{FF2B5EF4-FFF2-40B4-BE49-F238E27FC236}">
                <a16:creationId xmlns:a16="http://schemas.microsoft.com/office/drawing/2014/main" id="{98541391-A9EE-295C-41AF-1BC428704BB7}"/>
              </a:ext>
            </a:extLst>
          </p:cNvPr>
          <p:cNvSpPr>
            <a:spLocks noGrp="1"/>
          </p:cNvSpPr>
          <p:nvPr>
            <p:ph idx="1"/>
          </p:nvPr>
        </p:nvSpPr>
        <p:spPr>
          <a:xfrm>
            <a:off x="1614196" y="1539551"/>
            <a:ext cx="3442996" cy="4711959"/>
          </a:xfrm>
        </p:spPr>
        <p:txBody>
          <a:bodyPr>
            <a:normAutofit fontScale="85000" lnSpcReduction="10000"/>
          </a:bodyPr>
          <a:lstStyle/>
          <a:p>
            <a:pPr>
              <a:buFont typeface="+mj-lt"/>
              <a:buAutoNum type="arabicPeriod"/>
            </a:pPr>
            <a:r>
              <a:rPr lang="en-US" b="1" dirty="0"/>
              <a:t>Rising Low and Lower Middle Income Proportions: </a:t>
            </a:r>
            <a:r>
              <a:rPr lang="en-US" dirty="0"/>
              <a:t>Both Low and Lower Middle Income groups show significant population increases.</a:t>
            </a:r>
          </a:p>
          <a:p>
            <a:pPr>
              <a:buFont typeface="+mj-lt"/>
              <a:buAutoNum type="arabicPeriod"/>
            </a:pPr>
            <a:r>
              <a:rPr lang="en-US" b="1" dirty="0"/>
              <a:t>'Low Income' Dominates Growth: </a:t>
            </a:r>
            <a:r>
              <a:rPr lang="en-US" dirty="0"/>
              <a:t>'Low Income' group exhibits the highest growth at 418.35% from 1960 to 2022.</a:t>
            </a:r>
          </a:p>
          <a:p>
            <a:pPr>
              <a:buFont typeface="+mj-lt"/>
              <a:buAutoNum type="arabicPeriod"/>
            </a:pPr>
            <a:r>
              <a:rPr lang="en-US" b="1" dirty="0"/>
              <a:t>Contrasting Growth Patterns: </a:t>
            </a:r>
            <a:r>
              <a:rPr lang="en-US" dirty="0"/>
              <a:t>The line graph highlights consistently higher growth in Lower Middle Income compared to other groups.</a:t>
            </a:r>
          </a:p>
          <a:p>
            <a:pPr>
              <a:buFont typeface="+mj-lt"/>
              <a:buAutoNum type="arabicPeriod"/>
            </a:pPr>
            <a:r>
              <a:rPr lang="en-US" b="1" dirty="0"/>
              <a:t>Subdued Growth in 'High Income' Group: </a:t>
            </a:r>
            <a:r>
              <a:rPr lang="en-US" dirty="0"/>
              <a:t>'High Income' group demonstrates the lowest growth at 58.71% over the same period.</a:t>
            </a:r>
          </a:p>
          <a:p>
            <a:endParaRPr lang="en-IN" dirty="0"/>
          </a:p>
        </p:txBody>
      </p:sp>
      <p:pic>
        <p:nvPicPr>
          <p:cNvPr id="5" name="Picture 4">
            <a:extLst>
              <a:ext uri="{FF2B5EF4-FFF2-40B4-BE49-F238E27FC236}">
                <a16:creationId xmlns:a16="http://schemas.microsoft.com/office/drawing/2014/main" id="{EAEA0B12-FEFF-8DAF-0C3C-4A884CC7E3A5}"/>
              </a:ext>
            </a:extLst>
          </p:cNvPr>
          <p:cNvPicPr>
            <a:picLocks noChangeAspect="1"/>
          </p:cNvPicPr>
          <p:nvPr/>
        </p:nvPicPr>
        <p:blipFill>
          <a:blip r:embed="rId2"/>
          <a:stretch>
            <a:fillRect/>
          </a:stretch>
        </p:blipFill>
        <p:spPr>
          <a:xfrm>
            <a:off x="5404465" y="1113204"/>
            <a:ext cx="6722418" cy="2964273"/>
          </a:xfrm>
          <a:prstGeom prst="rect">
            <a:avLst/>
          </a:prstGeom>
        </p:spPr>
      </p:pic>
      <p:pic>
        <p:nvPicPr>
          <p:cNvPr id="7" name="Picture 6">
            <a:extLst>
              <a:ext uri="{FF2B5EF4-FFF2-40B4-BE49-F238E27FC236}">
                <a16:creationId xmlns:a16="http://schemas.microsoft.com/office/drawing/2014/main" id="{BC31820E-36B3-CEEE-B279-414379384740}"/>
              </a:ext>
            </a:extLst>
          </p:cNvPr>
          <p:cNvPicPr>
            <a:picLocks noChangeAspect="1"/>
          </p:cNvPicPr>
          <p:nvPr/>
        </p:nvPicPr>
        <p:blipFill>
          <a:blip r:embed="rId3"/>
          <a:stretch>
            <a:fillRect/>
          </a:stretch>
        </p:blipFill>
        <p:spPr>
          <a:xfrm>
            <a:off x="5533403" y="4181031"/>
            <a:ext cx="6592320" cy="2308310"/>
          </a:xfrm>
          <a:prstGeom prst="rect">
            <a:avLst/>
          </a:prstGeom>
        </p:spPr>
      </p:pic>
    </p:spTree>
    <p:extLst>
      <p:ext uri="{BB962C8B-B14F-4D97-AF65-F5344CB8AC3E}">
        <p14:creationId xmlns:p14="http://schemas.microsoft.com/office/powerpoint/2010/main" val="239978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A9C8-0634-60D6-B0E4-F9BD02398BE7}"/>
              </a:ext>
            </a:extLst>
          </p:cNvPr>
          <p:cNvSpPr>
            <a:spLocks noGrp="1"/>
          </p:cNvSpPr>
          <p:nvPr>
            <p:ph type="title"/>
          </p:nvPr>
        </p:nvSpPr>
        <p:spPr>
          <a:xfrm>
            <a:off x="2258008" y="260216"/>
            <a:ext cx="8566455" cy="1098846"/>
          </a:xfrm>
        </p:spPr>
        <p:txBody>
          <a:bodyPr/>
          <a:lstStyle/>
          <a:p>
            <a:r>
              <a:rPr lang="en-IN" b="1" dirty="0"/>
              <a:t>Population Peaks</a:t>
            </a:r>
          </a:p>
        </p:txBody>
      </p:sp>
      <p:sp>
        <p:nvSpPr>
          <p:cNvPr id="3" name="Content Placeholder 2">
            <a:extLst>
              <a:ext uri="{FF2B5EF4-FFF2-40B4-BE49-F238E27FC236}">
                <a16:creationId xmlns:a16="http://schemas.microsoft.com/office/drawing/2014/main" id="{5B087678-43A3-8CA5-DA1B-6A9E9A0335DB}"/>
              </a:ext>
            </a:extLst>
          </p:cNvPr>
          <p:cNvSpPr>
            <a:spLocks noGrp="1"/>
          </p:cNvSpPr>
          <p:nvPr>
            <p:ph idx="1"/>
          </p:nvPr>
        </p:nvSpPr>
        <p:spPr>
          <a:xfrm>
            <a:off x="1912776" y="1530220"/>
            <a:ext cx="4037045" cy="4469364"/>
          </a:xfrm>
        </p:spPr>
        <p:txBody>
          <a:bodyPr>
            <a:normAutofit/>
          </a:bodyPr>
          <a:lstStyle/>
          <a:p>
            <a:r>
              <a:rPr lang="en-US" dirty="0"/>
              <a:t>The total population of member countries affiliated with the International Development Association (IDA) and the International Bank for Reconstruction and Development (IBRD) surpasses that of other groups. </a:t>
            </a:r>
          </a:p>
          <a:p>
            <a:r>
              <a:rPr lang="en-US" dirty="0"/>
              <a:t>It underscores the importance of these entities in shaping global population dynamics, emphasizing their substantial representation and impact on the overall demographic landscape.</a:t>
            </a:r>
            <a:endParaRPr lang="en-IN" dirty="0"/>
          </a:p>
        </p:txBody>
      </p:sp>
      <p:pic>
        <p:nvPicPr>
          <p:cNvPr id="5" name="Picture 4">
            <a:extLst>
              <a:ext uri="{FF2B5EF4-FFF2-40B4-BE49-F238E27FC236}">
                <a16:creationId xmlns:a16="http://schemas.microsoft.com/office/drawing/2014/main" id="{E3E13E11-5FA5-633E-A560-4E227D608407}"/>
              </a:ext>
            </a:extLst>
          </p:cNvPr>
          <p:cNvPicPr>
            <a:picLocks noChangeAspect="1"/>
          </p:cNvPicPr>
          <p:nvPr/>
        </p:nvPicPr>
        <p:blipFill>
          <a:blip r:embed="rId2"/>
          <a:stretch>
            <a:fillRect/>
          </a:stretch>
        </p:blipFill>
        <p:spPr>
          <a:xfrm>
            <a:off x="6242180" y="1359062"/>
            <a:ext cx="5617475" cy="4640522"/>
          </a:xfrm>
          <a:prstGeom prst="rect">
            <a:avLst/>
          </a:prstGeom>
        </p:spPr>
      </p:pic>
    </p:spTree>
    <p:extLst>
      <p:ext uri="{BB962C8B-B14F-4D97-AF65-F5344CB8AC3E}">
        <p14:creationId xmlns:p14="http://schemas.microsoft.com/office/powerpoint/2010/main" val="12183569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171</TotalTime>
  <Words>1042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World Bank Population  Data Analysis Project </vt:lpstr>
      <vt:lpstr>Objective</vt:lpstr>
      <vt:lpstr>Data Collection</vt:lpstr>
      <vt:lpstr>Main Challenges</vt:lpstr>
      <vt:lpstr>World Population Growth</vt:lpstr>
      <vt:lpstr>Identifying Population Growth Anomalies</vt:lpstr>
      <vt:lpstr>Regional Growth Contrasts and Global Population Redistribution</vt:lpstr>
      <vt:lpstr>Shifting Proportions in Global Income Groups (1960-2022)</vt:lpstr>
      <vt:lpstr>Population Peaks</vt:lpstr>
      <vt:lpstr>Regional Contrasts in High and Low-Income Countries</vt:lpstr>
      <vt:lpstr>Possible Reasons Behind Population Growth Variations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Bank Population  Data Analysis Project </dc:title>
  <dc:creator>Pankaj Joshi</dc:creator>
  <cp:lastModifiedBy>Pankaj Joshi</cp:lastModifiedBy>
  <cp:revision>11</cp:revision>
  <dcterms:created xsi:type="dcterms:W3CDTF">2024-03-06T17:56:53Z</dcterms:created>
  <dcterms:modified xsi:type="dcterms:W3CDTF">2024-03-06T20:48:27Z</dcterms:modified>
</cp:coreProperties>
</file>