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18240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124959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712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3663029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833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1701737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2727850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26750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56503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CD83C-D552-4076-AB52-AC762F165957}"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65052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ACD83C-D552-4076-AB52-AC762F165957}"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242863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ACD83C-D552-4076-AB52-AC762F165957}"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29548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CD83C-D552-4076-AB52-AC762F165957}"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62038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CD83C-D552-4076-AB52-AC762F165957}" type="datetimeFigureOut">
              <a:rPr lang="en-IN" smtClean="0"/>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362013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ACD83C-D552-4076-AB52-AC762F165957}"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10632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ACD83C-D552-4076-AB52-AC762F165957}"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ACA9F8-A40E-4D50-B6C5-1889BB654A39}" type="slidenum">
              <a:rPr lang="en-IN" smtClean="0"/>
              <a:t>‹#›</a:t>
            </a:fld>
            <a:endParaRPr lang="en-IN"/>
          </a:p>
        </p:txBody>
      </p:sp>
    </p:spTree>
    <p:extLst>
      <p:ext uri="{BB962C8B-B14F-4D97-AF65-F5344CB8AC3E}">
        <p14:creationId xmlns:p14="http://schemas.microsoft.com/office/powerpoint/2010/main" val="152401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ACD83C-D552-4076-AB52-AC762F165957}" type="datetimeFigureOut">
              <a:rPr lang="en-IN" smtClean="0"/>
              <a:t>19-03-2024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0ACA9F8-A40E-4D50-B6C5-1889BB654A39}" type="slidenum">
              <a:rPr lang="en-IN" smtClean="0"/>
              <a:t>‹#›</a:t>
            </a:fld>
            <a:endParaRPr lang="en-IN"/>
          </a:p>
        </p:txBody>
      </p:sp>
    </p:spTree>
    <p:extLst>
      <p:ext uri="{BB962C8B-B14F-4D97-AF65-F5344CB8AC3E}">
        <p14:creationId xmlns:p14="http://schemas.microsoft.com/office/powerpoint/2010/main" val="329031944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40BA-159B-F50A-E67F-8EFCA7193B24}"/>
              </a:ext>
            </a:extLst>
          </p:cNvPr>
          <p:cNvSpPr>
            <a:spLocks noGrp="1"/>
          </p:cNvSpPr>
          <p:nvPr>
            <p:ph type="ctrTitle"/>
          </p:nvPr>
        </p:nvSpPr>
        <p:spPr>
          <a:xfrm>
            <a:off x="615819" y="302411"/>
            <a:ext cx="9153331" cy="835924"/>
          </a:xfrm>
        </p:spPr>
        <p:txBody>
          <a:bodyPr/>
          <a:lstStyle/>
          <a:p>
            <a:pPr algn="ctr"/>
            <a:r>
              <a:rPr lang="en-US" sz="4400" dirty="0"/>
              <a:t>PIZZA SALES ANALYSIS (POWER BI)</a:t>
            </a:r>
            <a:endParaRPr lang="en-IN" sz="4400" dirty="0"/>
          </a:p>
        </p:txBody>
      </p:sp>
      <p:pic>
        <p:nvPicPr>
          <p:cNvPr id="5" name="Picture 4">
            <a:extLst>
              <a:ext uri="{FF2B5EF4-FFF2-40B4-BE49-F238E27FC236}">
                <a16:creationId xmlns:a16="http://schemas.microsoft.com/office/drawing/2014/main" id="{CDF841E3-EAC3-A38E-4CC8-2A6139296A9A}"/>
              </a:ext>
            </a:extLst>
          </p:cNvPr>
          <p:cNvPicPr>
            <a:picLocks noChangeAspect="1"/>
          </p:cNvPicPr>
          <p:nvPr/>
        </p:nvPicPr>
        <p:blipFill>
          <a:blip r:embed="rId2"/>
          <a:stretch>
            <a:fillRect/>
          </a:stretch>
        </p:blipFill>
        <p:spPr>
          <a:xfrm>
            <a:off x="1630501" y="1210349"/>
            <a:ext cx="7123966" cy="5064880"/>
          </a:xfrm>
          <a:prstGeom prst="rect">
            <a:avLst/>
          </a:prstGeom>
        </p:spPr>
      </p:pic>
    </p:spTree>
    <p:extLst>
      <p:ext uri="{BB962C8B-B14F-4D97-AF65-F5344CB8AC3E}">
        <p14:creationId xmlns:p14="http://schemas.microsoft.com/office/powerpoint/2010/main" val="2788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E6A9-B1FC-866B-B270-333DFB443C5F}"/>
              </a:ext>
            </a:extLst>
          </p:cNvPr>
          <p:cNvSpPr>
            <a:spLocks noGrp="1"/>
          </p:cNvSpPr>
          <p:nvPr>
            <p:ph type="title"/>
          </p:nvPr>
        </p:nvSpPr>
        <p:spPr>
          <a:xfrm>
            <a:off x="593359" y="130631"/>
            <a:ext cx="8596668" cy="513182"/>
          </a:xfrm>
        </p:spPr>
        <p:txBody>
          <a:bodyPr>
            <a:normAutofit fontScale="90000"/>
          </a:bodyPr>
          <a:lstStyle/>
          <a:p>
            <a:pPr algn="ctr"/>
            <a:r>
              <a:rPr lang="en-US" sz="2800" b="1" dirty="0"/>
              <a:t>Exploring Pizza Popularity: A Tree Map Analysis</a:t>
            </a:r>
            <a:endParaRPr lang="en-IN" sz="2800" b="1" dirty="0"/>
          </a:p>
        </p:txBody>
      </p:sp>
      <p:sp>
        <p:nvSpPr>
          <p:cNvPr id="3" name="Content Placeholder 2">
            <a:extLst>
              <a:ext uri="{FF2B5EF4-FFF2-40B4-BE49-F238E27FC236}">
                <a16:creationId xmlns:a16="http://schemas.microsoft.com/office/drawing/2014/main" id="{D29250BF-37BC-C5C8-FB0F-0000A43BCE33}"/>
              </a:ext>
            </a:extLst>
          </p:cNvPr>
          <p:cNvSpPr>
            <a:spLocks noGrp="1"/>
          </p:cNvSpPr>
          <p:nvPr>
            <p:ph idx="1"/>
          </p:nvPr>
        </p:nvSpPr>
        <p:spPr>
          <a:xfrm>
            <a:off x="770641" y="4711958"/>
            <a:ext cx="8596668" cy="2015411"/>
          </a:xfrm>
        </p:spPr>
        <p:txBody>
          <a:bodyPr/>
          <a:lstStyle/>
          <a:p>
            <a:r>
              <a:rPr lang="en-US" b="1" dirty="0"/>
              <a:t>Dominant Pizzas</a:t>
            </a:r>
            <a:r>
              <a:rPr lang="en-US" dirty="0"/>
              <a:t>: The tree map showcases the top-selling pizzas as prominent rectangles, indicating their dominance in the market.</a:t>
            </a:r>
          </a:p>
          <a:p>
            <a:pPr marL="0" indent="0">
              <a:buNone/>
            </a:pPr>
            <a:r>
              <a:rPr lang="en-US" b="1" dirty="0"/>
              <a:t>     </a:t>
            </a:r>
            <a:r>
              <a:rPr lang="en-US" b="1" dirty="0">
                <a:solidFill>
                  <a:srgbClr val="FF0000"/>
                </a:solidFill>
              </a:rPr>
              <a:t>Recommendations:</a:t>
            </a:r>
          </a:p>
          <a:p>
            <a:pPr>
              <a:buFont typeface="Wingdings" panose="05000000000000000000" pitchFamily="2" charset="2"/>
              <a:buChar char="q"/>
            </a:pPr>
            <a:r>
              <a:rPr lang="en-US" b="1" dirty="0"/>
              <a:t>Targeted Marketing</a:t>
            </a:r>
            <a:r>
              <a:rPr lang="en-US" dirty="0"/>
              <a:t>: Design targeted marketing campaigns that highlight popular pizzas to attract customers and drive sales</a:t>
            </a:r>
            <a:endParaRPr lang="en-IN" dirty="0"/>
          </a:p>
        </p:txBody>
      </p:sp>
      <p:pic>
        <p:nvPicPr>
          <p:cNvPr id="5" name="Picture 4">
            <a:extLst>
              <a:ext uri="{FF2B5EF4-FFF2-40B4-BE49-F238E27FC236}">
                <a16:creationId xmlns:a16="http://schemas.microsoft.com/office/drawing/2014/main" id="{6FDAE021-9F7D-6918-D51D-4406B2EB5C15}"/>
              </a:ext>
            </a:extLst>
          </p:cNvPr>
          <p:cNvPicPr>
            <a:picLocks noChangeAspect="1"/>
          </p:cNvPicPr>
          <p:nvPr/>
        </p:nvPicPr>
        <p:blipFill>
          <a:blip r:embed="rId2"/>
          <a:stretch>
            <a:fillRect/>
          </a:stretch>
        </p:blipFill>
        <p:spPr>
          <a:xfrm>
            <a:off x="1407784" y="729914"/>
            <a:ext cx="7135768" cy="3792997"/>
          </a:xfrm>
          <a:prstGeom prst="rect">
            <a:avLst/>
          </a:prstGeom>
        </p:spPr>
      </p:pic>
    </p:spTree>
    <p:extLst>
      <p:ext uri="{BB962C8B-B14F-4D97-AF65-F5344CB8AC3E}">
        <p14:creationId xmlns:p14="http://schemas.microsoft.com/office/powerpoint/2010/main" val="139177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D3CD-0394-2AEB-05CA-C12526D8BF8E}"/>
              </a:ext>
            </a:extLst>
          </p:cNvPr>
          <p:cNvSpPr>
            <a:spLocks noGrp="1"/>
          </p:cNvSpPr>
          <p:nvPr>
            <p:ph type="title"/>
          </p:nvPr>
        </p:nvSpPr>
        <p:spPr>
          <a:xfrm>
            <a:off x="677334" y="335901"/>
            <a:ext cx="8596668" cy="1017037"/>
          </a:xfrm>
        </p:spPr>
        <p:txBody>
          <a:bodyPr>
            <a:normAutofit/>
          </a:bodyPr>
          <a:lstStyle/>
          <a:p>
            <a:pPr algn="ctr"/>
            <a:r>
              <a:rPr lang="en-US" b="1" dirty="0"/>
              <a:t>Exploring Weekly Sales Trends</a:t>
            </a:r>
            <a:endParaRPr lang="en-IN" b="1" dirty="0"/>
          </a:p>
        </p:txBody>
      </p:sp>
      <p:sp>
        <p:nvSpPr>
          <p:cNvPr id="3" name="Content Placeholder 2">
            <a:extLst>
              <a:ext uri="{FF2B5EF4-FFF2-40B4-BE49-F238E27FC236}">
                <a16:creationId xmlns:a16="http://schemas.microsoft.com/office/drawing/2014/main" id="{82B5898C-69E0-A057-1A75-CA54A0D15259}"/>
              </a:ext>
            </a:extLst>
          </p:cNvPr>
          <p:cNvSpPr>
            <a:spLocks noGrp="1"/>
          </p:cNvSpPr>
          <p:nvPr>
            <p:ph idx="1"/>
          </p:nvPr>
        </p:nvSpPr>
        <p:spPr>
          <a:xfrm>
            <a:off x="677334" y="1548882"/>
            <a:ext cx="4827727" cy="4973215"/>
          </a:xfrm>
        </p:spPr>
        <p:txBody>
          <a:bodyPr>
            <a:normAutofit fontScale="92500" lnSpcReduction="20000"/>
          </a:bodyPr>
          <a:lstStyle/>
          <a:p>
            <a:r>
              <a:rPr lang="en-US" sz="1600" dirty="0"/>
              <a:t>Notably, Fridays emerge as the most engaging day. This trend aligns with consumer behavior, as Fridays often mark the end of the workweek, prompting individuals to indulge in convenient dining options like pizza.</a:t>
            </a:r>
          </a:p>
          <a:p>
            <a:r>
              <a:rPr lang="en-US" sz="1600" dirty="0"/>
              <a:t>The observation of heightened sales on Friday could also be attributed to the implementation of BOGO (Buy One Get One) promotions by pizza stores.</a:t>
            </a:r>
          </a:p>
          <a:p>
            <a:r>
              <a:rPr lang="en-US" sz="1600" dirty="0"/>
              <a:t>Sundays exhibit lower sales compared to other days of the week. This observation could be attributed to various factors, such as decreased consumer activity due to weekend relaxation, home-cooked meals, or preferences for other dining options.</a:t>
            </a:r>
          </a:p>
          <a:p>
            <a:pPr marL="0" indent="0">
              <a:buNone/>
            </a:pPr>
            <a:endParaRPr lang="en-US" sz="1600" dirty="0"/>
          </a:p>
          <a:p>
            <a:pPr marL="0" indent="0">
              <a:buNone/>
            </a:pPr>
            <a:r>
              <a:rPr lang="en-US" sz="1600" dirty="0"/>
              <a:t>      </a:t>
            </a:r>
            <a:r>
              <a:rPr lang="en-US" sz="1600" b="1" dirty="0">
                <a:solidFill>
                  <a:srgbClr val="FF0000"/>
                </a:solidFill>
              </a:rPr>
              <a:t>Recommendations:</a:t>
            </a:r>
          </a:p>
          <a:p>
            <a:pPr>
              <a:buFont typeface="Wingdings" panose="05000000000000000000" pitchFamily="2" charset="2"/>
              <a:buChar char="q"/>
            </a:pPr>
            <a:r>
              <a:rPr lang="en-US" sz="1600" b="1" dirty="0"/>
              <a:t>Menu Adjustments</a:t>
            </a:r>
            <a:r>
              <a:rPr lang="en-US" sz="1600" dirty="0"/>
              <a:t>: Tailor the menu offerings to better align with consumer preferences on Sundays. Introduce lighter or healthier pizza options, brunch-inspired pizzas, or combo deals to appeal to customers.</a:t>
            </a:r>
            <a:endParaRPr lang="en-IN" sz="1600" dirty="0"/>
          </a:p>
        </p:txBody>
      </p:sp>
      <p:pic>
        <p:nvPicPr>
          <p:cNvPr id="5" name="Picture 4">
            <a:extLst>
              <a:ext uri="{FF2B5EF4-FFF2-40B4-BE49-F238E27FC236}">
                <a16:creationId xmlns:a16="http://schemas.microsoft.com/office/drawing/2014/main" id="{618DB78D-6980-3563-B6EC-E142EC807DE7}"/>
              </a:ext>
            </a:extLst>
          </p:cNvPr>
          <p:cNvPicPr>
            <a:picLocks noChangeAspect="1"/>
          </p:cNvPicPr>
          <p:nvPr/>
        </p:nvPicPr>
        <p:blipFill>
          <a:blip r:embed="rId2"/>
          <a:stretch>
            <a:fillRect/>
          </a:stretch>
        </p:blipFill>
        <p:spPr>
          <a:xfrm>
            <a:off x="5571101" y="1950098"/>
            <a:ext cx="5943565" cy="3508309"/>
          </a:xfrm>
          <a:prstGeom prst="rect">
            <a:avLst/>
          </a:prstGeom>
        </p:spPr>
      </p:pic>
    </p:spTree>
    <p:extLst>
      <p:ext uri="{BB962C8B-B14F-4D97-AF65-F5344CB8AC3E}">
        <p14:creationId xmlns:p14="http://schemas.microsoft.com/office/powerpoint/2010/main" val="10084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2690-AF60-D601-6C65-919FD653FBEC}"/>
              </a:ext>
            </a:extLst>
          </p:cNvPr>
          <p:cNvSpPr>
            <a:spLocks noGrp="1"/>
          </p:cNvSpPr>
          <p:nvPr>
            <p:ph type="title"/>
          </p:nvPr>
        </p:nvSpPr>
        <p:spPr>
          <a:xfrm>
            <a:off x="677333" y="382555"/>
            <a:ext cx="8849221" cy="587829"/>
          </a:xfrm>
        </p:spPr>
        <p:txBody>
          <a:bodyPr>
            <a:normAutofit/>
          </a:bodyPr>
          <a:lstStyle/>
          <a:p>
            <a:pPr algn="ctr"/>
            <a:r>
              <a:rPr lang="en-US" sz="2400" b="1" dirty="0"/>
              <a:t>Pizza Sales Spotlight: Unveiling Top Hits and Underdogs</a:t>
            </a:r>
            <a:endParaRPr lang="en-IN" sz="2400" dirty="0"/>
          </a:p>
        </p:txBody>
      </p:sp>
      <p:sp>
        <p:nvSpPr>
          <p:cNvPr id="3" name="Content Placeholder 2">
            <a:extLst>
              <a:ext uri="{FF2B5EF4-FFF2-40B4-BE49-F238E27FC236}">
                <a16:creationId xmlns:a16="http://schemas.microsoft.com/office/drawing/2014/main" id="{889F7F52-6A95-429E-77A3-55357EBC3F3C}"/>
              </a:ext>
            </a:extLst>
          </p:cNvPr>
          <p:cNvSpPr>
            <a:spLocks noGrp="1"/>
          </p:cNvSpPr>
          <p:nvPr>
            <p:ph idx="1"/>
          </p:nvPr>
        </p:nvSpPr>
        <p:spPr>
          <a:xfrm>
            <a:off x="546706" y="4281722"/>
            <a:ext cx="9991762" cy="2277697"/>
          </a:xfrm>
        </p:spPr>
        <p:txBody>
          <a:bodyPr>
            <a:normAutofit fontScale="92500" lnSpcReduction="10000"/>
          </a:bodyPr>
          <a:lstStyle/>
          <a:p>
            <a:r>
              <a:rPr lang="en-US" dirty="0"/>
              <a:t>Our analysis uncovered a spectrum of performance among pizzas, with some emerging as consistent revenue generators while others struggled to make a significant impact. The top five pizzas, distinguished by their robust order frequency and impressive sales figures, stood out as pillars of profitability.</a:t>
            </a:r>
          </a:p>
          <a:p>
            <a:r>
              <a:rPr lang="en-US" dirty="0"/>
              <a:t>Conversely, the bottom five pizzas, despite their presence on the menu, failed to garner substantial orders or generate significant sales. Whether due to lack of appeal, pricing mismatch, or insufficient marketing efforts, these pizzas fell short of expectations and struggled to carve out a niche in the competitive landscape.</a:t>
            </a:r>
          </a:p>
          <a:p>
            <a:endParaRPr lang="en-IN" dirty="0"/>
          </a:p>
        </p:txBody>
      </p:sp>
      <p:pic>
        <p:nvPicPr>
          <p:cNvPr id="7" name="Picture 6">
            <a:extLst>
              <a:ext uri="{FF2B5EF4-FFF2-40B4-BE49-F238E27FC236}">
                <a16:creationId xmlns:a16="http://schemas.microsoft.com/office/drawing/2014/main" id="{49D487D4-0119-5C97-62DC-97689AA5C626}"/>
              </a:ext>
            </a:extLst>
          </p:cNvPr>
          <p:cNvPicPr>
            <a:picLocks noChangeAspect="1"/>
          </p:cNvPicPr>
          <p:nvPr/>
        </p:nvPicPr>
        <p:blipFill>
          <a:blip r:embed="rId2"/>
          <a:stretch>
            <a:fillRect/>
          </a:stretch>
        </p:blipFill>
        <p:spPr>
          <a:xfrm>
            <a:off x="546706" y="821346"/>
            <a:ext cx="9891617" cy="3162574"/>
          </a:xfrm>
          <a:prstGeom prst="rect">
            <a:avLst/>
          </a:prstGeom>
        </p:spPr>
      </p:pic>
    </p:spTree>
    <p:extLst>
      <p:ext uri="{BB962C8B-B14F-4D97-AF65-F5344CB8AC3E}">
        <p14:creationId xmlns:p14="http://schemas.microsoft.com/office/powerpoint/2010/main" val="49659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1915-D980-8AAD-35BC-E186034327A4}"/>
              </a:ext>
            </a:extLst>
          </p:cNvPr>
          <p:cNvSpPr>
            <a:spLocks noGrp="1"/>
          </p:cNvSpPr>
          <p:nvPr>
            <p:ph type="title"/>
          </p:nvPr>
        </p:nvSpPr>
        <p:spPr>
          <a:xfrm>
            <a:off x="1026366" y="326571"/>
            <a:ext cx="8247635" cy="708090"/>
          </a:xfrm>
        </p:spPr>
        <p:txBody>
          <a:bodyPr>
            <a:normAutofit/>
          </a:bodyPr>
          <a:lstStyle/>
          <a:p>
            <a:r>
              <a:rPr lang="en-US" sz="2400" b="1" dirty="0"/>
              <a:t>Pizza Sales Spotlight: Unveiling Top Hits and Underdogs</a:t>
            </a:r>
            <a:endParaRPr lang="en-IN" sz="2400" b="1" dirty="0"/>
          </a:p>
        </p:txBody>
      </p:sp>
      <p:sp>
        <p:nvSpPr>
          <p:cNvPr id="3" name="Content Placeholder 2">
            <a:extLst>
              <a:ext uri="{FF2B5EF4-FFF2-40B4-BE49-F238E27FC236}">
                <a16:creationId xmlns:a16="http://schemas.microsoft.com/office/drawing/2014/main" id="{A8460329-ACB9-190C-C4BB-F7A184894210}"/>
              </a:ext>
            </a:extLst>
          </p:cNvPr>
          <p:cNvSpPr>
            <a:spLocks noGrp="1"/>
          </p:cNvSpPr>
          <p:nvPr>
            <p:ph idx="1"/>
          </p:nvPr>
        </p:nvSpPr>
        <p:spPr>
          <a:xfrm>
            <a:off x="677335" y="1138335"/>
            <a:ext cx="5508862" cy="5393094"/>
          </a:xfrm>
        </p:spPr>
        <p:txBody>
          <a:bodyPr>
            <a:normAutofit lnSpcReduction="10000"/>
          </a:bodyPr>
          <a:lstStyle/>
          <a:p>
            <a:r>
              <a:rPr lang="en-US" dirty="0"/>
              <a:t>The top five pizzas, representing the pinnacle of popularity, consistently outshined others in terms of sales volume. These pizzas, perhaps owing to their classic appeal or innovative combinations, captured the taste buds and wallets of customers across the board. </a:t>
            </a:r>
          </a:p>
          <a:p>
            <a:r>
              <a:rPr lang="en-US" dirty="0"/>
              <a:t>On the contrary, the bottom five pizzas struggled to gain traction, facing challenges in resonating with the preferences of the target audience.</a:t>
            </a:r>
          </a:p>
          <a:p>
            <a:pPr marL="0" indent="0">
              <a:buNone/>
            </a:pPr>
            <a:endParaRPr lang="en-US" dirty="0"/>
          </a:p>
          <a:p>
            <a:pPr marL="0" indent="0">
              <a:buNone/>
            </a:pPr>
            <a:r>
              <a:rPr lang="en-US" dirty="0"/>
              <a:t>     </a:t>
            </a:r>
            <a:r>
              <a:rPr lang="en-US" b="1" dirty="0">
                <a:solidFill>
                  <a:srgbClr val="FF0000"/>
                </a:solidFill>
              </a:rPr>
              <a:t>Recommendations:</a:t>
            </a:r>
          </a:p>
          <a:p>
            <a:pPr>
              <a:buFont typeface="Wingdings" panose="05000000000000000000" pitchFamily="2" charset="2"/>
              <a:buChar char="q"/>
            </a:pPr>
            <a:r>
              <a:rPr lang="en-US" b="1" dirty="0"/>
              <a:t>Customer Feedback:</a:t>
            </a:r>
            <a:r>
              <a:rPr lang="en-US" dirty="0"/>
              <a:t> Actively seek feedback from customers to understand their preferences and address any concerns or shortcomings in the bottom-selling pizzas. Incorporating customer input can guide menu adjustments and enhance overall satisfaction.</a:t>
            </a:r>
            <a:endParaRPr lang="en-IN" dirty="0"/>
          </a:p>
        </p:txBody>
      </p:sp>
      <p:pic>
        <p:nvPicPr>
          <p:cNvPr id="5" name="Picture 4">
            <a:extLst>
              <a:ext uri="{FF2B5EF4-FFF2-40B4-BE49-F238E27FC236}">
                <a16:creationId xmlns:a16="http://schemas.microsoft.com/office/drawing/2014/main" id="{895AF8AF-93D5-2C64-EA82-BA40E14190C7}"/>
              </a:ext>
            </a:extLst>
          </p:cNvPr>
          <p:cNvPicPr>
            <a:picLocks noChangeAspect="1"/>
          </p:cNvPicPr>
          <p:nvPr/>
        </p:nvPicPr>
        <p:blipFill>
          <a:blip r:embed="rId2"/>
          <a:stretch>
            <a:fillRect/>
          </a:stretch>
        </p:blipFill>
        <p:spPr>
          <a:xfrm>
            <a:off x="6326154" y="1034661"/>
            <a:ext cx="5599921" cy="5580742"/>
          </a:xfrm>
          <a:prstGeom prst="rect">
            <a:avLst/>
          </a:prstGeom>
        </p:spPr>
      </p:pic>
    </p:spTree>
    <p:extLst>
      <p:ext uri="{BB962C8B-B14F-4D97-AF65-F5344CB8AC3E}">
        <p14:creationId xmlns:p14="http://schemas.microsoft.com/office/powerpoint/2010/main" val="289239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C7D1-C80B-5BDF-4690-1B2128DFF907}"/>
              </a:ext>
            </a:extLst>
          </p:cNvPr>
          <p:cNvSpPr>
            <a:spLocks noGrp="1"/>
          </p:cNvSpPr>
          <p:nvPr>
            <p:ph type="title"/>
          </p:nvPr>
        </p:nvSpPr>
        <p:spPr>
          <a:xfrm>
            <a:off x="1045028" y="167952"/>
            <a:ext cx="8228973" cy="648686"/>
          </a:xfrm>
        </p:spPr>
        <p:txBody>
          <a:bodyPr>
            <a:noAutofit/>
          </a:bodyPr>
          <a:lstStyle/>
          <a:p>
            <a:r>
              <a:rPr lang="en-US" sz="2400" b="1" dirty="0"/>
              <a:t>Navigating Quarterly Performance: Insights from Power BI Matrix Analysis</a:t>
            </a:r>
            <a:endParaRPr lang="en-IN" sz="2400" b="1" dirty="0"/>
          </a:p>
        </p:txBody>
      </p:sp>
      <p:sp>
        <p:nvSpPr>
          <p:cNvPr id="3" name="Content Placeholder 2">
            <a:extLst>
              <a:ext uri="{FF2B5EF4-FFF2-40B4-BE49-F238E27FC236}">
                <a16:creationId xmlns:a16="http://schemas.microsoft.com/office/drawing/2014/main" id="{488532FD-E631-A894-931E-21AC5C3EA40C}"/>
              </a:ext>
            </a:extLst>
          </p:cNvPr>
          <p:cNvSpPr>
            <a:spLocks noGrp="1"/>
          </p:cNvSpPr>
          <p:nvPr>
            <p:ph idx="1"/>
          </p:nvPr>
        </p:nvSpPr>
        <p:spPr>
          <a:xfrm>
            <a:off x="677334" y="1091682"/>
            <a:ext cx="5312919" cy="5598365"/>
          </a:xfrm>
        </p:spPr>
        <p:txBody>
          <a:bodyPr>
            <a:normAutofit fontScale="85000" lnSpcReduction="20000"/>
          </a:bodyPr>
          <a:lstStyle/>
          <a:p>
            <a:r>
              <a:rPr lang="en-US" dirty="0"/>
              <a:t>The matrix chart analysis unveils distinct patterns in quarterly growth rates. Quarter 2 demonstrates a modest yet positive growth of 1.47%, signaling a period of expansion and opportunity. However, this upward trend takes a downturn in quarters 3 and 4, with growth rates plummeting to -1.61% and -2.87% respectively. </a:t>
            </a:r>
          </a:p>
          <a:p>
            <a:pPr marL="0" indent="0">
              <a:buNone/>
            </a:pPr>
            <a:endParaRPr lang="en-US" dirty="0"/>
          </a:p>
          <a:p>
            <a:pPr marL="0" indent="0">
              <a:buNone/>
            </a:pPr>
            <a:r>
              <a:rPr lang="en-US" b="1" dirty="0">
                <a:solidFill>
                  <a:srgbClr val="FF0000"/>
                </a:solidFill>
              </a:rPr>
              <a:t>      Reasons:</a:t>
            </a:r>
          </a:p>
          <a:p>
            <a:r>
              <a:rPr lang="en-US" dirty="0"/>
              <a:t>In dissecting the sales data, several noteworthy trends emerge. Firstly, the absence of sales on Mondays during October indicates a peculiar anomaly that warrants investigation. </a:t>
            </a:r>
          </a:p>
          <a:p>
            <a:endParaRPr lang="en-US" dirty="0"/>
          </a:p>
          <a:p>
            <a:r>
              <a:rPr lang="en-US" dirty="0"/>
              <a:t>The dip in pizza sales volumes observed in September and October. Notably, this downward trend coincides with the transitional period between the third and fourth quarters, exerting a compounding effect on both quarters' performance.</a:t>
            </a:r>
          </a:p>
          <a:p>
            <a:pPr marL="0" indent="0">
              <a:buNone/>
            </a:pPr>
            <a:endParaRPr lang="en-US" dirty="0"/>
          </a:p>
          <a:p>
            <a:r>
              <a:rPr lang="en-US" dirty="0"/>
              <a:t>Furthermore, the deviation from the typical pattern of Fridays being the busiest day of the week during this period underscores the disruptive nature of seasonal variations on consumer engagement. </a:t>
            </a:r>
            <a:endParaRPr lang="en-IN" dirty="0"/>
          </a:p>
        </p:txBody>
      </p:sp>
      <p:pic>
        <p:nvPicPr>
          <p:cNvPr id="5" name="Picture 4">
            <a:extLst>
              <a:ext uri="{FF2B5EF4-FFF2-40B4-BE49-F238E27FC236}">
                <a16:creationId xmlns:a16="http://schemas.microsoft.com/office/drawing/2014/main" id="{DDB7CB3E-2AF5-2EEA-37AB-C98B0D608918}"/>
              </a:ext>
            </a:extLst>
          </p:cNvPr>
          <p:cNvPicPr>
            <a:picLocks noChangeAspect="1"/>
          </p:cNvPicPr>
          <p:nvPr/>
        </p:nvPicPr>
        <p:blipFill>
          <a:blip r:embed="rId2"/>
          <a:stretch>
            <a:fillRect/>
          </a:stretch>
        </p:blipFill>
        <p:spPr>
          <a:xfrm>
            <a:off x="6270172" y="816638"/>
            <a:ext cx="4558103" cy="5857424"/>
          </a:xfrm>
          <a:prstGeom prst="rect">
            <a:avLst/>
          </a:prstGeom>
        </p:spPr>
      </p:pic>
    </p:spTree>
    <p:extLst>
      <p:ext uri="{BB962C8B-B14F-4D97-AF65-F5344CB8AC3E}">
        <p14:creationId xmlns:p14="http://schemas.microsoft.com/office/powerpoint/2010/main" val="277765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09E4-EDB5-180C-E481-9BD125168E58}"/>
              </a:ext>
            </a:extLst>
          </p:cNvPr>
          <p:cNvSpPr>
            <a:spLocks noGrp="1"/>
          </p:cNvSpPr>
          <p:nvPr>
            <p:ph type="title"/>
          </p:nvPr>
        </p:nvSpPr>
        <p:spPr>
          <a:xfrm>
            <a:off x="942392" y="289249"/>
            <a:ext cx="8331610" cy="690465"/>
          </a:xfrm>
        </p:spPr>
        <p:txBody>
          <a:bodyPr>
            <a:noAutofit/>
          </a:bodyPr>
          <a:lstStyle/>
          <a:p>
            <a:r>
              <a:rPr lang="en-US" sz="4000" b="1" dirty="0"/>
              <a:t>Conclusion</a:t>
            </a:r>
            <a:endParaRPr lang="en-IN" sz="4000" b="1" dirty="0"/>
          </a:p>
        </p:txBody>
      </p:sp>
      <p:sp>
        <p:nvSpPr>
          <p:cNvPr id="3" name="Content Placeholder 2">
            <a:extLst>
              <a:ext uri="{FF2B5EF4-FFF2-40B4-BE49-F238E27FC236}">
                <a16:creationId xmlns:a16="http://schemas.microsoft.com/office/drawing/2014/main" id="{96384E01-89FD-0AD4-E18E-91B37044E231}"/>
              </a:ext>
            </a:extLst>
          </p:cNvPr>
          <p:cNvSpPr>
            <a:spLocks noGrp="1"/>
          </p:cNvSpPr>
          <p:nvPr>
            <p:ph idx="1"/>
          </p:nvPr>
        </p:nvSpPr>
        <p:spPr>
          <a:xfrm>
            <a:off x="677334" y="1231641"/>
            <a:ext cx="8596668" cy="4809721"/>
          </a:xfrm>
        </p:spPr>
        <p:txBody>
          <a:bodyPr>
            <a:normAutofit fontScale="92500" lnSpcReduction="20000"/>
          </a:bodyPr>
          <a:lstStyle/>
          <a:p>
            <a:pPr>
              <a:buFont typeface="Wingdings" panose="05000000000000000000" pitchFamily="2" charset="2"/>
              <a:buChar char="q"/>
            </a:pPr>
            <a:r>
              <a:rPr lang="en-US" dirty="0"/>
              <a:t>In summary, our analysis of pizza sales data reveals a robust level of customer engagement, with total sales revenue reaching approximately $817K from 21,350 orders. Peak sales occur during midday hours, particularly between 12 PM and 2 PM, though quarterly growth rates show a decline in quarters 3 and 4, notably in September and October.</a:t>
            </a:r>
          </a:p>
          <a:p>
            <a:pPr>
              <a:buFont typeface="Wingdings" panose="05000000000000000000" pitchFamily="2" charset="2"/>
              <a:buChar char="q"/>
            </a:pPr>
            <a:endParaRPr lang="en-US" dirty="0"/>
          </a:p>
          <a:p>
            <a:pPr>
              <a:buFont typeface="Wingdings" panose="05000000000000000000" pitchFamily="2" charset="2"/>
              <a:buChar char="q"/>
            </a:pPr>
            <a:r>
              <a:rPr lang="en-US" dirty="0"/>
              <a:t>Several factors contribute to this decline, including anomalies like the absence of Monday sales in October and reduced sales volume during September and October. Understanding these trends is crucial for strategic decision-making and intervention.</a:t>
            </a:r>
          </a:p>
          <a:p>
            <a:pPr>
              <a:buFont typeface="Wingdings" panose="05000000000000000000" pitchFamily="2" charset="2"/>
              <a:buChar char="q"/>
            </a:pPr>
            <a:endParaRPr lang="en-US" dirty="0"/>
          </a:p>
          <a:p>
            <a:pPr>
              <a:buFont typeface="Wingdings" panose="05000000000000000000" pitchFamily="2" charset="2"/>
              <a:buChar char="q"/>
            </a:pPr>
            <a:r>
              <a:rPr lang="en-US" dirty="0"/>
              <a:t>Furthermore, our analysis highlights varying performance among pizza categories, with the top five consistently outperforming others. Recommendations include adapting menu offerings and implementing promotional strategies to mitigate seasonal fluctuations and drive sustained growth.</a:t>
            </a:r>
          </a:p>
          <a:p>
            <a:pPr>
              <a:buFont typeface="Wingdings" panose="05000000000000000000" pitchFamily="2" charset="2"/>
              <a:buChar char="q"/>
            </a:pPr>
            <a:endParaRPr lang="en-US" dirty="0"/>
          </a:p>
          <a:p>
            <a:pPr>
              <a:buFont typeface="Wingdings" panose="05000000000000000000" pitchFamily="2" charset="2"/>
              <a:buChar char="q"/>
            </a:pPr>
            <a:r>
              <a:rPr lang="en-US" dirty="0"/>
              <a:t>By leveraging these insights, businesses can optimize strategies and enhance overall performance in the competitive pizza market.</a:t>
            </a:r>
          </a:p>
        </p:txBody>
      </p:sp>
    </p:spTree>
    <p:extLst>
      <p:ext uri="{BB962C8B-B14F-4D97-AF65-F5344CB8AC3E}">
        <p14:creationId xmlns:p14="http://schemas.microsoft.com/office/powerpoint/2010/main" val="237539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B7901F-B602-E432-4E9F-8E9E8612292C}"/>
              </a:ext>
            </a:extLst>
          </p:cNvPr>
          <p:cNvPicPr>
            <a:picLocks noChangeAspect="1"/>
          </p:cNvPicPr>
          <p:nvPr/>
        </p:nvPicPr>
        <p:blipFill>
          <a:blip r:embed="rId2"/>
          <a:stretch>
            <a:fillRect/>
          </a:stretch>
        </p:blipFill>
        <p:spPr>
          <a:xfrm>
            <a:off x="5271796" y="1581330"/>
            <a:ext cx="4243159" cy="4460032"/>
          </a:xfrm>
          <a:prstGeom prst="rect">
            <a:avLst/>
          </a:prstGeom>
        </p:spPr>
      </p:pic>
      <p:sp>
        <p:nvSpPr>
          <p:cNvPr id="2" name="Title 1">
            <a:extLst>
              <a:ext uri="{FF2B5EF4-FFF2-40B4-BE49-F238E27FC236}">
                <a16:creationId xmlns:a16="http://schemas.microsoft.com/office/drawing/2014/main" id="{A24E30B6-506C-07D4-5036-269C98D1007E}"/>
              </a:ext>
            </a:extLst>
          </p:cNvPr>
          <p:cNvSpPr>
            <a:spLocks noGrp="1"/>
          </p:cNvSpPr>
          <p:nvPr>
            <p:ph type="title"/>
          </p:nvPr>
        </p:nvSpPr>
        <p:spPr>
          <a:xfrm>
            <a:off x="979714" y="609600"/>
            <a:ext cx="8294288" cy="892629"/>
          </a:xfrm>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2E9E1D7E-9A9B-A495-EB61-C9C9A7F60B4C}"/>
              </a:ext>
            </a:extLst>
          </p:cNvPr>
          <p:cNvSpPr>
            <a:spLocks noGrp="1"/>
          </p:cNvSpPr>
          <p:nvPr>
            <p:ph idx="1"/>
          </p:nvPr>
        </p:nvSpPr>
        <p:spPr>
          <a:xfrm>
            <a:off x="677334" y="1968759"/>
            <a:ext cx="4594462" cy="4072603"/>
          </a:xfrm>
        </p:spPr>
        <p:txBody>
          <a:bodyPr/>
          <a:lstStyle/>
          <a:p>
            <a:pPr>
              <a:buFont typeface="Wingdings" panose="05000000000000000000" pitchFamily="2" charset="2"/>
              <a:buChar char="q"/>
            </a:pPr>
            <a:r>
              <a:rPr lang="en-US" dirty="0"/>
              <a:t>Our pizza restaurant aims to leverage data analysis to optimize menu offerings, forecast demand, enhance marketing strategies, and improve operational efficiency. </a:t>
            </a:r>
          </a:p>
          <a:p>
            <a:pPr>
              <a:buFont typeface="Wingdings" panose="05000000000000000000" pitchFamily="2" charset="2"/>
              <a:buChar char="q"/>
            </a:pPr>
            <a:r>
              <a:rPr lang="en-US" dirty="0"/>
              <a:t>By analyzing sales data, understanding customer preferences, and identifying trends, we seek to maximize profitability, streamline operations, and elevate the overall customer experience to maintain competitiveness in the food industry</a:t>
            </a:r>
            <a:endParaRPr lang="en-IN" dirty="0"/>
          </a:p>
        </p:txBody>
      </p:sp>
    </p:spTree>
    <p:extLst>
      <p:ext uri="{BB962C8B-B14F-4D97-AF65-F5344CB8AC3E}">
        <p14:creationId xmlns:p14="http://schemas.microsoft.com/office/powerpoint/2010/main" val="42687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1F25-8AFF-1B92-9FB0-0B38F1C2B5CE}"/>
              </a:ext>
            </a:extLst>
          </p:cNvPr>
          <p:cNvSpPr>
            <a:spLocks noGrp="1"/>
          </p:cNvSpPr>
          <p:nvPr>
            <p:ph type="title"/>
          </p:nvPr>
        </p:nvSpPr>
        <p:spPr>
          <a:xfrm>
            <a:off x="1051184" y="609600"/>
            <a:ext cx="8596668" cy="1320800"/>
          </a:xfrm>
        </p:spPr>
        <p:txBody>
          <a:bodyPr/>
          <a:lstStyle/>
          <a:p>
            <a:r>
              <a:rPr lang="en-US" dirty="0"/>
              <a:t>Data Collection And Tools Used For Analysis</a:t>
            </a:r>
            <a:endParaRPr lang="en-IN" dirty="0"/>
          </a:p>
        </p:txBody>
      </p:sp>
      <p:sp>
        <p:nvSpPr>
          <p:cNvPr id="3" name="Content Placeholder 2">
            <a:extLst>
              <a:ext uri="{FF2B5EF4-FFF2-40B4-BE49-F238E27FC236}">
                <a16:creationId xmlns:a16="http://schemas.microsoft.com/office/drawing/2014/main" id="{7CC42946-8B8A-7014-160B-A01CEBF137A2}"/>
              </a:ext>
            </a:extLst>
          </p:cNvPr>
          <p:cNvSpPr>
            <a:spLocks noGrp="1"/>
          </p:cNvSpPr>
          <p:nvPr>
            <p:ph idx="1"/>
          </p:nvPr>
        </p:nvSpPr>
        <p:spPr/>
        <p:txBody>
          <a:bodyPr/>
          <a:lstStyle/>
          <a:p>
            <a:pPr>
              <a:buFont typeface="Wingdings" panose="05000000000000000000" pitchFamily="2" charset="2"/>
              <a:buChar char="Ø"/>
            </a:pPr>
            <a:r>
              <a:rPr lang="en-US" dirty="0"/>
              <a:t>For our pizza sales analysis project, we sourced data from online platforms, compiling four CSV files: "</a:t>
            </a:r>
            <a:r>
              <a:rPr lang="en-US" dirty="0" err="1"/>
              <a:t>order_details</a:t>
            </a:r>
            <a:r>
              <a:rPr lang="en-US" dirty="0"/>
              <a:t>", "order", "pizzas", and "</a:t>
            </a:r>
            <a:r>
              <a:rPr lang="en-US" dirty="0" err="1"/>
              <a:t>pizza_types</a:t>
            </a:r>
            <a:r>
              <a:rPr lang="en-US" dirty="0"/>
              <a:t>". </a:t>
            </a:r>
          </a:p>
          <a:p>
            <a:pPr>
              <a:buFont typeface="Wingdings" panose="05000000000000000000" pitchFamily="2" charset="2"/>
              <a:buChar char="Ø"/>
            </a:pPr>
            <a:r>
              <a:rPr lang="en-US" dirty="0"/>
              <a:t>The "</a:t>
            </a:r>
            <a:r>
              <a:rPr lang="en-US" dirty="0" err="1"/>
              <a:t>order_details</a:t>
            </a:r>
            <a:r>
              <a:rPr lang="en-US" dirty="0"/>
              <a:t>" and "order" CSV files encompass essential information regarding orders, including order details such as order IDs, timestamps. On the other hand, the "pizzas" and "</a:t>
            </a:r>
            <a:r>
              <a:rPr lang="en-US" dirty="0" err="1"/>
              <a:t>pizza_types</a:t>
            </a:r>
            <a:r>
              <a:rPr lang="en-US" dirty="0"/>
              <a:t>" CSV files contain comprehensive data about various pizza offerings, encompassing details such as pizza IDs, names, ingredients, and types. </a:t>
            </a:r>
          </a:p>
          <a:p>
            <a:pPr>
              <a:buFont typeface="Wingdings" panose="05000000000000000000" pitchFamily="2" charset="2"/>
              <a:buChar char="Ø"/>
            </a:pPr>
            <a:r>
              <a:rPr lang="en-US" dirty="0"/>
              <a:t>To analyze this dataset effectively, we employed the Power BI tool, leveraging its robust capabilities for data visualization, exploration, and analysis. Utilizing Power BI, we aim to uncover actionable insights, identify sales trends, and optimize business strategies to enhance overall performance and profitability in the competitive pizza market.</a:t>
            </a:r>
            <a:endParaRPr lang="en-IN" dirty="0"/>
          </a:p>
        </p:txBody>
      </p:sp>
    </p:spTree>
    <p:extLst>
      <p:ext uri="{BB962C8B-B14F-4D97-AF65-F5344CB8AC3E}">
        <p14:creationId xmlns:p14="http://schemas.microsoft.com/office/powerpoint/2010/main" val="409802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A9DB-76E7-86DE-5452-57FBE84BACAE}"/>
              </a:ext>
            </a:extLst>
          </p:cNvPr>
          <p:cNvSpPr>
            <a:spLocks noGrp="1"/>
          </p:cNvSpPr>
          <p:nvPr>
            <p:ph type="title"/>
          </p:nvPr>
        </p:nvSpPr>
        <p:spPr>
          <a:xfrm>
            <a:off x="1026366" y="737118"/>
            <a:ext cx="8247635" cy="1193282"/>
          </a:xfrm>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8F0B2306-7959-4A6D-84C4-49198786C629}"/>
              </a:ext>
            </a:extLst>
          </p:cNvPr>
          <p:cNvSpPr>
            <a:spLocks noGrp="1"/>
          </p:cNvSpPr>
          <p:nvPr>
            <p:ph idx="1"/>
          </p:nvPr>
        </p:nvSpPr>
        <p:spPr/>
        <p:txBody>
          <a:bodyPr/>
          <a:lstStyle/>
          <a:p>
            <a:r>
              <a:rPr lang="en-US" b="1" dirty="0"/>
              <a:t>Limited Customer Insight</a:t>
            </a:r>
            <a:r>
              <a:rPr lang="en-US" dirty="0"/>
              <a:t>: Absence of demographic data hindered detailed customer segmentation analysis, limiting our understanding of sales patterns across different customer groups</a:t>
            </a:r>
          </a:p>
          <a:p>
            <a:r>
              <a:rPr lang="en-US" b="1" dirty="0"/>
              <a:t>Historical Data Limitation</a:t>
            </a:r>
            <a:r>
              <a:rPr lang="en-US" dirty="0"/>
              <a:t>: Limited historical data availability restricted our ability to analyze long-term sales trends comprehensively.</a:t>
            </a:r>
          </a:p>
          <a:p>
            <a:r>
              <a:rPr lang="en-US" b="1" dirty="0"/>
              <a:t>Data Quality Issues</a:t>
            </a:r>
            <a:r>
              <a:rPr lang="en-US" dirty="0"/>
              <a:t>: Another challenge stemmed from data quality issues within some columns. Inconsistent formatting, missing values, and inaccuracies in certain fields impeded the accuracy and reliability of our analysis. Cleaning and preprocessing the data to address these issues required considerable effort and time.</a:t>
            </a:r>
            <a:endParaRPr lang="en-IN" dirty="0"/>
          </a:p>
        </p:txBody>
      </p:sp>
    </p:spTree>
    <p:extLst>
      <p:ext uri="{BB962C8B-B14F-4D97-AF65-F5344CB8AC3E}">
        <p14:creationId xmlns:p14="http://schemas.microsoft.com/office/powerpoint/2010/main" val="57089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F908-5B11-A31B-D226-6345BDF517A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9499CC76-E9E4-B928-1CA6-567DE0F1FCED}"/>
              </a:ext>
            </a:extLst>
          </p:cNvPr>
          <p:cNvSpPr>
            <a:spLocks noGrp="1"/>
          </p:cNvSpPr>
          <p:nvPr>
            <p:ph idx="1"/>
          </p:nvPr>
        </p:nvSpPr>
        <p:spPr>
          <a:xfrm>
            <a:off x="677334" y="1492898"/>
            <a:ext cx="8596668" cy="4945223"/>
          </a:xfrm>
        </p:spPr>
        <p:txBody>
          <a:bodyPr>
            <a:normAutofit/>
          </a:bodyPr>
          <a:lstStyle/>
          <a:p>
            <a:r>
              <a:rPr lang="en-US" b="1" dirty="0"/>
              <a:t>Menu Optimization</a:t>
            </a:r>
            <a:r>
              <a:rPr lang="en-US" dirty="0"/>
              <a:t>: Refine menu offerings based on sales trends and category analysis to maximize profitability and customer satisfaction.</a:t>
            </a:r>
          </a:p>
          <a:p>
            <a:r>
              <a:rPr lang="en-US" b="1" dirty="0"/>
              <a:t>Operational Efficiency</a:t>
            </a:r>
            <a:r>
              <a:rPr lang="en-US" dirty="0"/>
              <a:t>: Utilize hourly sales data to optimize staffing and production schedules, ensuring efficient operations</a:t>
            </a:r>
          </a:p>
          <a:p>
            <a:r>
              <a:rPr lang="en-US" b="1" dirty="0"/>
              <a:t>Customer Engagement</a:t>
            </a:r>
            <a:r>
              <a:rPr lang="en-US" dirty="0"/>
              <a:t>: Target marketing efforts and promotions based on weekly sales trends to drive traffic during off-peak periods.</a:t>
            </a:r>
          </a:p>
          <a:p>
            <a:r>
              <a:rPr lang="en-US" b="1" dirty="0"/>
              <a:t>Quarterly Growth Analysis</a:t>
            </a:r>
            <a:r>
              <a:rPr lang="en-US" dirty="0"/>
              <a:t>: Assess business growth trends and allocate resources accordingly to sustain growth.</a:t>
            </a:r>
          </a:p>
          <a:p>
            <a:r>
              <a:rPr lang="en-US" b="1" dirty="0"/>
              <a:t>Sales Performance Enhancement</a:t>
            </a:r>
            <a:r>
              <a:rPr lang="en-US" dirty="0"/>
              <a:t>: Implement strategies to boost sales of less popular items and capitalize on top-selling pizzas.</a:t>
            </a:r>
          </a:p>
          <a:p>
            <a:r>
              <a:rPr lang="en-US" b="1" dirty="0"/>
              <a:t>KPI Monitoring</a:t>
            </a:r>
            <a:r>
              <a:rPr lang="en-US" dirty="0"/>
              <a:t>: Track key performance indicators to measure business performance and inform decision-making.</a:t>
            </a:r>
            <a:endParaRPr lang="en-IN" dirty="0"/>
          </a:p>
        </p:txBody>
      </p:sp>
    </p:spTree>
    <p:extLst>
      <p:ext uri="{BB962C8B-B14F-4D97-AF65-F5344CB8AC3E}">
        <p14:creationId xmlns:p14="http://schemas.microsoft.com/office/powerpoint/2010/main" val="423767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B451-90B1-CE10-06CD-C8FFB6281399}"/>
              </a:ext>
            </a:extLst>
          </p:cNvPr>
          <p:cNvSpPr>
            <a:spLocks noGrp="1"/>
          </p:cNvSpPr>
          <p:nvPr>
            <p:ph type="title"/>
          </p:nvPr>
        </p:nvSpPr>
        <p:spPr>
          <a:xfrm>
            <a:off x="677334" y="344406"/>
            <a:ext cx="8596668" cy="821921"/>
          </a:xfrm>
        </p:spPr>
        <p:txBody>
          <a:bodyPr>
            <a:normAutofit/>
          </a:bodyPr>
          <a:lstStyle/>
          <a:p>
            <a:pPr algn="ctr"/>
            <a:r>
              <a:rPr lang="en-US" b="1" dirty="0"/>
              <a:t>KEY PERFORMANCE INDICATORS</a:t>
            </a:r>
            <a:endParaRPr lang="en-IN" b="1" dirty="0"/>
          </a:p>
        </p:txBody>
      </p:sp>
      <p:sp>
        <p:nvSpPr>
          <p:cNvPr id="7" name="Content Placeholder 6">
            <a:extLst>
              <a:ext uri="{FF2B5EF4-FFF2-40B4-BE49-F238E27FC236}">
                <a16:creationId xmlns:a16="http://schemas.microsoft.com/office/drawing/2014/main" id="{CB955827-541C-6BA0-E6CD-C5FEEA7CB2A3}"/>
              </a:ext>
            </a:extLst>
          </p:cNvPr>
          <p:cNvSpPr>
            <a:spLocks noGrp="1"/>
          </p:cNvSpPr>
          <p:nvPr>
            <p:ph idx="1"/>
          </p:nvPr>
        </p:nvSpPr>
        <p:spPr>
          <a:xfrm>
            <a:off x="895739" y="2911150"/>
            <a:ext cx="8696129" cy="3602443"/>
          </a:xfrm>
        </p:spPr>
        <p:txBody>
          <a:bodyPr>
            <a:normAutofit fontScale="92500" lnSpcReduction="20000"/>
          </a:bodyPr>
          <a:lstStyle/>
          <a:p>
            <a:r>
              <a:rPr lang="en-US" dirty="0"/>
              <a:t>The total sales revenue of around $817K generated from 21,350 orders reflects a robust level of customer engagement. With an average order price of $38.31, it suggests that customers tend to make purchases with moderate to high-value transactions.</a:t>
            </a:r>
          </a:p>
          <a:p>
            <a:r>
              <a:rPr lang="en-US" dirty="0"/>
              <a:t>With an average of 2.32 pizzas sold per order, it suggests that customers often purchase multiple pizzas in a single transaction. This observation underscores the popularity and appeal of pizzas as a preferred choice among customers, potentially indicating a trend towards group dining or family-sized orders.</a:t>
            </a:r>
          </a:p>
          <a:p>
            <a:endParaRPr lang="en-US" dirty="0"/>
          </a:p>
          <a:p>
            <a:pPr marL="0" indent="0">
              <a:buNone/>
            </a:pPr>
            <a:r>
              <a:rPr lang="en-US" b="1" dirty="0">
                <a:solidFill>
                  <a:srgbClr val="FF0000"/>
                </a:solidFill>
              </a:rPr>
              <a:t>     Recommendations: </a:t>
            </a:r>
          </a:p>
          <a:p>
            <a:pPr>
              <a:buFont typeface="Wingdings" panose="05000000000000000000" pitchFamily="2" charset="2"/>
              <a:buChar char="q"/>
            </a:pPr>
            <a:r>
              <a:rPr lang="en-US" b="1" dirty="0"/>
              <a:t>Upselling Opportunities</a:t>
            </a:r>
            <a:r>
              <a:rPr lang="en-US" dirty="0"/>
              <a:t>: Train staff to upsell and cross-sell additional pizzas or complementary items during the ordering process. Encourage suggestive selling techniques by highlighting popular pizza combinations, seasonal specials, or add-on options such as appetizers, desserts, or drinks.</a:t>
            </a:r>
            <a:endParaRPr lang="en-IN" b="1" dirty="0">
              <a:solidFill>
                <a:srgbClr val="FF0000"/>
              </a:solidFill>
            </a:endParaRPr>
          </a:p>
        </p:txBody>
      </p:sp>
      <p:pic>
        <p:nvPicPr>
          <p:cNvPr id="8" name="Content Placeholder 4">
            <a:extLst>
              <a:ext uri="{FF2B5EF4-FFF2-40B4-BE49-F238E27FC236}">
                <a16:creationId xmlns:a16="http://schemas.microsoft.com/office/drawing/2014/main" id="{69C95F04-ADE8-69D4-B735-C49F72D71745}"/>
              </a:ext>
            </a:extLst>
          </p:cNvPr>
          <p:cNvPicPr>
            <a:picLocks noChangeAspect="1"/>
          </p:cNvPicPr>
          <p:nvPr/>
        </p:nvPicPr>
        <p:blipFill>
          <a:blip r:embed="rId2"/>
          <a:stretch>
            <a:fillRect/>
          </a:stretch>
        </p:blipFill>
        <p:spPr>
          <a:xfrm>
            <a:off x="1512078" y="1166327"/>
            <a:ext cx="6927180" cy="1386960"/>
          </a:xfrm>
          <a:prstGeom prst="rect">
            <a:avLst/>
          </a:prstGeom>
        </p:spPr>
      </p:pic>
    </p:spTree>
    <p:extLst>
      <p:ext uri="{BB962C8B-B14F-4D97-AF65-F5344CB8AC3E}">
        <p14:creationId xmlns:p14="http://schemas.microsoft.com/office/powerpoint/2010/main" val="121915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3A85-E454-92BE-277D-3E235198B1F1}"/>
              </a:ext>
            </a:extLst>
          </p:cNvPr>
          <p:cNvSpPr>
            <a:spLocks noGrp="1"/>
          </p:cNvSpPr>
          <p:nvPr>
            <p:ph type="title"/>
          </p:nvPr>
        </p:nvSpPr>
        <p:spPr>
          <a:xfrm>
            <a:off x="802432" y="236375"/>
            <a:ext cx="8471569" cy="640703"/>
          </a:xfrm>
        </p:spPr>
        <p:txBody>
          <a:bodyPr>
            <a:noAutofit/>
          </a:bodyPr>
          <a:lstStyle/>
          <a:p>
            <a:r>
              <a:rPr lang="en-US" sz="2400" b="1" dirty="0"/>
              <a:t>Daily Sales Peaks: Analysis of Hourly Distribution Trends</a:t>
            </a:r>
            <a:endParaRPr lang="en-IN" sz="2400" b="1" dirty="0"/>
          </a:p>
        </p:txBody>
      </p:sp>
      <p:sp>
        <p:nvSpPr>
          <p:cNvPr id="3" name="Content Placeholder 2">
            <a:extLst>
              <a:ext uri="{FF2B5EF4-FFF2-40B4-BE49-F238E27FC236}">
                <a16:creationId xmlns:a16="http://schemas.microsoft.com/office/drawing/2014/main" id="{1B47E58A-A2CE-7E39-02D4-6E0C3E79F755}"/>
              </a:ext>
            </a:extLst>
          </p:cNvPr>
          <p:cNvSpPr>
            <a:spLocks noGrp="1"/>
          </p:cNvSpPr>
          <p:nvPr>
            <p:ph idx="1"/>
          </p:nvPr>
        </p:nvSpPr>
        <p:spPr>
          <a:xfrm>
            <a:off x="677334" y="3491033"/>
            <a:ext cx="8596667" cy="3130592"/>
          </a:xfrm>
        </p:spPr>
        <p:txBody>
          <a:bodyPr>
            <a:normAutofit/>
          </a:bodyPr>
          <a:lstStyle/>
          <a:p>
            <a:r>
              <a:rPr lang="en-US" sz="1400" dirty="0"/>
              <a:t>The hourly distribution of sales throughout the year, represented by a bar chart spanning from 10 AM to 12 AM reveals distinct patterns of activity. </a:t>
            </a:r>
          </a:p>
          <a:p>
            <a:r>
              <a:rPr lang="en-US" sz="1400" dirty="0"/>
              <a:t>Peak sales occur during the midday hours, particularly between 12 PM and 2 PM, indicating heightened customer engagement and transactional activity during lunchtime. </a:t>
            </a:r>
          </a:p>
          <a:p>
            <a:r>
              <a:rPr lang="en-US" sz="1400" dirty="0"/>
              <a:t>Following this peak period, there is a moderate level of sales activity observed from 4 PM to the 7 PM, corresponding to the late afternoon to early evening timeframe.</a:t>
            </a:r>
          </a:p>
          <a:p>
            <a:pPr marL="0" indent="0">
              <a:buNone/>
            </a:pPr>
            <a:r>
              <a:rPr lang="en-US" sz="1400" b="1" dirty="0">
                <a:solidFill>
                  <a:srgbClr val="FF0000"/>
                </a:solidFill>
              </a:rPr>
              <a:t>       Recommendations: </a:t>
            </a:r>
          </a:p>
          <a:p>
            <a:pPr>
              <a:buFont typeface="Wingdings" panose="05000000000000000000" pitchFamily="2" charset="2"/>
              <a:buChar char="q"/>
            </a:pPr>
            <a:r>
              <a:rPr lang="en-US" sz="1400" b="1" dirty="0"/>
              <a:t>Optimize Staffing</a:t>
            </a:r>
            <a:r>
              <a:rPr lang="en-US" sz="1400" dirty="0"/>
              <a:t>: Allocate additional staff during peak hours</a:t>
            </a:r>
          </a:p>
          <a:p>
            <a:pPr>
              <a:buFont typeface="Wingdings" panose="05000000000000000000" pitchFamily="2" charset="2"/>
              <a:buChar char="q"/>
            </a:pPr>
            <a:r>
              <a:rPr lang="en-US" sz="1400" b="1" dirty="0"/>
              <a:t>Menu Specials</a:t>
            </a:r>
            <a:r>
              <a:rPr lang="en-US" sz="1400" dirty="0"/>
              <a:t>: Introduce happy hour deals during the moderate activity periods between 2 PM to 4 PM to attract customers and stimulate sales during quieter times of the day.</a:t>
            </a:r>
          </a:p>
          <a:p>
            <a:pPr>
              <a:buFont typeface="Wingdings" panose="05000000000000000000" pitchFamily="2" charset="2"/>
              <a:buChar char="q"/>
            </a:pPr>
            <a:endParaRPr lang="en-IN" sz="1400" dirty="0"/>
          </a:p>
        </p:txBody>
      </p:sp>
      <p:pic>
        <p:nvPicPr>
          <p:cNvPr id="5" name="Picture 4">
            <a:extLst>
              <a:ext uri="{FF2B5EF4-FFF2-40B4-BE49-F238E27FC236}">
                <a16:creationId xmlns:a16="http://schemas.microsoft.com/office/drawing/2014/main" id="{CD44D7E5-588B-AE4F-8386-BA7723CE64AF}"/>
              </a:ext>
            </a:extLst>
          </p:cNvPr>
          <p:cNvPicPr>
            <a:picLocks noChangeAspect="1"/>
          </p:cNvPicPr>
          <p:nvPr/>
        </p:nvPicPr>
        <p:blipFill>
          <a:blip r:embed="rId2"/>
          <a:stretch>
            <a:fillRect/>
          </a:stretch>
        </p:blipFill>
        <p:spPr>
          <a:xfrm>
            <a:off x="877078" y="929776"/>
            <a:ext cx="8313575" cy="2368592"/>
          </a:xfrm>
          <a:prstGeom prst="rect">
            <a:avLst/>
          </a:prstGeom>
        </p:spPr>
      </p:pic>
    </p:spTree>
    <p:extLst>
      <p:ext uri="{BB962C8B-B14F-4D97-AF65-F5344CB8AC3E}">
        <p14:creationId xmlns:p14="http://schemas.microsoft.com/office/powerpoint/2010/main" val="34344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6E59-2D93-AF4E-05BB-7B6264419C2C}"/>
              </a:ext>
            </a:extLst>
          </p:cNvPr>
          <p:cNvSpPr>
            <a:spLocks noGrp="1"/>
          </p:cNvSpPr>
          <p:nvPr>
            <p:ph type="title"/>
          </p:nvPr>
        </p:nvSpPr>
        <p:spPr>
          <a:xfrm>
            <a:off x="677334" y="149290"/>
            <a:ext cx="8596668" cy="667348"/>
          </a:xfrm>
        </p:spPr>
        <p:txBody>
          <a:bodyPr>
            <a:normAutofit/>
          </a:bodyPr>
          <a:lstStyle/>
          <a:p>
            <a:pPr algn="ctr"/>
            <a:r>
              <a:rPr lang="en-US" b="1" dirty="0"/>
              <a:t>Analysis of Sales Growth Trends</a:t>
            </a:r>
            <a:endParaRPr lang="en-IN" dirty="0"/>
          </a:p>
        </p:txBody>
      </p:sp>
      <p:sp>
        <p:nvSpPr>
          <p:cNvPr id="3" name="Content Placeholder 2">
            <a:extLst>
              <a:ext uri="{FF2B5EF4-FFF2-40B4-BE49-F238E27FC236}">
                <a16:creationId xmlns:a16="http://schemas.microsoft.com/office/drawing/2014/main" id="{FDD2BEA4-B449-A035-C024-37FC9176DE1C}"/>
              </a:ext>
            </a:extLst>
          </p:cNvPr>
          <p:cNvSpPr>
            <a:spLocks noGrp="1"/>
          </p:cNvSpPr>
          <p:nvPr>
            <p:ph idx="1"/>
          </p:nvPr>
        </p:nvSpPr>
        <p:spPr>
          <a:xfrm>
            <a:off x="677333" y="3045718"/>
            <a:ext cx="9241107" cy="3448387"/>
          </a:xfrm>
        </p:spPr>
        <p:txBody>
          <a:bodyPr>
            <a:normAutofit fontScale="85000" lnSpcReduction="20000"/>
          </a:bodyPr>
          <a:lstStyle/>
          <a:p>
            <a:r>
              <a:rPr lang="en-US" sz="1600" dirty="0"/>
              <a:t>The sales growth trend exhibits a distinctive zigzag pattern, fluctuating between 65k and 70k until August. However, post-August, a notable decline is observed in September and October, followed by a subsequent rise in November, maintaining the characteristic zigzag trajectory.</a:t>
            </a:r>
          </a:p>
          <a:p>
            <a:pPr marL="0" indent="0">
              <a:buNone/>
            </a:pPr>
            <a:r>
              <a:rPr lang="en-US" sz="1600" dirty="0"/>
              <a:t>      </a:t>
            </a:r>
            <a:r>
              <a:rPr lang="en-US" sz="1600" b="1" dirty="0">
                <a:solidFill>
                  <a:srgbClr val="FF0000"/>
                </a:solidFill>
              </a:rPr>
              <a:t>Possible Reasons:</a:t>
            </a:r>
          </a:p>
          <a:p>
            <a:pPr>
              <a:buFont typeface="Wingdings" panose="05000000000000000000" pitchFamily="2" charset="2"/>
              <a:buChar char="q"/>
            </a:pPr>
            <a:r>
              <a:rPr lang="en-US" sz="1600" b="1" dirty="0"/>
              <a:t>No Monday Sales in October: </a:t>
            </a:r>
            <a:r>
              <a:rPr lang="en-US" sz="1600" dirty="0"/>
              <a:t>This anomaly suggests a significant deviation from typical sales patterns and warrants further investigation into potential underlying factors impacting Monday sales performance</a:t>
            </a:r>
          </a:p>
          <a:p>
            <a:pPr>
              <a:buFont typeface="Wingdings" panose="05000000000000000000" pitchFamily="2" charset="2"/>
              <a:buChar char="q"/>
            </a:pPr>
            <a:r>
              <a:rPr lang="en-US" sz="1600" b="1" dirty="0"/>
              <a:t>Decreased Pizza Sales in September and October:</a:t>
            </a:r>
            <a:r>
              <a:rPr lang="en-US" sz="1600" dirty="0"/>
              <a:t> lower volume of pizzas sold during the months of September and October compared to other months. This may indicate seasonal fluctuations, shifts in consumer preferences, or external factors influencing demand.</a:t>
            </a:r>
          </a:p>
          <a:p>
            <a:pPr>
              <a:buFont typeface="Wingdings" panose="05000000000000000000" pitchFamily="2" charset="2"/>
              <a:buChar char="q"/>
            </a:pPr>
            <a:r>
              <a:rPr lang="en-US" sz="1600" b="1" dirty="0"/>
              <a:t>Reduced Friday Sales During Dipping Phase:</a:t>
            </a:r>
            <a:r>
              <a:rPr lang="en-US" sz="1600" dirty="0"/>
              <a:t> While Fridays typically exhibit higher sales volume consistently throughout the year, it's observed that during this dipping phase</a:t>
            </a:r>
          </a:p>
          <a:p>
            <a:pPr marL="0" indent="0">
              <a:buNone/>
            </a:pPr>
            <a:r>
              <a:rPr lang="en-US" sz="1600" dirty="0"/>
              <a:t>      </a:t>
            </a:r>
            <a:r>
              <a:rPr lang="en-US" sz="1600" b="1" dirty="0">
                <a:solidFill>
                  <a:srgbClr val="FF0000"/>
                </a:solidFill>
              </a:rPr>
              <a:t>Recommendations:</a:t>
            </a:r>
          </a:p>
          <a:p>
            <a:pPr>
              <a:buFont typeface="Wingdings" panose="05000000000000000000" pitchFamily="2" charset="2"/>
              <a:buChar char="q"/>
            </a:pPr>
            <a:r>
              <a:rPr lang="en-US" sz="1600" b="1" dirty="0"/>
              <a:t>Seasonal Menu Offerings:</a:t>
            </a:r>
            <a:r>
              <a:rPr lang="en-US" sz="1600" dirty="0"/>
              <a:t> Introduce seasonal menu items or promotions tailored to the changing preferences and demands of customers during the fall months.</a:t>
            </a:r>
          </a:p>
          <a:p>
            <a:pPr>
              <a:buFont typeface="Wingdings" panose="05000000000000000000" pitchFamily="2" charset="2"/>
              <a:buChar char="q"/>
            </a:pPr>
            <a:endParaRPr lang="en-IN" sz="1600" dirty="0"/>
          </a:p>
        </p:txBody>
      </p:sp>
      <p:pic>
        <p:nvPicPr>
          <p:cNvPr id="5" name="Picture 4">
            <a:extLst>
              <a:ext uri="{FF2B5EF4-FFF2-40B4-BE49-F238E27FC236}">
                <a16:creationId xmlns:a16="http://schemas.microsoft.com/office/drawing/2014/main" id="{6C22E66A-EB00-400B-3E53-CC917B5EBAF2}"/>
              </a:ext>
            </a:extLst>
          </p:cNvPr>
          <p:cNvPicPr>
            <a:picLocks noChangeAspect="1"/>
          </p:cNvPicPr>
          <p:nvPr/>
        </p:nvPicPr>
        <p:blipFill>
          <a:blip r:embed="rId2"/>
          <a:stretch>
            <a:fillRect/>
          </a:stretch>
        </p:blipFill>
        <p:spPr>
          <a:xfrm>
            <a:off x="1399592" y="816638"/>
            <a:ext cx="7109926" cy="2122505"/>
          </a:xfrm>
          <a:prstGeom prst="rect">
            <a:avLst/>
          </a:prstGeom>
        </p:spPr>
      </p:pic>
    </p:spTree>
    <p:extLst>
      <p:ext uri="{BB962C8B-B14F-4D97-AF65-F5344CB8AC3E}">
        <p14:creationId xmlns:p14="http://schemas.microsoft.com/office/powerpoint/2010/main" val="384902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E482-C049-CA45-9EC0-C8CF93992B10}"/>
              </a:ext>
            </a:extLst>
          </p:cNvPr>
          <p:cNvSpPr>
            <a:spLocks noGrp="1"/>
          </p:cNvSpPr>
          <p:nvPr>
            <p:ph type="title"/>
          </p:nvPr>
        </p:nvSpPr>
        <p:spPr>
          <a:xfrm>
            <a:off x="923730" y="261257"/>
            <a:ext cx="8350271" cy="699795"/>
          </a:xfrm>
        </p:spPr>
        <p:txBody>
          <a:bodyPr>
            <a:normAutofit fontScale="90000"/>
          </a:bodyPr>
          <a:lstStyle/>
          <a:p>
            <a:pPr algn="ctr"/>
            <a:r>
              <a:rPr lang="en-US" b="1" dirty="0"/>
              <a:t>Category and Size Distribution Analysis</a:t>
            </a:r>
            <a:endParaRPr lang="en-IN" b="1" dirty="0"/>
          </a:p>
        </p:txBody>
      </p:sp>
      <p:pic>
        <p:nvPicPr>
          <p:cNvPr id="5" name="Picture 4">
            <a:extLst>
              <a:ext uri="{FF2B5EF4-FFF2-40B4-BE49-F238E27FC236}">
                <a16:creationId xmlns:a16="http://schemas.microsoft.com/office/drawing/2014/main" id="{79326F48-1127-EF0C-6064-A6E27251932E}"/>
              </a:ext>
            </a:extLst>
          </p:cNvPr>
          <p:cNvPicPr>
            <a:picLocks noChangeAspect="1"/>
          </p:cNvPicPr>
          <p:nvPr/>
        </p:nvPicPr>
        <p:blipFill>
          <a:blip r:embed="rId2"/>
          <a:stretch>
            <a:fillRect/>
          </a:stretch>
        </p:blipFill>
        <p:spPr>
          <a:xfrm>
            <a:off x="6484776" y="1063361"/>
            <a:ext cx="3247053" cy="5639482"/>
          </a:xfrm>
          <a:prstGeom prst="rect">
            <a:avLst/>
          </a:prstGeom>
        </p:spPr>
      </p:pic>
      <p:sp>
        <p:nvSpPr>
          <p:cNvPr id="9" name="Content Placeholder 8">
            <a:extLst>
              <a:ext uri="{FF2B5EF4-FFF2-40B4-BE49-F238E27FC236}">
                <a16:creationId xmlns:a16="http://schemas.microsoft.com/office/drawing/2014/main" id="{8BEB4E41-BB5C-1EB2-3623-E2C79D94223F}"/>
              </a:ext>
            </a:extLst>
          </p:cNvPr>
          <p:cNvSpPr>
            <a:spLocks noGrp="1"/>
          </p:cNvSpPr>
          <p:nvPr>
            <p:ph idx="1"/>
          </p:nvPr>
        </p:nvSpPr>
        <p:spPr>
          <a:xfrm>
            <a:off x="677334" y="1184987"/>
            <a:ext cx="5807442" cy="5512619"/>
          </a:xfrm>
        </p:spPr>
        <p:txBody>
          <a:bodyPr>
            <a:normAutofit/>
          </a:bodyPr>
          <a:lstStyle/>
          <a:p>
            <a:r>
              <a:rPr lang="en-US" dirty="0"/>
              <a:t>Pizza sales distribution reveals an even spread across four categories, with three offering non-vegetarian options (Classic, Supreme and Chicken) and one featuring vegetarian choices (Veggie). Small, medium, and large pizzas constitute 98% of total sales, whereas XL and XXL sizes comprise less than 2%.</a:t>
            </a:r>
          </a:p>
          <a:p>
            <a:endParaRPr lang="en-US" dirty="0"/>
          </a:p>
          <a:p>
            <a:pPr marL="0" indent="0">
              <a:buNone/>
            </a:pPr>
            <a:r>
              <a:rPr lang="en-US" dirty="0"/>
              <a:t>     </a:t>
            </a:r>
            <a:r>
              <a:rPr lang="en-US" b="1" dirty="0">
                <a:solidFill>
                  <a:srgbClr val="FF0000"/>
                </a:solidFill>
              </a:rPr>
              <a:t>Recommendations:</a:t>
            </a:r>
          </a:p>
          <a:p>
            <a:pPr>
              <a:buFont typeface="Wingdings" panose="05000000000000000000" pitchFamily="2" charset="2"/>
              <a:buChar char="q"/>
            </a:pPr>
            <a:r>
              <a:rPr lang="en-US" dirty="0"/>
              <a:t>Educate customers on the benefits of larger pizzas for group dining</a:t>
            </a:r>
          </a:p>
          <a:p>
            <a:pPr>
              <a:buFont typeface="Wingdings" panose="05000000000000000000" pitchFamily="2" charset="2"/>
              <a:buChar char="q"/>
            </a:pPr>
            <a:r>
              <a:rPr lang="en-US" dirty="0"/>
              <a:t>Gather customer feedback to refine offerings and enhance satisfaction</a:t>
            </a:r>
          </a:p>
          <a:p>
            <a:pPr>
              <a:buFont typeface="Wingdings" panose="05000000000000000000" pitchFamily="2" charset="2"/>
              <a:buChar char="q"/>
            </a:pPr>
            <a:r>
              <a:rPr lang="en-IN" b="1" dirty="0"/>
              <a:t>Reconsidering XXL Size Pizzas:</a:t>
            </a:r>
            <a:r>
              <a:rPr lang="en-US" dirty="0"/>
              <a:t>Given their minimal contribution to total sales, it may be prudent to reassess the inclusion of XXL size pizzas on the menu</a:t>
            </a:r>
            <a:endParaRPr lang="en-IN" dirty="0"/>
          </a:p>
        </p:txBody>
      </p:sp>
    </p:spTree>
    <p:extLst>
      <p:ext uri="{BB962C8B-B14F-4D97-AF65-F5344CB8AC3E}">
        <p14:creationId xmlns:p14="http://schemas.microsoft.com/office/powerpoint/2010/main" val="1602113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806</TotalTime>
  <Words>1763</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PIZZA SALES ANALYSIS (POWER BI)</vt:lpstr>
      <vt:lpstr>Problem Statement</vt:lpstr>
      <vt:lpstr>Data Collection And Tools Used For Analysis</vt:lpstr>
      <vt:lpstr>Challenges Faced</vt:lpstr>
      <vt:lpstr>Objectives</vt:lpstr>
      <vt:lpstr>KEY PERFORMANCE INDICATORS</vt:lpstr>
      <vt:lpstr>Daily Sales Peaks: Analysis of Hourly Distribution Trends</vt:lpstr>
      <vt:lpstr>Analysis of Sales Growth Trends</vt:lpstr>
      <vt:lpstr>Category and Size Distribution Analysis</vt:lpstr>
      <vt:lpstr>Exploring Pizza Popularity: A Tree Map Analysis</vt:lpstr>
      <vt:lpstr>Exploring Weekly Sales Trends</vt:lpstr>
      <vt:lpstr>Pizza Sales Spotlight: Unveiling Top Hits and Underdogs</vt:lpstr>
      <vt:lpstr>Pizza Sales Spotlight: Unveiling Top Hits and Underdogs</vt:lpstr>
      <vt:lpstr>Navigating Quarterly Performance: Insights from Power BI Matrix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 (POWER BI)</dc:title>
  <dc:creator>Pankaj Joshi</dc:creator>
  <cp:lastModifiedBy>Pankaj Joshi</cp:lastModifiedBy>
  <cp:revision>56</cp:revision>
  <dcterms:created xsi:type="dcterms:W3CDTF">2024-03-18T05:04:51Z</dcterms:created>
  <dcterms:modified xsi:type="dcterms:W3CDTF">2024-03-19T07:01:45Z</dcterms:modified>
</cp:coreProperties>
</file>