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5" r:id="rId12"/>
    <p:sldId id="272" r:id="rId13"/>
    <p:sldId id="264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5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29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3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20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6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2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1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04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7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0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97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7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6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E87D-94C1-41B9-B1FF-2F938B11B71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3301FE-5619-47A6-8874-6FF9E3E2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6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42" y="216310"/>
            <a:ext cx="7766936" cy="2408903"/>
          </a:xfrm>
        </p:spPr>
        <p:txBody>
          <a:bodyPr/>
          <a:lstStyle/>
          <a:p>
            <a:pPr algn="l"/>
            <a:r>
              <a:rPr lang="en-US" dirty="0"/>
              <a:t>Documented Report Of Data Analysis Project Python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AE05D-5F46-D859-49DB-190AD394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42" y="2585879"/>
            <a:ext cx="627942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8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923" y="306565"/>
            <a:ext cx="6050729" cy="579846"/>
          </a:xfrm>
        </p:spPr>
        <p:txBody>
          <a:bodyPr/>
          <a:lstStyle/>
          <a:p>
            <a:pPr algn="l"/>
            <a:r>
              <a:rPr lang="en-US" sz="3600" b="1" dirty="0"/>
              <a:t>Consumer Behavior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1371600"/>
            <a:ext cx="3968419" cy="532778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first pie chart shows most of the people consume energy drinks for energy, focus and to combat fatigue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second pie chart shows that sports/exercise and Social outings are the situation where people most likely consume these drinks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grouped bar plot shows the consumer frequency of various age groups, people aged 15-45 consume the most with 19-30 age group being most frequent.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72011-9420-8FBC-5474-FFE50982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90" y="3312369"/>
            <a:ext cx="7000192" cy="3496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2B66A-187C-69AA-8812-F1B41670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700" y="840462"/>
            <a:ext cx="3333459" cy="2433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54C68-6B67-D718-A662-AEF218CEB6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03"/>
          <a:stretch/>
        </p:blipFill>
        <p:spPr>
          <a:xfrm>
            <a:off x="4556248" y="886411"/>
            <a:ext cx="4235508" cy="23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2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747" y="63966"/>
            <a:ext cx="6046237" cy="822442"/>
          </a:xfrm>
        </p:spPr>
        <p:txBody>
          <a:bodyPr/>
          <a:lstStyle/>
          <a:p>
            <a:pPr algn="l"/>
            <a:r>
              <a:rPr lang="en-US" sz="3600" b="1" dirty="0"/>
              <a:t>Consumer Behavior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12" y="1399592"/>
            <a:ext cx="4399210" cy="517849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pie chart shows that, about one-third people want more natural ingredients whereas one-fourth would like reduced sugar content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bar plot shows that Caffeine is the most preferred ingredient in energy drink among people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B844E-EC04-3095-D1AB-AB96B7C3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30" y="3514787"/>
            <a:ext cx="6148874" cy="3296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058FF-8487-AA44-EDAA-C510CCD10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" b="9083"/>
          <a:stretch/>
        </p:blipFill>
        <p:spPr>
          <a:xfrm>
            <a:off x="6344827" y="370070"/>
            <a:ext cx="4795935" cy="30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565" y="214604"/>
            <a:ext cx="4417872" cy="569168"/>
          </a:xfrm>
        </p:spPr>
        <p:txBody>
          <a:bodyPr/>
          <a:lstStyle/>
          <a:p>
            <a:pPr algn="l"/>
            <a:r>
              <a:rPr lang="en-US" sz="3200" b="1" dirty="0"/>
              <a:t>Consumer Behavior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12" y="1007704"/>
            <a:ext cx="4893730" cy="575699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The pie chart shows almost half of the people look for natural or organic ingredients in their energy drinks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the stacked bar plot also, we observe that almost 50% in every age bracket show interest in natural or organic ingredients in their energy drinks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     Recommendations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Emphasize the benefits of energy, combating fatigue and focus in marketing, to target the primary consumption situations of sports, exercise, social outings, and parties.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Focus marketing initiative on 19-31 age group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Prioritize formulations with natural ingredients, particularly emphasizing caffeine and vitamins.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Address the 25% seeking reduced sugar content by offering low-sugar variants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7A027-C499-BDE3-D276-D3E90CEE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48"/>
          <a:stretch/>
        </p:blipFill>
        <p:spPr>
          <a:xfrm>
            <a:off x="7037052" y="46649"/>
            <a:ext cx="3114660" cy="3034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2B02E-ED16-D17D-0793-33B31420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42" y="3181739"/>
            <a:ext cx="5719667" cy="35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173" y="85517"/>
            <a:ext cx="5123187" cy="1177005"/>
          </a:xfrm>
        </p:spPr>
        <p:txBody>
          <a:bodyPr/>
          <a:lstStyle/>
          <a:p>
            <a:pPr algn="l"/>
            <a:r>
              <a:rPr lang="en-US" sz="2800" b="1" dirty="0"/>
              <a:t>Sales Distribution Channels and Marketing Effectiveness 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819" y="1474237"/>
            <a:ext cx="4609323" cy="4907902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pie chart shows that Online retailers and Supermarkets are the primary distributors of energy drinks, accounting for the majority of sales in this category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grouped bar plot we can say that among the youth, Online ads and TV commercials are the most impactful marketing channels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Recommendations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Enhance supermarket presence by promotional campaigns within supermarkets to boost visibility and sales.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Invest in online marketing, leverage digital platforms like social media to target online retail sales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7737A-E1B0-E6D2-2C6D-15B8D9A5A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4904"/>
          <a:stretch/>
        </p:blipFill>
        <p:spPr>
          <a:xfrm>
            <a:off x="6294372" y="195943"/>
            <a:ext cx="4844001" cy="2873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8B5B4-8810-2A3A-D7C9-E4E451F0C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" t="2095" r="699" b="2189"/>
          <a:stretch/>
        </p:blipFill>
        <p:spPr>
          <a:xfrm>
            <a:off x="5225143" y="3153748"/>
            <a:ext cx="6606074" cy="36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594" y="63965"/>
            <a:ext cx="3960671" cy="1121023"/>
          </a:xfrm>
        </p:spPr>
        <p:txBody>
          <a:bodyPr/>
          <a:lstStyle/>
          <a:p>
            <a:pPr algn="l"/>
            <a:r>
              <a:rPr lang="en-US" sz="2800" b="1" dirty="0"/>
              <a:t>Consumer Preferences and Taste Perception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11" y="1399592"/>
            <a:ext cx="4159615" cy="507585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The Horizontal bar plot shows that, most of the people say health concern and lack of interest in energy drinks as the primary reasons for not consuming the energy drink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The bar plot below shows the taste experience rating 1 to 5, for our energy drink </a:t>
            </a:r>
            <a:r>
              <a:rPr lang="en-US" sz="1600" dirty="0" err="1"/>
              <a:t>CodeX</a:t>
            </a:r>
            <a:r>
              <a:rPr lang="en-US" sz="1600" dirty="0"/>
              <a:t>. Most of the people rate it 3, overall the average taste experience is 3.26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     Recommendations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Develop marketing campaigns emphasizing the health benefits or nutritional aspects of </a:t>
            </a:r>
            <a:r>
              <a:rPr lang="en-US" sz="1600" dirty="0" err="1"/>
              <a:t>CodeX</a:t>
            </a:r>
            <a:r>
              <a:rPr lang="en-US" sz="16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Consider consumer feedback and aim for taste enhancements to elevate the overall rating and appeal to a broader audience.</a:t>
            </a:r>
          </a:p>
          <a:p>
            <a:pPr algn="l"/>
            <a:endParaRPr lang="en-US" sz="1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E5C71-D864-AF1F-91A7-7C51EE01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27" y="160952"/>
            <a:ext cx="7065349" cy="317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26DF2-549B-4D38-6FDF-802454984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2"/>
          <a:stretch/>
        </p:blipFill>
        <p:spPr>
          <a:xfrm>
            <a:off x="5660939" y="3401007"/>
            <a:ext cx="62406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02" y="130700"/>
            <a:ext cx="5228233" cy="1018385"/>
          </a:xfrm>
        </p:spPr>
        <p:txBody>
          <a:bodyPr/>
          <a:lstStyle/>
          <a:p>
            <a:pPr algn="l"/>
            <a:r>
              <a:rPr lang="en-US" sz="2400" b="1" dirty="0"/>
              <a:t>Geographical Brand Penetration and Perception Analysis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11" y="1278294"/>
            <a:ext cx="4374933" cy="5337110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The bar plot shows that most of the people have neutral perception for our brand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From the Horizontal bar plot we observe Lucknow, Jaipur, Delhi, Ahmedabad and Kolkata are the cities where brand penetration seems comparatively 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b="1" dirty="0">
                <a:solidFill>
                  <a:srgbClr val="FF0000"/>
                </a:solidFill>
              </a:rPr>
              <a:t>    Recommendations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Implement targeted marketing campaigns in Lucknow, Jaipur, Delhi, Ahmedabad, and Kolkata to increase brand awareness.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Invest in brand perception improvement strategies, including consumer engagement, product promotions, and communication efforts to shift the neutral perception towards a more positive sentiment.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778C0-6211-5E93-FC4E-9B23BB68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55" y="3386189"/>
            <a:ext cx="5870511" cy="3407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7ABB5-4D6D-F494-7710-893441C0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35" y="130700"/>
            <a:ext cx="5571931" cy="31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8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108" y="63966"/>
            <a:ext cx="7766936" cy="92507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248" y="989045"/>
            <a:ext cx="8588656" cy="55983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findings reveal that males are predominant consumers of energy drinks, and the age group of 19-31 years exhibits the highest frequency of consumption. </a:t>
            </a:r>
          </a:p>
          <a:p>
            <a:pPr algn="l"/>
            <a:r>
              <a:rPr lang="en-US" dirty="0"/>
              <a:t>Supermarkets and online retailers emerge as the preferred purchase points for these beverages, highlighting the convenience and accessibility factors.  </a:t>
            </a:r>
          </a:p>
          <a:p>
            <a:pPr algn="l"/>
            <a:r>
              <a:rPr lang="en-US" dirty="0"/>
              <a:t>Analysis indicates that online ads and TV commercials play a significant role in influencing the youth, making them effective marketing channels. </a:t>
            </a:r>
          </a:p>
          <a:p>
            <a:pPr algn="l"/>
            <a:r>
              <a:rPr lang="en-US" dirty="0"/>
              <a:t>Preferences for caffeine and vitamin-based drinks, along with a preference for canned packaging, underline the importance of portability and health-conscious choices among consumers.</a:t>
            </a:r>
          </a:p>
          <a:p>
            <a:pPr algn="l"/>
            <a:r>
              <a:rPr lang="en-US" dirty="0"/>
              <a:t>The average rating of 3.26 for our energy drink suggests a moderately positive reception, encouraging us to further enhance and refine our product. </a:t>
            </a:r>
          </a:p>
          <a:p>
            <a:pPr algn="l"/>
            <a:r>
              <a:rPr lang="en-US" dirty="0"/>
              <a:t>Cities like Lucknow, Jaipur, Delhi, Ahmedabad, and Kolkata show low brand penetration, suggesting potential areas for targeted marketing and expansion.</a:t>
            </a:r>
          </a:p>
          <a:p>
            <a:pPr algn="l"/>
            <a:r>
              <a:rPr lang="en-US" dirty="0"/>
              <a:t>Understanding that sports, exercise, and social outings constitute the typical consumption situations for 75% of individuals, we can tailor marketing strategies to align with these scenarios. Moreover, the majority of consumers expect energy drink prices to fall between 50 to 150 Rupees, indicating a price sensitivity that should be considered in pricing strategies.</a:t>
            </a:r>
          </a:p>
          <a:p>
            <a:pPr algn="l"/>
            <a:r>
              <a:rPr lang="en-US" dirty="0"/>
              <a:t>Lastly, the notable preference for natural ingredients among 50% of consumers signals a growing demand for healthier formulations. This insight can guide product development efforts to cater to the evolving preferences of the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235" y="398206"/>
            <a:ext cx="7766936" cy="1024466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773" y="2005780"/>
            <a:ext cx="5424675" cy="39574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 Food and Beverage Company has recently introduced a new energy drink named </a:t>
            </a:r>
            <a:r>
              <a:rPr lang="en-US" sz="2000" b="1" dirty="0" err="1"/>
              <a:t>CodeX</a:t>
            </a:r>
            <a:r>
              <a:rPr lang="en-US" sz="2000" b="1" dirty="0"/>
              <a:t> into the market. </a:t>
            </a:r>
          </a:p>
          <a:p>
            <a:pPr algn="l"/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To ensure the success of </a:t>
            </a:r>
            <a:r>
              <a:rPr lang="en-US" sz="2000" b="1" dirty="0" err="1"/>
              <a:t>CodeX</a:t>
            </a:r>
            <a:r>
              <a:rPr lang="en-US" sz="2000" b="1" dirty="0"/>
              <a:t>, the marketing team requires comprehensive insights through data analysis to understand the performance, consumer preferences, and market dynamics associated with the product.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272F8-3817-D39C-7978-5219D922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53" y="1917290"/>
            <a:ext cx="5197051" cy="39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5764"/>
            <a:ext cx="7766936" cy="1701526"/>
          </a:xfrm>
        </p:spPr>
        <p:txBody>
          <a:bodyPr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8" y="2251587"/>
            <a:ext cx="8721212" cy="414921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this data analysis project focused on the marketing performance of the </a:t>
            </a:r>
            <a:r>
              <a:rPr lang="en-US" dirty="0" err="1"/>
              <a:t>CodeX</a:t>
            </a:r>
            <a:r>
              <a:rPr lang="en-US" dirty="0"/>
              <a:t> energy drink, the data collection phase involved obtaining relevant information from online sources. 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collected data is stored in three CSV (Comma-Separated Values) files </a:t>
            </a:r>
            <a:r>
              <a:rPr lang="en-US" dirty="0" err="1"/>
              <a:t>dim_respondents</a:t>
            </a:r>
            <a:r>
              <a:rPr lang="en-US" dirty="0"/>
              <a:t> (providing respondent details), </a:t>
            </a:r>
            <a:r>
              <a:rPr lang="en-US" dirty="0" err="1"/>
              <a:t>dim_cities</a:t>
            </a:r>
            <a:r>
              <a:rPr lang="en-US" dirty="0"/>
              <a:t> (containing city information), and </a:t>
            </a:r>
            <a:r>
              <a:rPr lang="en-US" dirty="0" err="1"/>
              <a:t>fact_survey_responses</a:t>
            </a:r>
            <a:r>
              <a:rPr lang="en-US" dirty="0"/>
              <a:t> (comprising market and survey data). These files were subsequently uploaded and manipulated using the pandas library in Python for further analysis and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8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390" y="0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Main Challenges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71253"/>
            <a:ext cx="7766936" cy="287648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Dominance of Object-Based Data: </a:t>
            </a:r>
            <a:r>
              <a:rPr lang="en-US" dirty="0"/>
              <a:t>Hindered the application of traditional numerical analytical methods, requiring alternative approaches.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Interpreting Inconclusive Results:</a:t>
            </a:r>
            <a:r>
              <a:rPr lang="en-US" b="1" dirty="0"/>
              <a:t> </a:t>
            </a:r>
            <a:r>
              <a:rPr lang="en-US" dirty="0"/>
              <a:t>Relying on count-based analysis proved challenging, especially when results were evenly distributed, which required careful interpretation and further exploration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4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3966"/>
            <a:ext cx="7766936" cy="1312550"/>
          </a:xfrm>
        </p:spPr>
        <p:txBody>
          <a:bodyPr/>
          <a:lstStyle/>
          <a:p>
            <a:pPr algn="ctr"/>
            <a:r>
              <a:rPr lang="en-US" dirty="0"/>
              <a:t>Objectives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2" y="1848465"/>
            <a:ext cx="9173496" cy="4660490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Consumer </a:t>
            </a:r>
            <a:r>
              <a:rPr lang="en-IN" b="1" dirty="0" err="1"/>
              <a:t>Behavior</a:t>
            </a:r>
            <a:r>
              <a:rPr lang="en-IN" b="1" dirty="0"/>
              <a:t> Analysis:</a:t>
            </a:r>
            <a:r>
              <a:rPr lang="en-US" dirty="0"/>
              <a:t>Understand consumer preferences and behavior related to energy drinks. Identify factors influencing the purchase decision of </a:t>
            </a:r>
            <a:r>
              <a:rPr lang="en-US" dirty="0" err="1"/>
              <a:t>CodeX</a:t>
            </a:r>
            <a:endParaRPr lang="en-US" dirty="0"/>
          </a:p>
          <a:p>
            <a:pPr algn="l"/>
            <a:r>
              <a:rPr lang="en-IN" b="1" dirty="0"/>
              <a:t>Market Penetration Assessment:</a:t>
            </a:r>
            <a:r>
              <a:rPr lang="en-US" dirty="0"/>
              <a:t>Identify potential market segments and target demographics for </a:t>
            </a:r>
            <a:r>
              <a:rPr lang="en-US" dirty="0" err="1"/>
              <a:t>CodeX</a:t>
            </a:r>
            <a:endParaRPr lang="en-US" dirty="0"/>
          </a:p>
          <a:p>
            <a:pPr algn="l"/>
            <a:r>
              <a:rPr lang="en-IN" b="1" dirty="0"/>
              <a:t>Product Performance Metrics:</a:t>
            </a:r>
            <a:r>
              <a:rPr lang="en-US" dirty="0"/>
              <a:t>Assess the sales performance of </a:t>
            </a:r>
            <a:r>
              <a:rPr lang="en-US" dirty="0" err="1"/>
              <a:t>CodeX</a:t>
            </a:r>
            <a:r>
              <a:rPr lang="en-US" dirty="0"/>
              <a:t> in various regions and channels</a:t>
            </a:r>
          </a:p>
          <a:p>
            <a:pPr algn="l"/>
            <a:r>
              <a:rPr lang="en-IN" b="1" dirty="0"/>
              <a:t>Brand Perception and Positioning:</a:t>
            </a:r>
            <a:r>
              <a:rPr lang="en-US" b="1" dirty="0"/>
              <a:t> </a:t>
            </a:r>
            <a:r>
              <a:rPr lang="en-US" dirty="0"/>
              <a:t>Analyze consumer feedback and reviews to gauge brand perception. Determine the positioning of </a:t>
            </a:r>
            <a:r>
              <a:rPr lang="en-US" dirty="0" err="1"/>
              <a:t>CodeX</a:t>
            </a:r>
            <a:r>
              <a:rPr lang="en-US" dirty="0"/>
              <a:t> in comparison to competitors</a:t>
            </a:r>
          </a:p>
          <a:p>
            <a:pPr algn="l"/>
            <a:r>
              <a:rPr lang="en-IN" b="1" dirty="0"/>
              <a:t>Marketing Channel Effectiveness:</a:t>
            </a:r>
            <a:r>
              <a:rPr lang="en-US" dirty="0"/>
              <a:t>Optimize marketing strategies based on channel performance</a:t>
            </a:r>
          </a:p>
          <a:p>
            <a:pPr algn="l"/>
            <a:r>
              <a:rPr lang="en-IN" b="1" dirty="0"/>
              <a:t>Price Sensitivity Analysis:</a:t>
            </a:r>
            <a:r>
              <a:rPr lang="en-US" dirty="0"/>
              <a:t>Identify optimal price points to maximize sales and profitability</a:t>
            </a:r>
          </a:p>
        </p:txBody>
      </p:sp>
    </p:spTree>
    <p:extLst>
      <p:ext uri="{BB962C8B-B14F-4D97-AF65-F5344CB8AC3E}">
        <p14:creationId xmlns:p14="http://schemas.microsoft.com/office/powerpoint/2010/main" val="35143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100" y="63966"/>
            <a:ext cx="7766936" cy="1830148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  <a:endParaRPr lang="en-IN" dirty="0"/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683A54C1-6871-BD2B-7071-1F90D49F2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916" y="2565324"/>
            <a:ext cx="2898710" cy="2898710"/>
          </a:xfrm>
          <a:prstGeom prst="rect">
            <a:avLst/>
          </a:prstGeom>
        </p:spPr>
      </p:pic>
      <p:pic>
        <p:nvPicPr>
          <p:cNvPr id="7" name="Graphic 6" descr="Presentation with pie chart with solid fill">
            <a:extLst>
              <a:ext uri="{FF2B5EF4-FFF2-40B4-BE49-F238E27FC236}">
                <a16:creationId xmlns:a16="http://schemas.microsoft.com/office/drawing/2014/main" id="{EA86799B-C417-4306-7934-F46931539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6995" y="2304666"/>
            <a:ext cx="3541303" cy="335531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04ABB06-AA28-94C1-7869-1BC61415F031}"/>
              </a:ext>
            </a:extLst>
          </p:cNvPr>
          <p:cNvSpPr/>
          <p:nvPr/>
        </p:nvSpPr>
        <p:spPr>
          <a:xfrm>
            <a:off x="8593492" y="3526971"/>
            <a:ext cx="108235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3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748" y="0"/>
            <a:ext cx="5805019" cy="895739"/>
          </a:xfrm>
        </p:spPr>
        <p:txBody>
          <a:bodyPr/>
          <a:lstStyle/>
          <a:p>
            <a:pPr algn="l"/>
            <a:r>
              <a:rPr lang="en-US" sz="2400" b="1" dirty="0"/>
              <a:t>Gender Analysis: Order Distribution and Purchasing Power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578" y="1007706"/>
            <a:ext cx="4051736" cy="573738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gender distribution shows that most of the people consuming energy drinks are males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Gender distribution in price range also shows that the purchasing power of males is higher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pie chart shows most of the people (around 75%) are capable of spending more than 50 but don’t expect it to be priced more than 150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 </a:t>
            </a:r>
            <a:r>
              <a:rPr lang="en-US" sz="1400" b="1" dirty="0">
                <a:solidFill>
                  <a:srgbClr val="FF0000"/>
                </a:solidFill>
              </a:rPr>
              <a:t>Recommendations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Optimize pricing strategy within the range of  50-150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Focus marketing efforts that specifically appeal to the preferences and purchasing behaviors of the male demographic.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Optimize marketing channels preferred by males to maximize visibility and engagement.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While focusing on the male demographic, ensure that marketing strategies remain inclusive.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F0B5F-5FD4-CEB8-5909-E3ABE1A7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681" y="345243"/>
            <a:ext cx="4070032" cy="3275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6B783-ED03-0F43-A239-48E416BC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58" y="3582956"/>
            <a:ext cx="7338756" cy="316213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ACFB4CF-BCC6-6264-598C-9B6A62CE8480}"/>
              </a:ext>
            </a:extLst>
          </p:cNvPr>
          <p:cNvSpPr txBox="1">
            <a:spLocks/>
          </p:cNvSpPr>
          <p:nvPr/>
        </p:nvSpPr>
        <p:spPr>
          <a:xfrm>
            <a:off x="707748" y="4795935"/>
            <a:ext cx="4987039" cy="1800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EAD9C-8E93-8C64-1299-0533E5DE0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59" y="447869"/>
            <a:ext cx="3237723" cy="29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24" y="278579"/>
            <a:ext cx="6624734" cy="691808"/>
          </a:xfrm>
        </p:spPr>
        <p:txBody>
          <a:bodyPr/>
          <a:lstStyle/>
          <a:p>
            <a:pPr algn="l"/>
            <a:r>
              <a:rPr lang="en-US" sz="2400" b="1" dirty="0"/>
              <a:t>Consumer Preferences and Market Positioning Analysis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1352939"/>
            <a:ext cx="4040155" cy="535577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From the horizontal bar plot we observe that Cola-</a:t>
            </a:r>
            <a:r>
              <a:rPr lang="en-US" sz="1400" dirty="0" err="1"/>
              <a:t>Coka</a:t>
            </a:r>
            <a:r>
              <a:rPr lang="en-US" sz="1400" dirty="0"/>
              <a:t> and </a:t>
            </a:r>
            <a:r>
              <a:rPr lang="en-US" sz="1400" dirty="0" err="1"/>
              <a:t>Bepsi</a:t>
            </a:r>
            <a:r>
              <a:rPr lang="en-US" sz="1400" dirty="0"/>
              <a:t> are the most popular brands, it shows position of our brand </a:t>
            </a:r>
            <a:r>
              <a:rPr lang="en-US" sz="1400" dirty="0" err="1"/>
              <a:t>CodeX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Pie chart shows a balanced distribution of reasons for choosing brands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grouped bar plot shows our energy drink brand's position among its competitors, as we see our brand in comparison with other brands on the basis of 5 different reasons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     Recommendations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Emphasize unique selling points that distinguish your energy drink brand from competitors like highlighting specific ingredients, flavor profiles, or health benefits that set it apart.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Creating brand narratives that can establish an emotional connection with consumers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Analysis of competitors which are most popular brands in the market like Cola-</a:t>
            </a:r>
            <a:r>
              <a:rPr lang="en-US" sz="1400" dirty="0" err="1"/>
              <a:t>Coka</a:t>
            </a:r>
            <a:r>
              <a:rPr lang="en-US" sz="1400" dirty="0"/>
              <a:t> and </a:t>
            </a:r>
            <a:r>
              <a:rPr lang="en-US" sz="1400" dirty="0" err="1"/>
              <a:t>Bepsi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IN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14442-A6F8-0312-64AF-021B0A9A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005" y="877088"/>
            <a:ext cx="4161453" cy="2734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0D73D-5D9A-6F19-7551-B6A7539C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50" y="3736911"/>
            <a:ext cx="7525016" cy="289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DB23F-010F-76EE-C57B-DC4E4BA6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49" y="933058"/>
            <a:ext cx="3436639" cy="25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7AB-D5C0-87E5-6942-F345C9BA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108" y="63966"/>
            <a:ext cx="7842206" cy="617169"/>
          </a:xfrm>
        </p:spPr>
        <p:txBody>
          <a:bodyPr/>
          <a:lstStyle/>
          <a:p>
            <a:pPr algn="ctr"/>
            <a:r>
              <a:rPr lang="en-US" sz="2800" b="1" dirty="0"/>
              <a:t>Packaging Preference Analysis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02EB-35CB-4AFF-0A86-9BB19809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176" y="4133460"/>
            <a:ext cx="9162662" cy="2608637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In the above pie chart we can see that while around 40% of the people found limited edition packaging impactful, an equivalent percentage did not perceive any substantial impact, reflecting a balanced distribution of responses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second pie chart shows that people prefer compact and portable cans and find them convenient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  </a:t>
            </a:r>
            <a:r>
              <a:rPr lang="en-US" sz="1400" b="1" dirty="0">
                <a:solidFill>
                  <a:srgbClr val="FF0000"/>
                </a:solidFill>
              </a:rPr>
              <a:t>Recommendations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Strategically introduce limited edition packaging to capitalize on the 40% who find it impactful.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Enhance canned packaging features and sustainability, aligning with the 40% preference, while exploring opportunities for innovative designs in other packaging types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BDE58-EAC5-6FDB-6CCA-4136043F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62" y="835824"/>
            <a:ext cx="5200575" cy="322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8372E-6A46-EDDF-0C3F-88356CC1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8" y="887866"/>
            <a:ext cx="3114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14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1402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Documented Report Of Data Analysis Project Python</vt:lpstr>
      <vt:lpstr>Problem Statement</vt:lpstr>
      <vt:lpstr>Data Collection</vt:lpstr>
      <vt:lpstr>Main Challenges</vt:lpstr>
      <vt:lpstr>Objectives </vt:lpstr>
      <vt:lpstr>Exploratory Data Analysis</vt:lpstr>
      <vt:lpstr>Gender Analysis: Order Distribution and Purchasing Power</vt:lpstr>
      <vt:lpstr>Consumer Preferences and Market Positioning Analysis</vt:lpstr>
      <vt:lpstr>Packaging Preference Analysis</vt:lpstr>
      <vt:lpstr>Consumer Behavior</vt:lpstr>
      <vt:lpstr>Consumer Behavior</vt:lpstr>
      <vt:lpstr>Consumer Behavior</vt:lpstr>
      <vt:lpstr>Sales Distribution Channels and Marketing Effectiveness </vt:lpstr>
      <vt:lpstr>Consumer Preferences and Taste Perception</vt:lpstr>
      <vt:lpstr>Geographical Brand Penetration and Perception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Documented Report Of Data Analysis Project Python</dc:title>
  <dc:creator>Pankaj Joshi</dc:creator>
  <cp:lastModifiedBy>Pankaj Joshi</cp:lastModifiedBy>
  <cp:revision>52</cp:revision>
  <dcterms:created xsi:type="dcterms:W3CDTF">2024-02-28T05:02:52Z</dcterms:created>
  <dcterms:modified xsi:type="dcterms:W3CDTF">2024-02-28T13:32:55Z</dcterms:modified>
</cp:coreProperties>
</file>