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6EBB87-5E22-42BE-91CE-A40D76C4C55D}"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9AAE75-3768-4D4C-98D1-AD0B5594E174}" type="slidenum">
              <a:rPr lang="en-IN" smtClean="0"/>
              <a:t>‹#›</a:t>
            </a:fld>
            <a:endParaRPr lang="en-IN"/>
          </a:p>
        </p:txBody>
      </p:sp>
    </p:spTree>
    <p:extLst>
      <p:ext uri="{BB962C8B-B14F-4D97-AF65-F5344CB8AC3E}">
        <p14:creationId xmlns:p14="http://schemas.microsoft.com/office/powerpoint/2010/main" val="612558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EBB87-5E22-42BE-91CE-A40D76C4C55D}"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9AAE75-3768-4D4C-98D1-AD0B5594E174}" type="slidenum">
              <a:rPr lang="en-IN" smtClean="0"/>
              <a:t>‹#›</a:t>
            </a:fld>
            <a:endParaRPr lang="en-IN"/>
          </a:p>
        </p:txBody>
      </p:sp>
    </p:spTree>
    <p:extLst>
      <p:ext uri="{BB962C8B-B14F-4D97-AF65-F5344CB8AC3E}">
        <p14:creationId xmlns:p14="http://schemas.microsoft.com/office/powerpoint/2010/main" val="252935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EBB87-5E22-42BE-91CE-A40D76C4C55D}"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9AAE75-3768-4D4C-98D1-AD0B5594E17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6096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6EBB87-5E22-42BE-91CE-A40D76C4C55D}"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9AAE75-3768-4D4C-98D1-AD0B5594E174}" type="slidenum">
              <a:rPr lang="en-IN" smtClean="0"/>
              <a:t>‹#›</a:t>
            </a:fld>
            <a:endParaRPr lang="en-IN"/>
          </a:p>
        </p:txBody>
      </p:sp>
    </p:spTree>
    <p:extLst>
      <p:ext uri="{BB962C8B-B14F-4D97-AF65-F5344CB8AC3E}">
        <p14:creationId xmlns:p14="http://schemas.microsoft.com/office/powerpoint/2010/main" val="3496256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6EBB87-5E22-42BE-91CE-A40D76C4C55D}"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9AAE75-3768-4D4C-98D1-AD0B5594E17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5325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6EBB87-5E22-42BE-91CE-A40D76C4C55D}"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9AAE75-3768-4D4C-98D1-AD0B5594E174}" type="slidenum">
              <a:rPr lang="en-IN" smtClean="0"/>
              <a:t>‹#›</a:t>
            </a:fld>
            <a:endParaRPr lang="en-IN"/>
          </a:p>
        </p:txBody>
      </p:sp>
    </p:spTree>
    <p:extLst>
      <p:ext uri="{BB962C8B-B14F-4D97-AF65-F5344CB8AC3E}">
        <p14:creationId xmlns:p14="http://schemas.microsoft.com/office/powerpoint/2010/main" val="1598862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EBB87-5E22-42BE-91CE-A40D76C4C55D}"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9AAE75-3768-4D4C-98D1-AD0B5594E174}" type="slidenum">
              <a:rPr lang="en-IN" smtClean="0"/>
              <a:t>‹#›</a:t>
            </a:fld>
            <a:endParaRPr lang="en-IN"/>
          </a:p>
        </p:txBody>
      </p:sp>
    </p:spTree>
    <p:extLst>
      <p:ext uri="{BB962C8B-B14F-4D97-AF65-F5344CB8AC3E}">
        <p14:creationId xmlns:p14="http://schemas.microsoft.com/office/powerpoint/2010/main" val="1352246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EBB87-5E22-42BE-91CE-A40D76C4C55D}"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9AAE75-3768-4D4C-98D1-AD0B5594E174}" type="slidenum">
              <a:rPr lang="en-IN" smtClean="0"/>
              <a:t>‹#›</a:t>
            </a:fld>
            <a:endParaRPr lang="en-IN"/>
          </a:p>
        </p:txBody>
      </p:sp>
    </p:spTree>
    <p:extLst>
      <p:ext uri="{BB962C8B-B14F-4D97-AF65-F5344CB8AC3E}">
        <p14:creationId xmlns:p14="http://schemas.microsoft.com/office/powerpoint/2010/main" val="98072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EBB87-5E22-42BE-91CE-A40D76C4C55D}"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9AAE75-3768-4D4C-98D1-AD0B5594E174}" type="slidenum">
              <a:rPr lang="en-IN" smtClean="0"/>
              <a:t>‹#›</a:t>
            </a:fld>
            <a:endParaRPr lang="en-IN"/>
          </a:p>
        </p:txBody>
      </p:sp>
    </p:spTree>
    <p:extLst>
      <p:ext uri="{BB962C8B-B14F-4D97-AF65-F5344CB8AC3E}">
        <p14:creationId xmlns:p14="http://schemas.microsoft.com/office/powerpoint/2010/main" val="3344631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EBB87-5E22-42BE-91CE-A40D76C4C55D}"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9AAE75-3768-4D4C-98D1-AD0B5594E174}" type="slidenum">
              <a:rPr lang="en-IN" smtClean="0"/>
              <a:t>‹#›</a:t>
            </a:fld>
            <a:endParaRPr lang="en-IN"/>
          </a:p>
        </p:txBody>
      </p:sp>
    </p:spTree>
    <p:extLst>
      <p:ext uri="{BB962C8B-B14F-4D97-AF65-F5344CB8AC3E}">
        <p14:creationId xmlns:p14="http://schemas.microsoft.com/office/powerpoint/2010/main" val="360759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6EBB87-5E22-42BE-91CE-A40D76C4C55D}"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9AAE75-3768-4D4C-98D1-AD0B5594E174}" type="slidenum">
              <a:rPr lang="en-IN" smtClean="0"/>
              <a:t>‹#›</a:t>
            </a:fld>
            <a:endParaRPr lang="en-IN"/>
          </a:p>
        </p:txBody>
      </p:sp>
    </p:spTree>
    <p:extLst>
      <p:ext uri="{BB962C8B-B14F-4D97-AF65-F5344CB8AC3E}">
        <p14:creationId xmlns:p14="http://schemas.microsoft.com/office/powerpoint/2010/main" val="130120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6EBB87-5E22-42BE-91CE-A40D76C4C55D}" type="datetimeFigureOut">
              <a:rPr lang="en-IN" smtClean="0"/>
              <a:t>27-06-2024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9AAE75-3768-4D4C-98D1-AD0B5594E174}" type="slidenum">
              <a:rPr lang="en-IN" smtClean="0"/>
              <a:t>‹#›</a:t>
            </a:fld>
            <a:endParaRPr lang="en-IN"/>
          </a:p>
        </p:txBody>
      </p:sp>
    </p:spTree>
    <p:extLst>
      <p:ext uri="{BB962C8B-B14F-4D97-AF65-F5344CB8AC3E}">
        <p14:creationId xmlns:p14="http://schemas.microsoft.com/office/powerpoint/2010/main" val="379568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6EBB87-5E22-42BE-91CE-A40D76C4C55D}" type="datetimeFigureOut">
              <a:rPr lang="en-IN" smtClean="0"/>
              <a:t>27-06-2024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9AAE75-3768-4D4C-98D1-AD0B5594E174}" type="slidenum">
              <a:rPr lang="en-IN" smtClean="0"/>
              <a:t>‹#›</a:t>
            </a:fld>
            <a:endParaRPr lang="en-IN"/>
          </a:p>
        </p:txBody>
      </p:sp>
    </p:spTree>
    <p:extLst>
      <p:ext uri="{BB962C8B-B14F-4D97-AF65-F5344CB8AC3E}">
        <p14:creationId xmlns:p14="http://schemas.microsoft.com/office/powerpoint/2010/main" val="3664764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EBB87-5E22-42BE-91CE-A40D76C4C55D}" type="datetimeFigureOut">
              <a:rPr lang="en-IN" smtClean="0"/>
              <a:t>27-06-2024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9AAE75-3768-4D4C-98D1-AD0B5594E174}" type="slidenum">
              <a:rPr lang="en-IN" smtClean="0"/>
              <a:t>‹#›</a:t>
            </a:fld>
            <a:endParaRPr lang="en-IN"/>
          </a:p>
        </p:txBody>
      </p:sp>
    </p:spTree>
    <p:extLst>
      <p:ext uri="{BB962C8B-B14F-4D97-AF65-F5344CB8AC3E}">
        <p14:creationId xmlns:p14="http://schemas.microsoft.com/office/powerpoint/2010/main" val="1083624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6EBB87-5E22-42BE-91CE-A40D76C4C55D}"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9AAE75-3768-4D4C-98D1-AD0B5594E174}" type="slidenum">
              <a:rPr lang="en-IN" smtClean="0"/>
              <a:t>‹#›</a:t>
            </a:fld>
            <a:endParaRPr lang="en-IN"/>
          </a:p>
        </p:txBody>
      </p:sp>
    </p:spTree>
    <p:extLst>
      <p:ext uri="{BB962C8B-B14F-4D97-AF65-F5344CB8AC3E}">
        <p14:creationId xmlns:p14="http://schemas.microsoft.com/office/powerpoint/2010/main" val="25343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6EBB87-5E22-42BE-91CE-A40D76C4C55D}"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9AAE75-3768-4D4C-98D1-AD0B5594E174}" type="slidenum">
              <a:rPr lang="en-IN" smtClean="0"/>
              <a:t>‹#›</a:t>
            </a:fld>
            <a:endParaRPr lang="en-IN"/>
          </a:p>
        </p:txBody>
      </p:sp>
    </p:spTree>
    <p:extLst>
      <p:ext uri="{BB962C8B-B14F-4D97-AF65-F5344CB8AC3E}">
        <p14:creationId xmlns:p14="http://schemas.microsoft.com/office/powerpoint/2010/main" val="262012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6EBB87-5E22-42BE-91CE-A40D76C4C55D}" type="datetimeFigureOut">
              <a:rPr lang="en-IN" smtClean="0"/>
              <a:t>27-06-2024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9AAE75-3768-4D4C-98D1-AD0B5594E174}" type="slidenum">
              <a:rPr lang="en-IN" smtClean="0"/>
              <a:t>‹#›</a:t>
            </a:fld>
            <a:endParaRPr lang="en-IN"/>
          </a:p>
        </p:txBody>
      </p:sp>
    </p:spTree>
    <p:extLst>
      <p:ext uri="{BB962C8B-B14F-4D97-AF65-F5344CB8AC3E}">
        <p14:creationId xmlns:p14="http://schemas.microsoft.com/office/powerpoint/2010/main" val="100279100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B0D0DF-3EC7-D94C-33CA-C98EE0099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268" y="1604865"/>
            <a:ext cx="5767461" cy="4605252"/>
          </a:xfrm>
          <a:prstGeom prst="rect">
            <a:avLst/>
          </a:prstGeom>
        </p:spPr>
      </p:pic>
      <p:sp>
        <p:nvSpPr>
          <p:cNvPr id="2" name="Title 1">
            <a:extLst>
              <a:ext uri="{FF2B5EF4-FFF2-40B4-BE49-F238E27FC236}">
                <a16:creationId xmlns:a16="http://schemas.microsoft.com/office/drawing/2014/main" id="{DEA7C678-01CD-A78E-BDDC-86D164BEB501}"/>
              </a:ext>
            </a:extLst>
          </p:cNvPr>
          <p:cNvSpPr>
            <a:spLocks noGrp="1"/>
          </p:cNvSpPr>
          <p:nvPr>
            <p:ph type="ctrTitle"/>
          </p:nvPr>
        </p:nvSpPr>
        <p:spPr>
          <a:xfrm>
            <a:off x="1330546" y="426444"/>
            <a:ext cx="9530907" cy="1178421"/>
          </a:xfrm>
        </p:spPr>
        <p:txBody>
          <a:bodyPr>
            <a:noAutofit/>
          </a:bodyPr>
          <a:lstStyle/>
          <a:p>
            <a:pPr algn="ctr"/>
            <a:r>
              <a:rPr lang="en-US" sz="4000" b="1" dirty="0"/>
              <a:t>RESTAURANT ORDER ANALYSIS REPORT </a:t>
            </a:r>
            <a:br>
              <a:rPr lang="en-US" sz="4000" b="1" dirty="0"/>
            </a:br>
            <a:r>
              <a:rPr lang="en-US" sz="4000" b="1" dirty="0"/>
              <a:t>(SQL + POWER BI)</a:t>
            </a:r>
            <a:endParaRPr lang="en-IN" sz="4000" b="1" dirty="0"/>
          </a:p>
        </p:txBody>
      </p:sp>
    </p:spTree>
    <p:extLst>
      <p:ext uri="{BB962C8B-B14F-4D97-AF65-F5344CB8AC3E}">
        <p14:creationId xmlns:p14="http://schemas.microsoft.com/office/powerpoint/2010/main" val="2004459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7955-A861-EF61-8923-02BAE272BD74}"/>
              </a:ext>
            </a:extLst>
          </p:cNvPr>
          <p:cNvSpPr>
            <a:spLocks noGrp="1"/>
          </p:cNvSpPr>
          <p:nvPr>
            <p:ph type="title"/>
          </p:nvPr>
        </p:nvSpPr>
        <p:spPr>
          <a:xfrm>
            <a:off x="1791482" y="262995"/>
            <a:ext cx="9283955" cy="719381"/>
          </a:xfrm>
        </p:spPr>
        <p:txBody>
          <a:bodyPr>
            <a:noAutofit/>
          </a:bodyPr>
          <a:lstStyle/>
          <a:p>
            <a:r>
              <a:rPr lang="en-US" sz="2500" b="1" dirty="0"/>
              <a:t>Analysis of Food Sales by Category and Quantity Ordered</a:t>
            </a:r>
            <a:endParaRPr lang="en-IN" sz="2500" b="1" dirty="0"/>
          </a:p>
        </p:txBody>
      </p:sp>
      <p:sp>
        <p:nvSpPr>
          <p:cNvPr id="3" name="TextBox 2">
            <a:extLst>
              <a:ext uri="{FF2B5EF4-FFF2-40B4-BE49-F238E27FC236}">
                <a16:creationId xmlns:a16="http://schemas.microsoft.com/office/drawing/2014/main" id="{040B9D15-4D42-1C2B-B2B8-B8D2DE682AAE}"/>
              </a:ext>
            </a:extLst>
          </p:cNvPr>
          <p:cNvSpPr txBox="1"/>
          <p:nvPr/>
        </p:nvSpPr>
        <p:spPr>
          <a:xfrm>
            <a:off x="1539551" y="1119677"/>
            <a:ext cx="6951306"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t>The majority of sales revenue comes from Asian and Italian food categories, contributing 31.07% and 29.34% respectively. Mexican and American food categories make up the remaining 39.59%.</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 terms of quantity, Asian food leads with 28.68% of total orders, followed by Italian and Mexican at 24.37% and 24.34% respectively. American food accounts for 22.61% of the total orders.</a:t>
            </a:r>
          </a:p>
          <a:p>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q"/>
            </a:pPr>
            <a:r>
              <a:rPr lang="en-US" b="1" dirty="0">
                <a:solidFill>
                  <a:srgbClr val="FF0000"/>
                </a:solidFill>
              </a:rPr>
              <a:t>Recommendation:</a:t>
            </a:r>
          </a:p>
          <a:p>
            <a:endParaRPr lang="en-US" b="1" dirty="0">
              <a:solidFill>
                <a:srgbClr val="FF0000"/>
              </a:solidFill>
            </a:endParaRPr>
          </a:p>
          <a:p>
            <a:pPr marL="285750" indent="-285750">
              <a:buFont typeface="Wingdings" panose="05000000000000000000" pitchFamily="2" charset="2"/>
              <a:buChar char="Ø"/>
            </a:pPr>
            <a:r>
              <a:rPr lang="en-IN" b="1" dirty="0"/>
              <a:t>Boost Underperforming Categories:</a:t>
            </a:r>
            <a:r>
              <a:rPr lang="en-US" b="1" dirty="0"/>
              <a:t> American Food:</a:t>
            </a:r>
            <a:r>
              <a:rPr lang="en-US" dirty="0"/>
              <a:t> As it has the lowest percentage in both revenue and quantity, consider revising the American menu to include more appealing options, or offer promotions to increase interest.</a:t>
            </a:r>
            <a:endParaRPr lang="en-IN" dirty="0"/>
          </a:p>
        </p:txBody>
      </p:sp>
      <p:pic>
        <p:nvPicPr>
          <p:cNvPr id="10" name="Content Placeholder 9">
            <a:extLst>
              <a:ext uri="{FF2B5EF4-FFF2-40B4-BE49-F238E27FC236}">
                <a16:creationId xmlns:a16="http://schemas.microsoft.com/office/drawing/2014/main" id="{C64D2304-13B7-D83D-28F2-8BA033E3D5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0747" y="864142"/>
            <a:ext cx="3392397" cy="5797919"/>
          </a:xfrm>
        </p:spPr>
      </p:pic>
    </p:spTree>
    <p:extLst>
      <p:ext uri="{BB962C8B-B14F-4D97-AF65-F5344CB8AC3E}">
        <p14:creationId xmlns:p14="http://schemas.microsoft.com/office/powerpoint/2010/main" val="154250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58A6-F9D2-33AB-05C9-7AFEC1295BC5}"/>
              </a:ext>
            </a:extLst>
          </p:cNvPr>
          <p:cNvSpPr>
            <a:spLocks noGrp="1"/>
          </p:cNvSpPr>
          <p:nvPr>
            <p:ph type="title"/>
          </p:nvPr>
        </p:nvSpPr>
        <p:spPr>
          <a:xfrm>
            <a:off x="2595716" y="142328"/>
            <a:ext cx="8927690" cy="604922"/>
          </a:xfrm>
        </p:spPr>
        <p:txBody>
          <a:bodyPr>
            <a:normAutofit fontScale="90000"/>
          </a:bodyPr>
          <a:lstStyle/>
          <a:p>
            <a:r>
              <a:rPr lang="en-US" b="1" dirty="0"/>
              <a:t>Analysis of Menu Food Items Tree map</a:t>
            </a:r>
            <a:endParaRPr lang="en-IN" b="1" dirty="0"/>
          </a:p>
        </p:txBody>
      </p:sp>
      <p:pic>
        <p:nvPicPr>
          <p:cNvPr id="5" name="Content Placeholder 4">
            <a:extLst>
              <a:ext uri="{FF2B5EF4-FFF2-40B4-BE49-F238E27FC236}">
                <a16:creationId xmlns:a16="http://schemas.microsoft.com/office/drawing/2014/main" id="{A9170D38-CA19-0DBE-C6F4-57916DCF1B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0309" y="757080"/>
            <a:ext cx="9861755" cy="3594220"/>
          </a:xfrm>
        </p:spPr>
      </p:pic>
      <p:sp>
        <p:nvSpPr>
          <p:cNvPr id="6" name="TextBox 5">
            <a:extLst>
              <a:ext uri="{FF2B5EF4-FFF2-40B4-BE49-F238E27FC236}">
                <a16:creationId xmlns:a16="http://schemas.microsoft.com/office/drawing/2014/main" id="{AAF52A8B-95D2-47A2-2203-83958645712A}"/>
              </a:ext>
            </a:extLst>
          </p:cNvPr>
          <p:cNvSpPr txBox="1"/>
          <p:nvPr/>
        </p:nvSpPr>
        <p:spPr>
          <a:xfrm>
            <a:off x="969733" y="4485270"/>
            <a:ext cx="2904177" cy="2108269"/>
          </a:xfrm>
          <a:prstGeom prst="rect">
            <a:avLst/>
          </a:prstGeom>
          <a:noFill/>
        </p:spPr>
        <p:txBody>
          <a:bodyPr wrap="square" rtlCol="0">
            <a:spAutoFit/>
          </a:bodyPr>
          <a:lstStyle/>
          <a:p>
            <a:pPr marL="285750" indent="-285750">
              <a:buFont typeface="Wingdings" panose="05000000000000000000" pitchFamily="2" charset="2"/>
              <a:buChar char="q"/>
            </a:pPr>
            <a:r>
              <a:rPr lang="en-IN" sz="1400" b="1" dirty="0">
                <a:solidFill>
                  <a:srgbClr val="FF0000"/>
                </a:solidFill>
              </a:rPr>
              <a:t>SQL Query-</a:t>
            </a:r>
          </a:p>
          <a:p>
            <a:pPr marL="285750" indent="-285750">
              <a:buFont typeface="Wingdings" panose="05000000000000000000" pitchFamily="2" charset="2"/>
              <a:buChar char="Ø"/>
            </a:pPr>
            <a:r>
              <a:rPr lang="en-IN" sz="1300" b="1" dirty="0">
                <a:solidFill>
                  <a:schemeClr val="bg2">
                    <a:lumMod val="50000"/>
                  </a:schemeClr>
                </a:solidFill>
              </a:rPr>
              <a:t>select</a:t>
            </a:r>
            <a:r>
              <a:rPr lang="en-IN" sz="1300" b="1" dirty="0"/>
              <a:t> </a:t>
            </a:r>
            <a:r>
              <a:rPr lang="en-IN" sz="1300" b="1" dirty="0" err="1"/>
              <a:t>mi.item_name</a:t>
            </a:r>
            <a:r>
              <a:rPr lang="en-IN" sz="1300" b="1" dirty="0"/>
              <a:t> </a:t>
            </a:r>
            <a:r>
              <a:rPr lang="en-IN" sz="1300" b="1" dirty="0">
                <a:solidFill>
                  <a:schemeClr val="bg2">
                    <a:lumMod val="50000"/>
                  </a:schemeClr>
                </a:solidFill>
              </a:rPr>
              <a:t>as</a:t>
            </a:r>
            <a:r>
              <a:rPr lang="en-IN" sz="1300" b="1" dirty="0"/>
              <a:t> </a:t>
            </a:r>
            <a:r>
              <a:rPr lang="en-IN" sz="1300" b="1" dirty="0" err="1"/>
              <a:t>Menu_Item</a:t>
            </a:r>
            <a:r>
              <a:rPr lang="en-IN" sz="1300" b="1" dirty="0"/>
              <a:t>, sum(</a:t>
            </a:r>
            <a:r>
              <a:rPr lang="en-IN" sz="1300" b="1" dirty="0" err="1"/>
              <a:t>mi.price</a:t>
            </a:r>
            <a:r>
              <a:rPr lang="en-IN" sz="1300" b="1" dirty="0"/>
              <a:t>) </a:t>
            </a:r>
            <a:r>
              <a:rPr lang="en-IN" sz="1300" b="1" dirty="0">
                <a:solidFill>
                  <a:schemeClr val="bg2">
                    <a:lumMod val="50000"/>
                  </a:schemeClr>
                </a:solidFill>
              </a:rPr>
              <a:t>as</a:t>
            </a:r>
            <a:r>
              <a:rPr lang="en-IN" sz="1300" b="1" dirty="0"/>
              <a:t> </a:t>
            </a:r>
            <a:r>
              <a:rPr lang="en-IN" sz="1300" b="1" dirty="0" err="1"/>
              <a:t>Item_Sales</a:t>
            </a:r>
            <a:r>
              <a:rPr lang="en-IN" sz="1300" b="1" dirty="0"/>
              <a:t>, </a:t>
            </a:r>
            <a:r>
              <a:rPr lang="en-IN" sz="1300" b="1" dirty="0" err="1"/>
              <a:t>mi.category</a:t>
            </a:r>
            <a:r>
              <a:rPr lang="en-IN" sz="1300" b="1" dirty="0"/>
              <a:t> </a:t>
            </a:r>
            <a:r>
              <a:rPr lang="en-IN" sz="1300" b="1" dirty="0">
                <a:solidFill>
                  <a:schemeClr val="bg2">
                    <a:lumMod val="50000"/>
                  </a:schemeClr>
                </a:solidFill>
              </a:rPr>
              <a:t>as</a:t>
            </a:r>
            <a:r>
              <a:rPr lang="en-IN" sz="1300" b="1" dirty="0"/>
              <a:t> </a:t>
            </a:r>
            <a:r>
              <a:rPr lang="en-IN" sz="1300" b="1" dirty="0" err="1"/>
              <a:t>Category_Name</a:t>
            </a:r>
            <a:r>
              <a:rPr lang="en-IN" sz="1300" b="1" dirty="0"/>
              <a:t>  </a:t>
            </a:r>
            <a:r>
              <a:rPr lang="en-IN" sz="1300" b="1" dirty="0">
                <a:solidFill>
                  <a:schemeClr val="bg2">
                    <a:lumMod val="50000"/>
                  </a:schemeClr>
                </a:solidFill>
              </a:rPr>
              <a:t>from</a:t>
            </a:r>
            <a:r>
              <a:rPr lang="en-IN" sz="1300" b="1" dirty="0"/>
              <a:t> </a:t>
            </a:r>
            <a:r>
              <a:rPr lang="en-IN" sz="1300" b="1" dirty="0" err="1"/>
              <a:t>order_details</a:t>
            </a:r>
            <a:r>
              <a:rPr lang="en-IN" sz="1300" b="1" dirty="0"/>
              <a:t> od </a:t>
            </a:r>
            <a:r>
              <a:rPr lang="en-IN" sz="1300" b="1" dirty="0">
                <a:solidFill>
                  <a:schemeClr val="bg2">
                    <a:lumMod val="50000"/>
                  </a:schemeClr>
                </a:solidFill>
              </a:rPr>
              <a:t>inner</a:t>
            </a:r>
            <a:r>
              <a:rPr lang="en-IN" sz="1300" b="1" dirty="0"/>
              <a:t> </a:t>
            </a:r>
            <a:r>
              <a:rPr lang="en-IN" sz="1300" b="1" dirty="0">
                <a:solidFill>
                  <a:schemeClr val="bg2">
                    <a:lumMod val="50000"/>
                  </a:schemeClr>
                </a:solidFill>
              </a:rPr>
              <a:t>join</a:t>
            </a:r>
            <a:r>
              <a:rPr lang="en-IN" sz="1300" b="1" dirty="0"/>
              <a:t> </a:t>
            </a:r>
            <a:r>
              <a:rPr lang="en-IN" sz="1300" b="1" dirty="0" err="1"/>
              <a:t>menu_items</a:t>
            </a:r>
            <a:r>
              <a:rPr lang="en-IN" sz="1300" b="1" dirty="0"/>
              <a:t> mi </a:t>
            </a:r>
            <a:r>
              <a:rPr lang="en-IN" sz="1300" b="1" dirty="0">
                <a:solidFill>
                  <a:schemeClr val="bg2">
                    <a:lumMod val="50000"/>
                  </a:schemeClr>
                </a:solidFill>
              </a:rPr>
              <a:t>on</a:t>
            </a:r>
            <a:r>
              <a:rPr lang="en-IN" sz="1300" b="1" dirty="0"/>
              <a:t> </a:t>
            </a:r>
            <a:r>
              <a:rPr lang="en-IN" sz="1300" b="1" dirty="0" err="1"/>
              <a:t>od.item_id</a:t>
            </a:r>
            <a:r>
              <a:rPr lang="en-IN" sz="1300" b="1" dirty="0"/>
              <a:t> = </a:t>
            </a:r>
            <a:r>
              <a:rPr lang="en-IN" sz="1300" b="1" dirty="0" err="1"/>
              <a:t>mi.menu_item_id</a:t>
            </a:r>
            <a:r>
              <a:rPr lang="en-IN" sz="1300" b="1" dirty="0"/>
              <a:t> </a:t>
            </a:r>
            <a:r>
              <a:rPr lang="en-IN" sz="1300" b="1" dirty="0">
                <a:solidFill>
                  <a:schemeClr val="bg2">
                    <a:lumMod val="50000"/>
                  </a:schemeClr>
                </a:solidFill>
              </a:rPr>
              <a:t>group</a:t>
            </a:r>
            <a:r>
              <a:rPr lang="en-IN" sz="1300" b="1" dirty="0"/>
              <a:t> </a:t>
            </a:r>
            <a:r>
              <a:rPr lang="en-IN" sz="1300" b="1" dirty="0">
                <a:solidFill>
                  <a:schemeClr val="bg2">
                    <a:lumMod val="50000"/>
                  </a:schemeClr>
                </a:solidFill>
              </a:rPr>
              <a:t>by</a:t>
            </a:r>
            <a:r>
              <a:rPr lang="en-IN" sz="1300" b="1" dirty="0"/>
              <a:t> </a:t>
            </a:r>
            <a:r>
              <a:rPr lang="en-IN" sz="1300" b="1" dirty="0" err="1"/>
              <a:t>mi.item_name</a:t>
            </a:r>
            <a:r>
              <a:rPr lang="en-IN" sz="1300" b="1" dirty="0"/>
              <a:t>, </a:t>
            </a:r>
            <a:r>
              <a:rPr lang="en-IN" sz="1300" b="1" dirty="0" err="1"/>
              <a:t>mi.category</a:t>
            </a:r>
            <a:r>
              <a:rPr lang="en-IN" sz="1300" b="1" dirty="0"/>
              <a:t> </a:t>
            </a:r>
            <a:r>
              <a:rPr lang="en-IN" sz="1300" b="1" dirty="0">
                <a:solidFill>
                  <a:schemeClr val="bg2">
                    <a:lumMod val="50000"/>
                  </a:schemeClr>
                </a:solidFill>
              </a:rPr>
              <a:t>order</a:t>
            </a:r>
            <a:r>
              <a:rPr lang="en-IN" sz="1300" b="1" dirty="0"/>
              <a:t> </a:t>
            </a:r>
            <a:r>
              <a:rPr lang="en-IN" sz="1300" b="1" dirty="0">
                <a:solidFill>
                  <a:schemeClr val="bg2">
                    <a:lumMod val="50000"/>
                  </a:schemeClr>
                </a:solidFill>
              </a:rPr>
              <a:t>by</a:t>
            </a:r>
            <a:r>
              <a:rPr lang="en-IN" sz="1300" b="1" dirty="0"/>
              <a:t> </a:t>
            </a:r>
            <a:r>
              <a:rPr lang="en-IN" sz="1300" b="1" dirty="0">
                <a:solidFill>
                  <a:schemeClr val="bg2">
                    <a:lumMod val="50000"/>
                  </a:schemeClr>
                </a:solidFill>
              </a:rPr>
              <a:t>sum</a:t>
            </a:r>
            <a:r>
              <a:rPr lang="en-IN" sz="1300" b="1" dirty="0"/>
              <a:t>(</a:t>
            </a:r>
            <a:r>
              <a:rPr lang="en-IN" sz="1300" b="1" dirty="0" err="1"/>
              <a:t>mi.price</a:t>
            </a:r>
            <a:r>
              <a:rPr lang="en-IN" sz="1300" b="1" dirty="0"/>
              <a:t>) </a:t>
            </a:r>
            <a:r>
              <a:rPr lang="en-IN" sz="1300" b="1" dirty="0" err="1">
                <a:solidFill>
                  <a:schemeClr val="bg2">
                    <a:lumMod val="50000"/>
                  </a:schemeClr>
                </a:solidFill>
              </a:rPr>
              <a:t>desc</a:t>
            </a:r>
            <a:r>
              <a:rPr lang="en-IN" sz="1300" b="1" dirty="0"/>
              <a:t>;</a:t>
            </a:r>
          </a:p>
        </p:txBody>
      </p:sp>
      <p:pic>
        <p:nvPicPr>
          <p:cNvPr id="8" name="Picture 7">
            <a:extLst>
              <a:ext uri="{FF2B5EF4-FFF2-40B4-BE49-F238E27FC236}">
                <a16:creationId xmlns:a16="http://schemas.microsoft.com/office/drawing/2014/main" id="{83929F6C-CE2A-45A9-DC7A-B841EC07F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637" y="4558823"/>
            <a:ext cx="2766300" cy="2034716"/>
          </a:xfrm>
          <a:prstGeom prst="rect">
            <a:avLst/>
          </a:prstGeom>
        </p:spPr>
      </p:pic>
      <p:pic>
        <p:nvPicPr>
          <p:cNvPr id="10" name="Picture 9">
            <a:extLst>
              <a:ext uri="{FF2B5EF4-FFF2-40B4-BE49-F238E27FC236}">
                <a16:creationId xmlns:a16="http://schemas.microsoft.com/office/drawing/2014/main" id="{32C240DD-8C4B-ED5F-D3B0-A35424808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5937" y="4464891"/>
            <a:ext cx="2842506" cy="2149026"/>
          </a:xfrm>
          <a:prstGeom prst="rect">
            <a:avLst/>
          </a:prstGeom>
        </p:spPr>
      </p:pic>
      <p:pic>
        <p:nvPicPr>
          <p:cNvPr id="12" name="Picture 11">
            <a:extLst>
              <a:ext uri="{FF2B5EF4-FFF2-40B4-BE49-F238E27FC236}">
                <a16:creationId xmlns:a16="http://schemas.microsoft.com/office/drawing/2014/main" id="{DDDF40E2-DDD9-5D66-5DB9-AF3A24F945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443" y="4485270"/>
            <a:ext cx="2682472" cy="2141406"/>
          </a:xfrm>
          <a:prstGeom prst="rect">
            <a:avLst/>
          </a:prstGeom>
        </p:spPr>
      </p:pic>
    </p:spTree>
    <p:extLst>
      <p:ext uri="{BB962C8B-B14F-4D97-AF65-F5344CB8AC3E}">
        <p14:creationId xmlns:p14="http://schemas.microsoft.com/office/powerpoint/2010/main" val="3997535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58A6-F9D2-33AB-05C9-7AFEC1295BC5}"/>
              </a:ext>
            </a:extLst>
          </p:cNvPr>
          <p:cNvSpPr>
            <a:spLocks noGrp="1"/>
          </p:cNvSpPr>
          <p:nvPr>
            <p:ph type="title"/>
          </p:nvPr>
        </p:nvSpPr>
        <p:spPr>
          <a:xfrm>
            <a:off x="2595716" y="142328"/>
            <a:ext cx="8927690" cy="604922"/>
          </a:xfrm>
        </p:spPr>
        <p:txBody>
          <a:bodyPr>
            <a:normAutofit fontScale="90000"/>
          </a:bodyPr>
          <a:lstStyle/>
          <a:p>
            <a:r>
              <a:rPr lang="en-US" b="1" dirty="0"/>
              <a:t>Analysis of Menu Food Items Tree map</a:t>
            </a:r>
            <a:endParaRPr lang="en-IN" b="1" dirty="0"/>
          </a:p>
        </p:txBody>
      </p:sp>
      <p:pic>
        <p:nvPicPr>
          <p:cNvPr id="5" name="Content Placeholder 4">
            <a:extLst>
              <a:ext uri="{FF2B5EF4-FFF2-40B4-BE49-F238E27FC236}">
                <a16:creationId xmlns:a16="http://schemas.microsoft.com/office/drawing/2014/main" id="{A9170D38-CA19-0DBE-C6F4-57916DCF1B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1194" y="845574"/>
            <a:ext cx="6425064" cy="2836958"/>
          </a:xfrm>
        </p:spPr>
      </p:pic>
      <p:sp>
        <p:nvSpPr>
          <p:cNvPr id="3" name="TextBox 2">
            <a:extLst>
              <a:ext uri="{FF2B5EF4-FFF2-40B4-BE49-F238E27FC236}">
                <a16:creationId xmlns:a16="http://schemas.microsoft.com/office/drawing/2014/main" id="{310773D0-CC06-8E12-7489-AE9F041454E9}"/>
              </a:ext>
            </a:extLst>
          </p:cNvPr>
          <p:cNvSpPr txBox="1"/>
          <p:nvPr/>
        </p:nvSpPr>
        <p:spPr>
          <a:xfrm>
            <a:off x="1317524" y="1366682"/>
            <a:ext cx="3490450" cy="5632311"/>
          </a:xfrm>
          <a:prstGeom prst="rect">
            <a:avLst/>
          </a:prstGeom>
          <a:noFill/>
        </p:spPr>
        <p:txBody>
          <a:bodyPr wrap="square" rtlCol="0">
            <a:spAutoFit/>
          </a:bodyPr>
          <a:lstStyle/>
          <a:p>
            <a:pPr marL="285750" indent="-285750">
              <a:buFont typeface="Wingdings" panose="05000000000000000000" pitchFamily="2" charset="2"/>
              <a:buChar char="Ø"/>
            </a:pPr>
            <a:r>
              <a:rPr lang="en-IN" sz="1500" b="1" dirty="0">
                <a:solidFill>
                  <a:srgbClr val="FF0000"/>
                </a:solidFill>
              </a:rPr>
              <a:t>Top Performers:</a:t>
            </a:r>
            <a:endParaRPr lang="en-IN" sz="1500" dirty="0">
              <a:solidFill>
                <a:srgbClr val="FF0000"/>
              </a:solidFill>
            </a:endParaRPr>
          </a:p>
          <a:p>
            <a:pPr>
              <a:buFont typeface="Arial" panose="020B0604020202020204" pitchFamily="34" charset="0"/>
              <a:buChar char="•"/>
            </a:pPr>
            <a:r>
              <a:rPr lang="en-IN" sz="1500" b="1" dirty="0"/>
              <a:t>Korean Beef Bowl (Asian):</a:t>
            </a:r>
            <a:r>
              <a:rPr lang="en-IN" sz="1500" dirty="0"/>
              <a:t> $10.55K</a:t>
            </a:r>
          </a:p>
          <a:p>
            <a:pPr>
              <a:buFont typeface="Arial" panose="020B0604020202020204" pitchFamily="34" charset="0"/>
              <a:buChar char="•"/>
            </a:pPr>
            <a:r>
              <a:rPr lang="en-IN" sz="1500" b="1" dirty="0"/>
              <a:t>Hamburger (American):</a:t>
            </a:r>
            <a:r>
              <a:rPr lang="en-IN" sz="1500" dirty="0"/>
              <a:t> $8.05K</a:t>
            </a:r>
          </a:p>
          <a:p>
            <a:pPr>
              <a:buFont typeface="Arial" panose="020B0604020202020204" pitchFamily="34" charset="0"/>
              <a:buChar char="•"/>
            </a:pPr>
            <a:r>
              <a:rPr lang="en-IN" sz="1500" b="1" dirty="0"/>
              <a:t>Spaghetti &amp; Meatballs (Italian):</a:t>
            </a:r>
            <a:r>
              <a:rPr lang="en-IN" sz="1500" dirty="0"/>
              <a:t> $8.44K</a:t>
            </a:r>
          </a:p>
          <a:p>
            <a:pPr>
              <a:buFont typeface="Arial" panose="020B0604020202020204" pitchFamily="34" charset="0"/>
              <a:buChar char="•"/>
            </a:pPr>
            <a:r>
              <a:rPr lang="en-IN" sz="1500" b="1" dirty="0"/>
              <a:t>Tofu Pad Thai (Asian):</a:t>
            </a:r>
            <a:r>
              <a:rPr lang="en-IN" sz="1500" dirty="0"/>
              <a:t> $8.15K</a:t>
            </a:r>
          </a:p>
          <a:p>
            <a:pPr>
              <a:buFont typeface="Arial" panose="020B0604020202020204" pitchFamily="34" charset="0"/>
              <a:buChar char="•"/>
            </a:pPr>
            <a:r>
              <a:rPr lang="en-IN" sz="1500" b="1" dirty="0"/>
              <a:t>Cheeseburger (American):</a:t>
            </a:r>
            <a:r>
              <a:rPr lang="en-IN" sz="1500" dirty="0"/>
              <a:t> $8.13K</a:t>
            </a:r>
          </a:p>
          <a:p>
            <a:pPr>
              <a:buFont typeface="Arial" panose="020B0604020202020204" pitchFamily="34" charset="0"/>
              <a:buChar char="•"/>
            </a:pPr>
            <a:endParaRPr lang="en-IN" sz="1500" dirty="0">
              <a:solidFill>
                <a:srgbClr val="FF0000"/>
              </a:solidFill>
            </a:endParaRPr>
          </a:p>
          <a:p>
            <a:pPr marL="285750" indent="-285750">
              <a:buFont typeface="Wingdings" panose="05000000000000000000" pitchFamily="2" charset="2"/>
              <a:buChar char="Ø"/>
            </a:pPr>
            <a:r>
              <a:rPr lang="en-IN" sz="1500" b="1" dirty="0">
                <a:solidFill>
                  <a:srgbClr val="FF0000"/>
                </a:solidFill>
              </a:rPr>
              <a:t>Mid-Range Performers:</a:t>
            </a:r>
            <a:endParaRPr lang="en-IN" sz="1500" dirty="0">
              <a:solidFill>
                <a:srgbClr val="FF0000"/>
              </a:solidFill>
            </a:endParaRPr>
          </a:p>
          <a:p>
            <a:pPr>
              <a:buFont typeface="Arial" panose="020B0604020202020204" pitchFamily="34" charset="0"/>
              <a:buChar char="•"/>
            </a:pPr>
            <a:r>
              <a:rPr lang="en-IN" sz="1500" b="1" dirty="0"/>
              <a:t>Orange Chicken (Asian):</a:t>
            </a:r>
            <a:r>
              <a:rPr lang="en-IN" sz="1500" dirty="0"/>
              <a:t> $7.52K</a:t>
            </a:r>
          </a:p>
          <a:p>
            <a:pPr>
              <a:buFont typeface="Arial" panose="020B0604020202020204" pitchFamily="34" charset="0"/>
              <a:buChar char="•"/>
            </a:pPr>
            <a:r>
              <a:rPr lang="en-IN" sz="1500" b="1" dirty="0"/>
              <a:t>Eggplant Parmesan (Italian):</a:t>
            </a:r>
            <a:r>
              <a:rPr lang="en-IN" sz="1500" dirty="0"/>
              <a:t> $7.12K</a:t>
            </a:r>
          </a:p>
          <a:p>
            <a:pPr>
              <a:buFont typeface="Arial" panose="020B0604020202020204" pitchFamily="34" charset="0"/>
              <a:buChar char="•"/>
            </a:pPr>
            <a:r>
              <a:rPr lang="en-IN" sz="1500" b="1" dirty="0"/>
              <a:t>Pork Ramen (Asian):</a:t>
            </a:r>
            <a:r>
              <a:rPr lang="en-IN" sz="1500" dirty="0"/>
              <a:t> $6.46K</a:t>
            </a:r>
          </a:p>
          <a:p>
            <a:pPr>
              <a:buFont typeface="Arial" panose="020B0604020202020204" pitchFamily="34" charset="0"/>
              <a:buChar char="•"/>
            </a:pPr>
            <a:r>
              <a:rPr lang="en-IN" sz="1500" b="1" dirty="0"/>
              <a:t>Chicken Burrito (Mexican):</a:t>
            </a:r>
            <a:r>
              <a:rPr lang="en-IN" sz="1500" dirty="0"/>
              <a:t> $5.89K</a:t>
            </a:r>
          </a:p>
          <a:p>
            <a:pPr>
              <a:buFont typeface="Arial" panose="020B0604020202020204" pitchFamily="34" charset="0"/>
              <a:buChar char="•"/>
            </a:pPr>
            <a:r>
              <a:rPr lang="en-IN" sz="1500" b="1" dirty="0"/>
              <a:t>Spaghetti (Italian):</a:t>
            </a:r>
            <a:r>
              <a:rPr lang="en-IN" sz="1500" dirty="0"/>
              <a:t> $5.32K</a:t>
            </a:r>
          </a:p>
          <a:p>
            <a:endParaRPr lang="en-IN" sz="1500" dirty="0"/>
          </a:p>
          <a:p>
            <a:pPr marL="285750" indent="-285750">
              <a:buFont typeface="Wingdings" panose="05000000000000000000" pitchFamily="2" charset="2"/>
              <a:buChar char="Ø"/>
            </a:pPr>
            <a:r>
              <a:rPr lang="en-IN" sz="1500" b="1" dirty="0">
                <a:solidFill>
                  <a:srgbClr val="FF0000"/>
                </a:solidFill>
              </a:rPr>
              <a:t>Lower Performers:</a:t>
            </a:r>
            <a:endParaRPr lang="en-IN" sz="1500" dirty="0">
              <a:solidFill>
                <a:srgbClr val="FF0000"/>
              </a:solidFill>
            </a:endParaRPr>
          </a:p>
          <a:p>
            <a:pPr>
              <a:buFont typeface="Arial" panose="020B0604020202020204" pitchFamily="34" charset="0"/>
              <a:buChar char="•"/>
            </a:pPr>
            <a:r>
              <a:rPr lang="en-IN" sz="1500" b="1" dirty="0"/>
              <a:t>California Roll (Asian):</a:t>
            </a:r>
            <a:r>
              <a:rPr lang="en-IN" sz="1500" dirty="0"/>
              <a:t> $4.24K</a:t>
            </a:r>
          </a:p>
          <a:p>
            <a:pPr>
              <a:buFont typeface="Arial" panose="020B0604020202020204" pitchFamily="34" charset="0"/>
              <a:buChar char="•"/>
            </a:pPr>
            <a:r>
              <a:rPr lang="en-IN" sz="1500" b="1" dirty="0"/>
              <a:t>French Fries (American):</a:t>
            </a:r>
            <a:r>
              <a:rPr lang="en-IN" sz="1500" dirty="0"/>
              <a:t> $4K</a:t>
            </a:r>
          </a:p>
          <a:p>
            <a:pPr>
              <a:buFont typeface="Arial" panose="020B0604020202020204" pitchFamily="34" charset="0"/>
              <a:buChar char="•"/>
            </a:pPr>
            <a:r>
              <a:rPr lang="en-IN" sz="1500" b="1" dirty="0"/>
              <a:t>Mac &amp; Cheese (American):</a:t>
            </a:r>
            <a:r>
              <a:rPr lang="en-IN" sz="1500" dirty="0"/>
              <a:t> $3.35K</a:t>
            </a:r>
          </a:p>
          <a:p>
            <a:pPr>
              <a:buFont typeface="Arial" panose="020B0604020202020204" pitchFamily="34" charset="0"/>
              <a:buChar char="•"/>
            </a:pPr>
            <a:r>
              <a:rPr lang="en-IN" sz="1500" b="1" dirty="0"/>
              <a:t>Edamame (Asian):</a:t>
            </a:r>
            <a:r>
              <a:rPr lang="en-IN" sz="1500" dirty="0"/>
              <a:t> $3.1K</a:t>
            </a:r>
          </a:p>
          <a:p>
            <a:pPr>
              <a:buFont typeface="Arial" panose="020B0604020202020204" pitchFamily="34" charset="0"/>
              <a:buChar char="•"/>
            </a:pPr>
            <a:r>
              <a:rPr lang="en-IN" sz="1500" b="1" dirty="0"/>
              <a:t>Veggie Burger (American):</a:t>
            </a:r>
            <a:r>
              <a:rPr lang="en-IN" sz="1500" dirty="0"/>
              <a:t> $2.5K</a:t>
            </a:r>
          </a:p>
          <a:p>
            <a:endParaRPr lang="en-IN" sz="1500" dirty="0"/>
          </a:p>
          <a:p>
            <a:endParaRPr lang="en-IN" sz="1500" dirty="0"/>
          </a:p>
        </p:txBody>
      </p:sp>
      <p:sp>
        <p:nvSpPr>
          <p:cNvPr id="9" name="TextBox 8">
            <a:extLst>
              <a:ext uri="{FF2B5EF4-FFF2-40B4-BE49-F238E27FC236}">
                <a16:creationId xmlns:a16="http://schemas.microsoft.com/office/drawing/2014/main" id="{B6A9C2BB-02EA-D228-BCF6-BC50A61F5702}"/>
              </a:ext>
            </a:extLst>
          </p:cNvPr>
          <p:cNvSpPr txBox="1"/>
          <p:nvPr/>
        </p:nvSpPr>
        <p:spPr>
          <a:xfrm>
            <a:off x="4729317" y="3717294"/>
            <a:ext cx="7462684" cy="3354765"/>
          </a:xfrm>
          <a:prstGeom prst="rect">
            <a:avLst/>
          </a:prstGeom>
          <a:noFill/>
        </p:spPr>
        <p:txBody>
          <a:bodyPr wrap="square" rtlCol="0">
            <a:spAutoFit/>
          </a:bodyPr>
          <a:lstStyle/>
          <a:p>
            <a:pPr marL="285750" indent="-285750">
              <a:buFont typeface="Wingdings" panose="05000000000000000000" pitchFamily="2" charset="2"/>
              <a:buChar char="q"/>
            </a:pPr>
            <a:r>
              <a:rPr lang="en-IN" dirty="0">
                <a:solidFill>
                  <a:srgbClr val="FF0000"/>
                </a:solidFill>
              </a:rPr>
              <a:t>Recommendations for Improvement</a:t>
            </a:r>
          </a:p>
          <a:p>
            <a:endParaRPr lang="en-IN" dirty="0">
              <a:solidFill>
                <a:srgbClr val="FF0000"/>
              </a:solidFill>
            </a:endParaRPr>
          </a:p>
          <a:p>
            <a:r>
              <a:rPr lang="en-US" sz="1200" b="1" dirty="0"/>
              <a:t>Focus on Top Performers:</a:t>
            </a:r>
            <a:endParaRPr lang="en-US" sz="1200" dirty="0"/>
          </a:p>
          <a:p>
            <a:pPr>
              <a:buFont typeface="Arial" panose="020B0604020202020204" pitchFamily="34" charset="0"/>
              <a:buChar char="•"/>
            </a:pPr>
            <a:r>
              <a:rPr lang="en-US" sz="1200" b="1" dirty="0"/>
              <a:t>Expand Popular Items:</a:t>
            </a:r>
            <a:r>
              <a:rPr lang="en-US" sz="1200" dirty="0"/>
              <a:t> Highlight and promote best-selling items like the Korean Beef Bowl and Spaghetti &amp; Meatballs. Consider introducing variations or complementary dishes to increase sales.</a:t>
            </a:r>
          </a:p>
          <a:p>
            <a:endParaRPr lang="en-US" sz="1200" b="1" dirty="0"/>
          </a:p>
          <a:p>
            <a:r>
              <a:rPr lang="en-US" sz="1200" b="1" dirty="0"/>
              <a:t>Enhance Mid-Range Items:</a:t>
            </a:r>
            <a:endParaRPr lang="en-US" sz="1200" dirty="0"/>
          </a:p>
          <a:p>
            <a:pPr>
              <a:buFont typeface="Arial" panose="020B0604020202020204" pitchFamily="34" charset="0"/>
              <a:buChar char="•"/>
            </a:pPr>
            <a:r>
              <a:rPr lang="en-US" sz="1200" b="1" dirty="0"/>
              <a:t>Marketing and Promotions:</a:t>
            </a:r>
            <a:r>
              <a:rPr lang="en-US" sz="1200" dirty="0"/>
              <a:t> Develop targeted marketing campaigns and promotions for mid-range items like Orange Chicken and Eggplant Parmesan to boost their sales.</a:t>
            </a:r>
          </a:p>
          <a:p>
            <a:endParaRPr lang="en-US" sz="1200" b="1" dirty="0"/>
          </a:p>
          <a:p>
            <a:r>
              <a:rPr lang="en-US" sz="1200" b="1" dirty="0"/>
              <a:t>Revise or Remove Low Performers:</a:t>
            </a:r>
            <a:endParaRPr lang="en-US" sz="1200" dirty="0"/>
          </a:p>
          <a:p>
            <a:pPr>
              <a:buFont typeface="Arial" panose="020B0604020202020204" pitchFamily="34" charset="0"/>
              <a:buChar char="•"/>
            </a:pPr>
            <a:r>
              <a:rPr lang="en-US" sz="1200" b="1" dirty="0"/>
              <a:t>Menu Optimization:</a:t>
            </a:r>
            <a:r>
              <a:rPr lang="en-US" sz="1200" dirty="0"/>
              <a:t> Evaluate the performance of lower-selling items like the California Roll and Veggie Burger. Consider revising recipes, offering limited-time specials to gauge customer interest, or removing them from the menu if they consistently underperform.</a:t>
            </a:r>
          </a:p>
          <a:p>
            <a:endParaRPr lang="en-US" sz="1400" dirty="0"/>
          </a:p>
          <a:p>
            <a:endParaRPr lang="en-IN" dirty="0"/>
          </a:p>
        </p:txBody>
      </p:sp>
    </p:spTree>
    <p:extLst>
      <p:ext uri="{BB962C8B-B14F-4D97-AF65-F5344CB8AC3E}">
        <p14:creationId xmlns:p14="http://schemas.microsoft.com/office/powerpoint/2010/main" val="833450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EF0C8-D5D2-3115-A4EA-28C6A71BBBE2}"/>
              </a:ext>
            </a:extLst>
          </p:cNvPr>
          <p:cNvSpPr>
            <a:spLocks noGrp="1"/>
          </p:cNvSpPr>
          <p:nvPr>
            <p:ph type="title"/>
          </p:nvPr>
        </p:nvSpPr>
        <p:spPr>
          <a:xfrm>
            <a:off x="2494987" y="152162"/>
            <a:ext cx="8911687" cy="919555"/>
          </a:xfrm>
        </p:spPr>
        <p:txBody>
          <a:bodyPr/>
          <a:lstStyle/>
          <a:p>
            <a:r>
              <a:rPr lang="en-US" b="1" dirty="0"/>
              <a:t>Sales Trend Analysis</a:t>
            </a:r>
            <a:endParaRPr lang="en-IN" b="1" dirty="0"/>
          </a:p>
        </p:txBody>
      </p:sp>
      <p:pic>
        <p:nvPicPr>
          <p:cNvPr id="5" name="Content Placeholder 4">
            <a:extLst>
              <a:ext uri="{FF2B5EF4-FFF2-40B4-BE49-F238E27FC236}">
                <a16:creationId xmlns:a16="http://schemas.microsoft.com/office/drawing/2014/main" id="{EFBA93E0-4964-671A-660E-15D4BD33EA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3790" y="743442"/>
            <a:ext cx="5394999" cy="2550363"/>
          </a:xfrm>
        </p:spPr>
      </p:pic>
      <p:sp>
        <p:nvSpPr>
          <p:cNvPr id="6" name="TextBox 5">
            <a:extLst>
              <a:ext uri="{FF2B5EF4-FFF2-40B4-BE49-F238E27FC236}">
                <a16:creationId xmlns:a16="http://schemas.microsoft.com/office/drawing/2014/main" id="{E2574BE7-540B-45D7-1520-7C89AC71C34C}"/>
              </a:ext>
            </a:extLst>
          </p:cNvPr>
          <p:cNvSpPr txBox="1"/>
          <p:nvPr/>
        </p:nvSpPr>
        <p:spPr>
          <a:xfrm>
            <a:off x="6683790" y="3652894"/>
            <a:ext cx="3066776" cy="2831544"/>
          </a:xfrm>
          <a:prstGeom prst="rect">
            <a:avLst/>
          </a:prstGeom>
          <a:noFill/>
        </p:spPr>
        <p:txBody>
          <a:bodyPr wrap="square" rtlCol="0">
            <a:spAutoFit/>
          </a:bodyPr>
          <a:lstStyle/>
          <a:p>
            <a:r>
              <a:rPr lang="en-IN" b="1" dirty="0">
                <a:solidFill>
                  <a:srgbClr val="FF0000"/>
                </a:solidFill>
              </a:rPr>
              <a:t>    SQL Query</a:t>
            </a:r>
          </a:p>
          <a:p>
            <a:pPr marL="285750" indent="-285750">
              <a:buFont typeface="Wingdings" panose="05000000000000000000" pitchFamily="2" charset="2"/>
              <a:buChar char="Ø"/>
            </a:pPr>
            <a:r>
              <a:rPr lang="en-IN" sz="1600" b="1" dirty="0">
                <a:solidFill>
                  <a:schemeClr val="bg2">
                    <a:lumMod val="50000"/>
                  </a:schemeClr>
                </a:solidFill>
              </a:rPr>
              <a:t>select</a:t>
            </a:r>
            <a:r>
              <a:rPr lang="en-IN" sz="1600" b="1" dirty="0"/>
              <a:t> week(</a:t>
            </a:r>
            <a:r>
              <a:rPr lang="en-IN" sz="1600" b="1" dirty="0" err="1"/>
              <a:t>od.order_date</a:t>
            </a:r>
            <a:r>
              <a:rPr lang="en-IN" sz="1600" b="1" dirty="0"/>
              <a:t>) </a:t>
            </a:r>
            <a:r>
              <a:rPr lang="en-IN" sz="1600" b="1" dirty="0">
                <a:solidFill>
                  <a:schemeClr val="bg2">
                    <a:lumMod val="50000"/>
                  </a:schemeClr>
                </a:solidFill>
              </a:rPr>
              <a:t>as</a:t>
            </a:r>
            <a:r>
              <a:rPr lang="en-IN" sz="1600" b="1" dirty="0"/>
              <a:t> </a:t>
            </a:r>
            <a:r>
              <a:rPr lang="en-IN" sz="1600" b="1" dirty="0" err="1"/>
              <a:t>Week_Number</a:t>
            </a:r>
            <a:r>
              <a:rPr lang="en-IN" sz="1600" b="1" dirty="0"/>
              <a:t>, </a:t>
            </a:r>
            <a:r>
              <a:rPr lang="en-IN" sz="1600" b="1" dirty="0">
                <a:solidFill>
                  <a:schemeClr val="bg2">
                    <a:lumMod val="50000"/>
                  </a:schemeClr>
                </a:solidFill>
              </a:rPr>
              <a:t>sum</a:t>
            </a:r>
            <a:r>
              <a:rPr lang="en-IN" sz="1600" b="1" dirty="0"/>
              <a:t>(</a:t>
            </a:r>
            <a:r>
              <a:rPr lang="en-IN" sz="1600" b="1" dirty="0" err="1"/>
              <a:t>mi.price</a:t>
            </a:r>
            <a:r>
              <a:rPr lang="en-IN" sz="1600" b="1" dirty="0"/>
              <a:t>) </a:t>
            </a:r>
            <a:r>
              <a:rPr lang="en-IN" sz="1600" b="1" dirty="0">
                <a:solidFill>
                  <a:schemeClr val="bg2">
                    <a:lumMod val="50000"/>
                  </a:schemeClr>
                </a:solidFill>
              </a:rPr>
              <a:t>as</a:t>
            </a:r>
            <a:r>
              <a:rPr lang="en-IN" sz="1600" b="1" dirty="0"/>
              <a:t> </a:t>
            </a:r>
            <a:r>
              <a:rPr lang="en-IN" sz="1600" b="1" dirty="0" err="1"/>
              <a:t>Total_Sales</a:t>
            </a:r>
            <a:r>
              <a:rPr lang="en-IN" sz="1600" b="1" dirty="0"/>
              <a:t> </a:t>
            </a:r>
            <a:r>
              <a:rPr lang="en-IN" sz="1600" b="1" dirty="0">
                <a:solidFill>
                  <a:schemeClr val="bg2">
                    <a:lumMod val="50000"/>
                  </a:schemeClr>
                </a:solidFill>
              </a:rPr>
              <a:t>from</a:t>
            </a:r>
            <a:r>
              <a:rPr lang="en-IN" sz="1600" b="1" dirty="0"/>
              <a:t> </a:t>
            </a:r>
            <a:r>
              <a:rPr lang="en-IN" sz="1600" b="1" dirty="0" err="1"/>
              <a:t>order_details</a:t>
            </a:r>
            <a:r>
              <a:rPr lang="en-IN" sz="1600" b="1" dirty="0"/>
              <a:t> od </a:t>
            </a:r>
            <a:r>
              <a:rPr lang="en-IN" sz="1600" b="1" dirty="0">
                <a:solidFill>
                  <a:schemeClr val="bg2">
                    <a:lumMod val="50000"/>
                  </a:schemeClr>
                </a:solidFill>
              </a:rPr>
              <a:t>inner</a:t>
            </a:r>
            <a:r>
              <a:rPr lang="en-IN" sz="1600" b="1" dirty="0"/>
              <a:t> </a:t>
            </a:r>
            <a:r>
              <a:rPr lang="en-IN" sz="1600" b="1" dirty="0">
                <a:solidFill>
                  <a:schemeClr val="bg2">
                    <a:lumMod val="50000"/>
                  </a:schemeClr>
                </a:solidFill>
              </a:rPr>
              <a:t>join</a:t>
            </a:r>
            <a:r>
              <a:rPr lang="en-IN" sz="1600" b="1" dirty="0"/>
              <a:t> </a:t>
            </a:r>
            <a:r>
              <a:rPr lang="en-IN" sz="1600" b="1" dirty="0" err="1"/>
              <a:t>menu_items</a:t>
            </a:r>
            <a:r>
              <a:rPr lang="en-IN" sz="1600" b="1" dirty="0"/>
              <a:t> mi </a:t>
            </a:r>
            <a:r>
              <a:rPr lang="en-IN" sz="1600" b="1" dirty="0">
                <a:solidFill>
                  <a:schemeClr val="bg2">
                    <a:lumMod val="50000"/>
                  </a:schemeClr>
                </a:solidFill>
              </a:rPr>
              <a:t>on</a:t>
            </a:r>
            <a:r>
              <a:rPr lang="en-IN" sz="1600" b="1" dirty="0"/>
              <a:t> </a:t>
            </a:r>
            <a:r>
              <a:rPr lang="en-IN" sz="1600" b="1" dirty="0" err="1"/>
              <a:t>od.item_id</a:t>
            </a:r>
            <a:r>
              <a:rPr lang="en-IN" sz="1600" b="1" dirty="0"/>
              <a:t> = </a:t>
            </a:r>
            <a:r>
              <a:rPr lang="en-IN" sz="1600" b="1" dirty="0" err="1"/>
              <a:t>mi.menu_item_id</a:t>
            </a:r>
            <a:r>
              <a:rPr lang="en-IN" sz="1600" b="1" dirty="0"/>
              <a:t> </a:t>
            </a:r>
            <a:r>
              <a:rPr lang="en-IN" sz="1600" b="1" dirty="0">
                <a:solidFill>
                  <a:schemeClr val="bg2">
                    <a:lumMod val="50000"/>
                  </a:schemeClr>
                </a:solidFill>
              </a:rPr>
              <a:t>group</a:t>
            </a:r>
            <a:r>
              <a:rPr lang="en-IN" sz="1600" b="1" dirty="0"/>
              <a:t> </a:t>
            </a:r>
            <a:r>
              <a:rPr lang="en-IN" sz="1600" b="1" dirty="0">
                <a:solidFill>
                  <a:schemeClr val="bg2">
                    <a:lumMod val="50000"/>
                  </a:schemeClr>
                </a:solidFill>
              </a:rPr>
              <a:t>by</a:t>
            </a:r>
            <a:r>
              <a:rPr lang="en-IN" sz="1600" b="1" dirty="0"/>
              <a:t> week(</a:t>
            </a:r>
            <a:r>
              <a:rPr lang="en-IN" sz="1600" b="1" dirty="0" err="1"/>
              <a:t>od.order_date</a:t>
            </a:r>
            <a:r>
              <a:rPr lang="en-IN" sz="1600" b="1" dirty="0"/>
              <a:t>);</a:t>
            </a:r>
          </a:p>
        </p:txBody>
      </p:sp>
      <p:pic>
        <p:nvPicPr>
          <p:cNvPr id="8" name="Picture 7">
            <a:extLst>
              <a:ext uri="{FF2B5EF4-FFF2-40B4-BE49-F238E27FC236}">
                <a16:creationId xmlns:a16="http://schemas.microsoft.com/office/drawing/2014/main" id="{0E0753C9-6FC8-FD0C-7220-B8205C06B3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7262" y="3356193"/>
            <a:ext cx="2328053" cy="3349645"/>
          </a:xfrm>
          <a:prstGeom prst="rect">
            <a:avLst/>
          </a:prstGeom>
        </p:spPr>
      </p:pic>
      <p:sp>
        <p:nvSpPr>
          <p:cNvPr id="9" name="TextBox 8">
            <a:extLst>
              <a:ext uri="{FF2B5EF4-FFF2-40B4-BE49-F238E27FC236}">
                <a16:creationId xmlns:a16="http://schemas.microsoft.com/office/drawing/2014/main" id="{20597972-DFB5-388F-A728-A9FB5F0AB0CC}"/>
              </a:ext>
            </a:extLst>
          </p:cNvPr>
          <p:cNvSpPr txBox="1"/>
          <p:nvPr/>
        </p:nvSpPr>
        <p:spPr>
          <a:xfrm>
            <a:off x="1514168" y="856034"/>
            <a:ext cx="5169622" cy="5755422"/>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This sales growth is characterized by significant fluctuations with peaks at the beginning and middle of each month, followed by dips towards the end.</a:t>
            </a:r>
          </a:p>
          <a:p>
            <a:pPr marL="285750" indent="-285750">
              <a:buFont typeface="Wingdings" panose="05000000000000000000" pitchFamily="2" charset="2"/>
              <a:buChar char="Ø"/>
            </a:pPr>
            <a:endParaRPr lang="en-US" sz="1400" dirty="0"/>
          </a:p>
          <a:p>
            <a:r>
              <a:rPr lang="en-US" sz="1400" b="1" dirty="0">
                <a:solidFill>
                  <a:srgbClr val="FF0000"/>
                </a:solidFill>
              </a:rPr>
              <a:t>      Possible Reasons for End of Month Dips:</a:t>
            </a:r>
          </a:p>
          <a:p>
            <a:endParaRPr lang="en-US" sz="1400" b="1" dirty="0">
              <a:solidFill>
                <a:srgbClr val="FF0000"/>
              </a:solidFill>
            </a:endParaRPr>
          </a:p>
          <a:p>
            <a:pPr marL="285750" indent="-285750">
              <a:buFont typeface="Wingdings" panose="05000000000000000000" pitchFamily="2" charset="2"/>
              <a:buChar char="Ø"/>
            </a:pPr>
            <a:r>
              <a:rPr lang="en-US" sz="1400" b="1" dirty="0"/>
              <a:t>Financial Constraints:</a:t>
            </a:r>
            <a:r>
              <a:rPr lang="en-US" sz="1400" dirty="0"/>
              <a:t> Customers might be facing financial constraints towards the end of the month, leading to reduced spending.</a:t>
            </a:r>
          </a:p>
          <a:p>
            <a:pPr marL="285750" indent="-285750">
              <a:buFont typeface="Wingdings" panose="05000000000000000000" pitchFamily="2" charset="2"/>
              <a:buChar char="Ø"/>
            </a:pPr>
            <a:r>
              <a:rPr lang="en-US" sz="1400" b="1" dirty="0"/>
              <a:t>Seasonal Variations:</a:t>
            </a:r>
            <a:r>
              <a:rPr lang="en-US" sz="1400" dirty="0"/>
              <a:t> Changes in weather, holidays, or local events could impact sales.</a:t>
            </a:r>
          </a:p>
          <a:p>
            <a:pPr marL="285750" indent="-285750">
              <a:buFont typeface="Wingdings" panose="05000000000000000000" pitchFamily="2" charset="2"/>
              <a:buChar char="Ø"/>
            </a:pPr>
            <a:r>
              <a:rPr lang="en-US" sz="1400" b="1" dirty="0"/>
              <a:t>Operational Issues:</a:t>
            </a:r>
            <a:r>
              <a:rPr lang="en-US" sz="1400" dirty="0"/>
              <a:t> Potential issues like stockouts, staffing problems, or reduced marketing efforts.</a:t>
            </a:r>
          </a:p>
          <a:p>
            <a:pPr marL="285750" indent="-285750">
              <a:buFont typeface="Wingdings" panose="05000000000000000000" pitchFamily="2" charset="2"/>
              <a:buChar char="Ø"/>
            </a:pPr>
            <a:endParaRPr lang="en-US" sz="1400" dirty="0"/>
          </a:p>
          <a:p>
            <a:r>
              <a:rPr lang="en-IN" sz="1400" b="1" dirty="0">
                <a:solidFill>
                  <a:srgbClr val="FF0000"/>
                </a:solidFill>
              </a:rPr>
              <a:t>      Recommendations:</a:t>
            </a:r>
          </a:p>
          <a:p>
            <a:endParaRPr lang="en-IN" sz="1400" b="1" dirty="0">
              <a:solidFill>
                <a:srgbClr val="FF0000"/>
              </a:solidFill>
            </a:endParaRPr>
          </a:p>
          <a:p>
            <a:pPr marL="285750" indent="-285750">
              <a:buFont typeface="Wingdings" panose="05000000000000000000" pitchFamily="2" charset="2"/>
              <a:buChar char="Ø"/>
            </a:pPr>
            <a:r>
              <a:rPr lang="en-US" sz="1400" b="1" dirty="0"/>
              <a:t>Promotions and Discounts:</a:t>
            </a:r>
            <a:r>
              <a:rPr lang="en-US" sz="1400" dirty="0"/>
              <a:t> Offer end-of-month promotions or discounts to incentivize purchases</a:t>
            </a:r>
          </a:p>
          <a:p>
            <a:pPr marL="285750" indent="-285750">
              <a:buFont typeface="Wingdings" panose="05000000000000000000" pitchFamily="2" charset="2"/>
              <a:buChar char="Ø"/>
            </a:pPr>
            <a:r>
              <a:rPr lang="en-US" sz="1400" b="1" dirty="0"/>
              <a:t>Customer Engagement:</a:t>
            </a:r>
            <a:r>
              <a:rPr lang="en-US" sz="1400" dirty="0"/>
              <a:t> Increase marketing efforts towards the end of the month such as targeted email campaigns or social media ads, to remind customers of special deals</a:t>
            </a:r>
          </a:p>
          <a:p>
            <a:pPr marL="285750" indent="-285750">
              <a:buFont typeface="Wingdings" panose="05000000000000000000" pitchFamily="2" charset="2"/>
              <a:buChar char="Ø"/>
            </a:pPr>
            <a:r>
              <a:rPr lang="en-US" sz="1400" b="1" dirty="0"/>
              <a:t>High Sales Weeks:</a:t>
            </a:r>
            <a:r>
              <a:rPr lang="en-US" sz="1400" dirty="0"/>
              <a:t> Leverage data from high-sales weeks to understand customer preferences and replicate successful strategies in other weeks.</a:t>
            </a:r>
          </a:p>
          <a:p>
            <a:endParaRPr lang="en-IN" dirty="0"/>
          </a:p>
        </p:txBody>
      </p:sp>
    </p:spTree>
    <p:extLst>
      <p:ext uri="{BB962C8B-B14F-4D97-AF65-F5344CB8AC3E}">
        <p14:creationId xmlns:p14="http://schemas.microsoft.com/office/powerpoint/2010/main" val="2865469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5096-0DED-5566-AD70-CEDE39091B41}"/>
              </a:ext>
            </a:extLst>
          </p:cNvPr>
          <p:cNvSpPr>
            <a:spLocks noGrp="1"/>
          </p:cNvSpPr>
          <p:nvPr>
            <p:ph type="title"/>
          </p:nvPr>
        </p:nvSpPr>
        <p:spPr>
          <a:xfrm>
            <a:off x="2150474" y="103000"/>
            <a:ext cx="8911687" cy="703245"/>
          </a:xfrm>
        </p:spPr>
        <p:txBody>
          <a:bodyPr/>
          <a:lstStyle/>
          <a:p>
            <a:r>
              <a:rPr lang="en-US" b="1" dirty="0"/>
              <a:t>Analysis of Day wise Sales Spectrum</a:t>
            </a:r>
            <a:endParaRPr lang="en-IN" b="1" dirty="0"/>
          </a:p>
        </p:txBody>
      </p:sp>
      <p:pic>
        <p:nvPicPr>
          <p:cNvPr id="5" name="Content Placeholder 4">
            <a:extLst>
              <a:ext uri="{FF2B5EF4-FFF2-40B4-BE49-F238E27FC236}">
                <a16:creationId xmlns:a16="http://schemas.microsoft.com/office/drawing/2014/main" id="{993CD10C-6D03-0F04-8AC8-FC337B328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5284" y="806245"/>
            <a:ext cx="3766079" cy="3332892"/>
          </a:xfrm>
        </p:spPr>
      </p:pic>
      <p:sp>
        <p:nvSpPr>
          <p:cNvPr id="6" name="TextBox 5">
            <a:extLst>
              <a:ext uri="{FF2B5EF4-FFF2-40B4-BE49-F238E27FC236}">
                <a16:creationId xmlns:a16="http://schemas.microsoft.com/office/drawing/2014/main" id="{92BBD2F3-176E-1681-57DA-E5267A571AE0}"/>
              </a:ext>
            </a:extLst>
          </p:cNvPr>
          <p:cNvSpPr txBox="1"/>
          <p:nvPr/>
        </p:nvSpPr>
        <p:spPr>
          <a:xfrm>
            <a:off x="1602659" y="5387624"/>
            <a:ext cx="7018828" cy="1169551"/>
          </a:xfrm>
          <a:prstGeom prst="rect">
            <a:avLst/>
          </a:prstGeom>
          <a:noFill/>
        </p:spPr>
        <p:txBody>
          <a:bodyPr wrap="square" rtlCol="0">
            <a:spAutoFit/>
          </a:bodyPr>
          <a:lstStyle/>
          <a:p>
            <a:pPr marL="285750" indent="-285750">
              <a:buFont typeface="Wingdings" panose="05000000000000000000" pitchFamily="2" charset="2"/>
              <a:buChar char="Ø"/>
            </a:pPr>
            <a:r>
              <a:rPr lang="en-IN" sz="1400" b="1" dirty="0">
                <a:solidFill>
                  <a:srgbClr val="FF0000"/>
                </a:solidFill>
              </a:rPr>
              <a:t>SQL Query:</a:t>
            </a:r>
          </a:p>
          <a:p>
            <a:endParaRPr lang="en-IN" sz="1400" b="1" dirty="0">
              <a:solidFill>
                <a:srgbClr val="FF0000"/>
              </a:solidFill>
            </a:endParaRPr>
          </a:p>
          <a:p>
            <a:r>
              <a:rPr lang="en-IN" sz="1400" b="1" dirty="0">
                <a:solidFill>
                  <a:schemeClr val="bg2">
                    <a:lumMod val="50000"/>
                  </a:schemeClr>
                </a:solidFill>
              </a:rPr>
              <a:t>select</a:t>
            </a:r>
            <a:r>
              <a:rPr lang="en-IN" sz="1400" b="1" dirty="0"/>
              <a:t> </a:t>
            </a:r>
            <a:r>
              <a:rPr lang="en-IN" sz="1400" b="1" dirty="0" err="1">
                <a:solidFill>
                  <a:schemeClr val="bg2">
                    <a:lumMod val="50000"/>
                  </a:schemeClr>
                </a:solidFill>
              </a:rPr>
              <a:t>dayname</a:t>
            </a:r>
            <a:r>
              <a:rPr lang="en-IN" sz="1400" b="1" dirty="0"/>
              <a:t>(</a:t>
            </a:r>
            <a:r>
              <a:rPr lang="en-IN" sz="1400" b="1" dirty="0" err="1"/>
              <a:t>od.order_date</a:t>
            </a:r>
            <a:r>
              <a:rPr lang="en-IN" sz="1400" b="1" dirty="0"/>
              <a:t>) </a:t>
            </a:r>
            <a:r>
              <a:rPr lang="en-IN" sz="1400" b="1" dirty="0">
                <a:solidFill>
                  <a:schemeClr val="bg2">
                    <a:lumMod val="50000"/>
                  </a:schemeClr>
                </a:solidFill>
              </a:rPr>
              <a:t>as</a:t>
            </a:r>
            <a:r>
              <a:rPr lang="en-IN" sz="1400" b="1" dirty="0"/>
              <a:t> </a:t>
            </a:r>
            <a:r>
              <a:rPr lang="en-IN" sz="1400" b="1" dirty="0" err="1"/>
              <a:t>Day_Of_The_Week</a:t>
            </a:r>
            <a:r>
              <a:rPr lang="en-IN" sz="1400" b="1" dirty="0"/>
              <a:t>, </a:t>
            </a:r>
            <a:r>
              <a:rPr lang="en-IN" sz="1400" b="1" dirty="0">
                <a:solidFill>
                  <a:schemeClr val="bg2">
                    <a:lumMod val="50000"/>
                  </a:schemeClr>
                </a:solidFill>
              </a:rPr>
              <a:t>sum</a:t>
            </a:r>
            <a:r>
              <a:rPr lang="en-IN" sz="1400" b="1" dirty="0"/>
              <a:t>(</a:t>
            </a:r>
            <a:r>
              <a:rPr lang="en-IN" sz="1400" b="1" dirty="0" err="1"/>
              <a:t>mi.price</a:t>
            </a:r>
            <a:r>
              <a:rPr lang="en-IN" sz="1400" b="1" dirty="0"/>
              <a:t>) </a:t>
            </a:r>
            <a:r>
              <a:rPr lang="en-IN" sz="1400" b="1" dirty="0">
                <a:solidFill>
                  <a:schemeClr val="bg2">
                    <a:lumMod val="50000"/>
                  </a:schemeClr>
                </a:solidFill>
              </a:rPr>
              <a:t>as</a:t>
            </a:r>
            <a:r>
              <a:rPr lang="en-IN" sz="1400" b="1" dirty="0"/>
              <a:t> </a:t>
            </a:r>
            <a:r>
              <a:rPr lang="en-IN" sz="1400" b="1" dirty="0" err="1"/>
              <a:t>Total_Sales</a:t>
            </a:r>
            <a:r>
              <a:rPr lang="en-IN" sz="1400" b="1" dirty="0"/>
              <a:t> </a:t>
            </a:r>
            <a:r>
              <a:rPr lang="en-IN" sz="1400" b="1" dirty="0">
                <a:solidFill>
                  <a:schemeClr val="bg2">
                    <a:lumMod val="50000"/>
                  </a:schemeClr>
                </a:solidFill>
              </a:rPr>
              <a:t>from</a:t>
            </a:r>
            <a:r>
              <a:rPr lang="en-IN" sz="1400" b="1" dirty="0"/>
              <a:t> </a:t>
            </a:r>
            <a:r>
              <a:rPr lang="en-IN" sz="1400" b="1" dirty="0" err="1"/>
              <a:t>order_details</a:t>
            </a:r>
            <a:r>
              <a:rPr lang="en-IN" sz="1400" b="1" dirty="0"/>
              <a:t> od </a:t>
            </a:r>
            <a:r>
              <a:rPr lang="en-IN" sz="1400" b="1" dirty="0">
                <a:solidFill>
                  <a:schemeClr val="bg2">
                    <a:lumMod val="50000"/>
                  </a:schemeClr>
                </a:solidFill>
              </a:rPr>
              <a:t>inner</a:t>
            </a:r>
            <a:r>
              <a:rPr lang="en-IN" sz="1400" b="1" dirty="0"/>
              <a:t> </a:t>
            </a:r>
            <a:r>
              <a:rPr lang="en-IN" sz="1400" b="1" dirty="0">
                <a:solidFill>
                  <a:schemeClr val="bg2">
                    <a:lumMod val="50000"/>
                  </a:schemeClr>
                </a:solidFill>
              </a:rPr>
              <a:t>join</a:t>
            </a:r>
            <a:r>
              <a:rPr lang="en-IN" sz="1400" b="1" dirty="0"/>
              <a:t> </a:t>
            </a:r>
            <a:r>
              <a:rPr lang="en-IN" sz="1400" b="1" dirty="0" err="1"/>
              <a:t>menu_items</a:t>
            </a:r>
            <a:r>
              <a:rPr lang="en-IN" sz="1400" b="1" dirty="0"/>
              <a:t> mi </a:t>
            </a:r>
            <a:r>
              <a:rPr lang="en-IN" sz="1400" b="1" dirty="0">
                <a:solidFill>
                  <a:schemeClr val="bg2">
                    <a:lumMod val="50000"/>
                  </a:schemeClr>
                </a:solidFill>
              </a:rPr>
              <a:t>on</a:t>
            </a:r>
            <a:r>
              <a:rPr lang="en-IN" sz="1400" b="1" dirty="0"/>
              <a:t> </a:t>
            </a:r>
            <a:r>
              <a:rPr lang="en-IN" sz="1400" b="1" dirty="0" err="1"/>
              <a:t>od.item_id</a:t>
            </a:r>
            <a:r>
              <a:rPr lang="en-IN" sz="1400" b="1" dirty="0"/>
              <a:t> = </a:t>
            </a:r>
            <a:r>
              <a:rPr lang="en-IN" sz="1400" b="1" dirty="0" err="1"/>
              <a:t>mi.menu_item_id</a:t>
            </a:r>
            <a:r>
              <a:rPr lang="en-IN" sz="1400" b="1" dirty="0"/>
              <a:t> </a:t>
            </a:r>
            <a:r>
              <a:rPr lang="en-IN" sz="1400" b="1" dirty="0">
                <a:solidFill>
                  <a:schemeClr val="bg2">
                    <a:lumMod val="50000"/>
                  </a:schemeClr>
                </a:solidFill>
              </a:rPr>
              <a:t>group</a:t>
            </a:r>
            <a:r>
              <a:rPr lang="en-IN" sz="1400" b="1" dirty="0"/>
              <a:t> </a:t>
            </a:r>
            <a:r>
              <a:rPr lang="en-IN" sz="1400" b="1" dirty="0">
                <a:solidFill>
                  <a:schemeClr val="bg2">
                    <a:lumMod val="50000"/>
                  </a:schemeClr>
                </a:solidFill>
              </a:rPr>
              <a:t>by</a:t>
            </a:r>
            <a:r>
              <a:rPr lang="en-IN" sz="1400" b="1" dirty="0"/>
              <a:t> </a:t>
            </a:r>
            <a:r>
              <a:rPr lang="en-IN" sz="1400" b="1" dirty="0" err="1">
                <a:solidFill>
                  <a:schemeClr val="bg2">
                    <a:lumMod val="50000"/>
                  </a:schemeClr>
                </a:solidFill>
              </a:rPr>
              <a:t>dayname</a:t>
            </a:r>
            <a:r>
              <a:rPr lang="en-IN" sz="1400" b="1" dirty="0"/>
              <a:t>(</a:t>
            </a:r>
            <a:r>
              <a:rPr lang="en-IN" sz="1400" b="1" dirty="0" err="1"/>
              <a:t>od.order_date</a:t>
            </a:r>
            <a:r>
              <a:rPr lang="en-IN" sz="1400" b="1" dirty="0"/>
              <a:t>)</a:t>
            </a:r>
            <a:r>
              <a:rPr lang="en-IN" sz="1400" b="1" dirty="0">
                <a:solidFill>
                  <a:schemeClr val="bg2">
                    <a:lumMod val="50000"/>
                  </a:schemeClr>
                </a:solidFill>
              </a:rPr>
              <a:t>order</a:t>
            </a:r>
            <a:r>
              <a:rPr lang="en-IN" sz="1400" b="1" dirty="0"/>
              <a:t> </a:t>
            </a:r>
            <a:r>
              <a:rPr lang="en-IN" sz="1400" b="1" dirty="0">
                <a:solidFill>
                  <a:schemeClr val="bg2">
                    <a:lumMod val="50000"/>
                  </a:schemeClr>
                </a:solidFill>
              </a:rPr>
              <a:t>by</a:t>
            </a:r>
            <a:r>
              <a:rPr lang="en-IN" sz="1400" b="1" dirty="0"/>
              <a:t> </a:t>
            </a:r>
            <a:r>
              <a:rPr lang="en-IN" sz="1400" b="1" dirty="0" err="1"/>
              <a:t>Total_Sales</a:t>
            </a:r>
            <a:r>
              <a:rPr lang="en-IN" sz="1400" b="1" dirty="0"/>
              <a:t> </a:t>
            </a:r>
            <a:r>
              <a:rPr lang="en-IN" sz="1400" b="1" dirty="0" err="1">
                <a:solidFill>
                  <a:schemeClr val="bg2">
                    <a:lumMod val="50000"/>
                  </a:schemeClr>
                </a:solidFill>
              </a:rPr>
              <a:t>desc</a:t>
            </a:r>
            <a:r>
              <a:rPr lang="en-IN" sz="1400" b="1" dirty="0"/>
              <a:t>;</a:t>
            </a:r>
          </a:p>
        </p:txBody>
      </p:sp>
      <p:pic>
        <p:nvPicPr>
          <p:cNvPr id="8" name="Picture 7">
            <a:extLst>
              <a:ext uri="{FF2B5EF4-FFF2-40B4-BE49-F238E27FC236}">
                <a16:creationId xmlns:a16="http://schemas.microsoft.com/office/drawing/2014/main" id="{7E17035C-F2C4-5BB1-3A59-E0E1CD6101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487" y="4187846"/>
            <a:ext cx="3202712" cy="2567154"/>
          </a:xfrm>
          <a:prstGeom prst="rect">
            <a:avLst/>
          </a:prstGeom>
        </p:spPr>
      </p:pic>
      <p:sp>
        <p:nvSpPr>
          <p:cNvPr id="9" name="TextBox 8">
            <a:extLst>
              <a:ext uri="{FF2B5EF4-FFF2-40B4-BE49-F238E27FC236}">
                <a16:creationId xmlns:a16="http://schemas.microsoft.com/office/drawing/2014/main" id="{7A543375-F4AB-0204-B34E-CD3F9D7E4225}"/>
              </a:ext>
            </a:extLst>
          </p:cNvPr>
          <p:cNvSpPr txBox="1"/>
          <p:nvPr/>
        </p:nvSpPr>
        <p:spPr>
          <a:xfrm>
            <a:off x="1602658" y="722008"/>
            <a:ext cx="6335949" cy="4401205"/>
          </a:xfrm>
          <a:prstGeom prst="rect">
            <a:avLst/>
          </a:prstGeom>
          <a:noFill/>
        </p:spPr>
        <p:txBody>
          <a:bodyPr wrap="square" rtlCol="0">
            <a:spAutoFit/>
          </a:bodyPr>
          <a:lstStyle/>
          <a:p>
            <a:r>
              <a:rPr lang="en-US" sz="1400" dirty="0"/>
              <a:t>The bar graph illustrates the sales performance across different days of the week over a three-month period</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IN" sz="1400" b="1" dirty="0">
                <a:solidFill>
                  <a:srgbClr val="FF0000"/>
                </a:solidFill>
              </a:rPr>
              <a:t>Possible Reasons</a:t>
            </a:r>
          </a:p>
          <a:p>
            <a:r>
              <a:rPr lang="en-US" sz="1400" b="1" dirty="0"/>
              <a:t>High Sales on Monday:</a:t>
            </a:r>
            <a:endParaRPr lang="en-US" sz="1400" dirty="0"/>
          </a:p>
          <a:p>
            <a:pPr>
              <a:buFont typeface="Arial" panose="020B0604020202020204" pitchFamily="34" charset="0"/>
              <a:buChar char="•"/>
            </a:pPr>
            <a:r>
              <a:rPr lang="en-US" sz="1400" b="1" dirty="0"/>
              <a:t>Promotional Activities:</a:t>
            </a:r>
            <a:r>
              <a:rPr lang="en-US" sz="1400" dirty="0"/>
              <a:t> Possible promotional offers or discounts on Mondays could drive higher sales.</a:t>
            </a:r>
          </a:p>
          <a:p>
            <a:pPr>
              <a:buFont typeface="Arial" panose="020B0604020202020204" pitchFamily="34" charset="0"/>
              <a:buChar char="•"/>
            </a:pPr>
            <a:endParaRPr lang="en-US" sz="1400" dirty="0"/>
          </a:p>
          <a:p>
            <a:r>
              <a:rPr lang="en-US" sz="1400" b="1" dirty="0"/>
              <a:t>Lower Sales on Saturday:</a:t>
            </a:r>
            <a:endParaRPr lang="en-US" sz="1400" dirty="0"/>
          </a:p>
          <a:p>
            <a:pPr>
              <a:buFont typeface="Arial" panose="020B0604020202020204" pitchFamily="34" charset="0"/>
              <a:buChar char="•"/>
            </a:pPr>
            <a:r>
              <a:rPr lang="en-US" sz="1400" b="1" dirty="0"/>
              <a:t>Competing Activities:</a:t>
            </a:r>
            <a:r>
              <a:rPr lang="en-US" sz="1400" dirty="0"/>
              <a:t> Increased competition from other restaurants or events may divert potential customers.</a:t>
            </a:r>
          </a:p>
          <a:p>
            <a:pPr>
              <a:buFont typeface="Arial" panose="020B0604020202020204" pitchFamily="34" charset="0"/>
              <a:buChar char="•"/>
            </a:pPr>
            <a:endParaRPr lang="en-US" sz="1400" dirty="0">
              <a:solidFill>
                <a:srgbClr val="FF0000"/>
              </a:solidFill>
            </a:endParaRPr>
          </a:p>
          <a:p>
            <a:pPr marL="285750" indent="-285750">
              <a:buFont typeface="Wingdings" panose="05000000000000000000" pitchFamily="2" charset="2"/>
              <a:buChar char="Ø"/>
            </a:pPr>
            <a:r>
              <a:rPr lang="en-IN" sz="1400" b="1" dirty="0">
                <a:solidFill>
                  <a:srgbClr val="FF0000"/>
                </a:solidFill>
              </a:rPr>
              <a:t>Recommendations</a:t>
            </a:r>
          </a:p>
          <a:p>
            <a:pPr>
              <a:buFont typeface="+mj-lt"/>
              <a:buAutoNum type="arabicPeriod"/>
            </a:pPr>
            <a:r>
              <a:rPr lang="en-IN" sz="1400" b="1" dirty="0"/>
              <a:t>Enhance Saturday Sales: </a:t>
            </a:r>
            <a:r>
              <a:rPr lang="en-US" sz="1400" b="1" dirty="0"/>
              <a:t>Weekend Specials:</a:t>
            </a:r>
            <a:r>
              <a:rPr lang="en-US" sz="1400" dirty="0"/>
              <a:t> Introduce special weekend promotions, themed nights, or exclusive menu items to attract customers.</a:t>
            </a:r>
          </a:p>
          <a:p>
            <a:pPr>
              <a:buFont typeface="+mj-lt"/>
              <a:buAutoNum type="arabicPeriod"/>
            </a:pPr>
            <a:endParaRPr lang="en-US" sz="1400" dirty="0"/>
          </a:p>
          <a:p>
            <a:pPr>
              <a:buFont typeface="+mj-lt"/>
              <a:buAutoNum type="arabicPeriod"/>
            </a:pPr>
            <a:r>
              <a:rPr lang="en-IN" sz="1400" b="1" dirty="0"/>
              <a:t>Boost Mid-Week Sales: </a:t>
            </a:r>
            <a:r>
              <a:rPr lang="en-US" sz="1400" b="1" dirty="0"/>
              <a:t>Corporate Partnerships:</a:t>
            </a:r>
            <a:r>
              <a:rPr lang="en-US" sz="1400" dirty="0"/>
              <a:t> Partner with local businesses for corporate discounts or office catering options to increase weekday sales.</a:t>
            </a:r>
            <a:endParaRPr lang="en-IN" sz="1400" dirty="0"/>
          </a:p>
        </p:txBody>
      </p:sp>
    </p:spTree>
    <p:extLst>
      <p:ext uri="{BB962C8B-B14F-4D97-AF65-F5344CB8AC3E}">
        <p14:creationId xmlns:p14="http://schemas.microsoft.com/office/powerpoint/2010/main" val="3661177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8F04-7938-C3EC-8A07-FBB8854C4DF0}"/>
              </a:ext>
            </a:extLst>
          </p:cNvPr>
          <p:cNvSpPr>
            <a:spLocks noGrp="1"/>
          </p:cNvSpPr>
          <p:nvPr>
            <p:ph type="title"/>
          </p:nvPr>
        </p:nvSpPr>
        <p:spPr>
          <a:xfrm>
            <a:off x="2163717" y="120260"/>
            <a:ext cx="8911687" cy="672845"/>
          </a:xfrm>
        </p:spPr>
        <p:txBody>
          <a:bodyPr/>
          <a:lstStyle/>
          <a:p>
            <a:r>
              <a:rPr lang="en-US" b="1" dirty="0"/>
              <a:t>Analysis of Hourly Distribution of Sales</a:t>
            </a:r>
            <a:endParaRPr lang="en-IN" b="1" dirty="0"/>
          </a:p>
        </p:txBody>
      </p:sp>
      <p:pic>
        <p:nvPicPr>
          <p:cNvPr id="5" name="Content Placeholder 4">
            <a:extLst>
              <a:ext uri="{FF2B5EF4-FFF2-40B4-BE49-F238E27FC236}">
                <a16:creationId xmlns:a16="http://schemas.microsoft.com/office/drawing/2014/main" id="{2BCC52A0-B9F5-015A-7AC4-75D85A541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0658" y="905642"/>
            <a:ext cx="6779807" cy="2617096"/>
          </a:xfrm>
        </p:spPr>
      </p:pic>
      <p:sp>
        <p:nvSpPr>
          <p:cNvPr id="6" name="TextBox 5">
            <a:extLst>
              <a:ext uri="{FF2B5EF4-FFF2-40B4-BE49-F238E27FC236}">
                <a16:creationId xmlns:a16="http://schemas.microsoft.com/office/drawing/2014/main" id="{1BEED237-4B6F-8700-5D8F-DA5C3CA64C24}"/>
              </a:ext>
            </a:extLst>
          </p:cNvPr>
          <p:cNvSpPr txBox="1"/>
          <p:nvPr/>
        </p:nvSpPr>
        <p:spPr>
          <a:xfrm>
            <a:off x="5495730" y="3665425"/>
            <a:ext cx="3226549" cy="2092881"/>
          </a:xfrm>
          <a:prstGeom prst="rect">
            <a:avLst/>
          </a:prstGeom>
          <a:noFill/>
        </p:spPr>
        <p:txBody>
          <a:bodyPr wrap="square" rtlCol="0">
            <a:spAutoFit/>
          </a:bodyPr>
          <a:lstStyle/>
          <a:p>
            <a:pPr marL="285750" indent="-285750">
              <a:buFont typeface="Wingdings" panose="05000000000000000000" pitchFamily="2" charset="2"/>
              <a:buChar char="Ø"/>
            </a:pPr>
            <a:r>
              <a:rPr lang="en-US" sz="1300" b="1" dirty="0">
                <a:solidFill>
                  <a:srgbClr val="FF0000"/>
                </a:solidFill>
              </a:rPr>
              <a:t>SQL Query</a:t>
            </a:r>
          </a:p>
          <a:p>
            <a:endParaRPr lang="en-US" sz="1300" b="1" dirty="0">
              <a:solidFill>
                <a:srgbClr val="FF0000"/>
              </a:solidFill>
            </a:endParaRPr>
          </a:p>
          <a:p>
            <a:r>
              <a:rPr lang="en-US" sz="1300" b="1" dirty="0">
                <a:solidFill>
                  <a:schemeClr val="bg2">
                    <a:lumMod val="50000"/>
                  </a:schemeClr>
                </a:solidFill>
              </a:rPr>
              <a:t>select</a:t>
            </a:r>
            <a:r>
              <a:rPr lang="en-US" sz="1300" b="1" dirty="0"/>
              <a:t> </a:t>
            </a:r>
            <a:r>
              <a:rPr lang="en-US" sz="1300" b="1" dirty="0">
                <a:solidFill>
                  <a:schemeClr val="bg2">
                    <a:lumMod val="50000"/>
                  </a:schemeClr>
                </a:solidFill>
              </a:rPr>
              <a:t>hour</a:t>
            </a:r>
            <a:r>
              <a:rPr lang="en-US" sz="1300" b="1" dirty="0"/>
              <a:t>(</a:t>
            </a:r>
            <a:r>
              <a:rPr lang="en-US" sz="1300" b="1" dirty="0" err="1"/>
              <a:t>od.order_time</a:t>
            </a:r>
            <a:r>
              <a:rPr lang="en-US" sz="1300" b="1" dirty="0"/>
              <a:t>) </a:t>
            </a:r>
            <a:r>
              <a:rPr lang="en-US" sz="1300" b="1" dirty="0">
                <a:solidFill>
                  <a:schemeClr val="bg2">
                    <a:lumMod val="50000"/>
                  </a:schemeClr>
                </a:solidFill>
              </a:rPr>
              <a:t>as</a:t>
            </a:r>
            <a:r>
              <a:rPr lang="en-US" sz="1300" b="1" dirty="0"/>
              <a:t> </a:t>
            </a:r>
            <a:r>
              <a:rPr lang="en-US" sz="1300" b="1" dirty="0" err="1"/>
              <a:t>Hour_Of_Day</a:t>
            </a:r>
            <a:r>
              <a:rPr lang="en-US" sz="1300" b="1" dirty="0"/>
              <a:t>, </a:t>
            </a:r>
            <a:r>
              <a:rPr lang="en-US" sz="1300" b="1" dirty="0">
                <a:solidFill>
                  <a:schemeClr val="bg2">
                    <a:lumMod val="50000"/>
                  </a:schemeClr>
                </a:solidFill>
              </a:rPr>
              <a:t>count</a:t>
            </a:r>
            <a:r>
              <a:rPr lang="en-US" sz="1300" b="1" dirty="0"/>
              <a:t>(*) </a:t>
            </a:r>
            <a:r>
              <a:rPr lang="en-US" sz="1300" b="1" dirty="0">
                <a:solidFill>
                  <a:schemeClr val="bg2">
                    <a:lumMod val="50000"/>
                  </a:schemeClr>
                </a:solidFill>
              </a:rPr>
              <a:t>as</a:t>
            </a:r>
            <a:r>
              <a:rPr lang="en-US" sz="1300" b="1" dirty="0"/>
              <a:t> </a:t>
            </a:r>
            <a:r>
              <a:rPr lang="en-US" sz="1300" b="1" dirty="0" err="1"/>
              <a:t>Total_Transactions</a:t>
            </a:r>
            <a:r>
              <a:rPr lang="en-US" sz="1300" b="1" dirty="0"/>
              <a:t>, </a:t>
            </a:r>
            <a:r>
              <a:rPr lang="en-US" sz="1300" b="1" dirty="0">
                <a:solidFill>
                  <a:schemeClr val="bg2">
                    <a:lumMod val="50000"/>
                  </a:schemeClr>
                </a:solidFill>
              </a:rPr>
              <a:t>sum</a:t>
            </a:r>
            <a:r>
              <a:rPr lang="en-US" sz="1300" b="1" dirty="0"/>
              <a:t>(</a:t>
            </a:r>
            <a:r>
              <a:rPr lang="en-US" sz="1300" b="1" dirty="0" err="1"/>
              <a:t>mi.price</a:t>
            </a:r>
            <a:r>
              <a:rPr lang="en-US" sz="1300" b="1" dirty="0"/>
              <a:t>) </a:t>
            </a:r>
            <a:r>
              <a:rPr lang="en-US" sz="1300" b="1" dirty="0">
                <a:solidFill>
                  <a:schemeClr val="bg2">
                    <a:lumMod val="50000"/>
                  </a:schemeClr>
                </a:solidFill>
              </a:rPr>
              <a:t>as</a:t>
            </a:r>
            <a:r>
              <a:rPr lang="en-US" sz="1300" b="1" dirty="0"/>
              <a:t> </a:t>
            </a:r>
            <a:r>
              <a:rPr lang="en-US" sz="1300" b="1" dirty="0" err="1"/>
              <a:t>total_sales_amount</a:t>
            </a:r>
            <a:r>
              <a:rPr lang="en-US" sz="1300" b="1" dirty="0"/>
              <a:t> </a:t>
            </a:r>
            <a:r>
              <a:rPr lang="en-US" sz="1300" b="1" dirty="0">
                <a:solidFill>
                  <a:schemeClr val="bg2">
                    <a:lumMod val="50000"/>
                  </a:schemeClr>
                </a:solidFill>
              </a:rPr>
              <a:t>from</a:t>
            </a:r>
            <a:r>
              <a:rPr lang="en-US" sz="1300" b="1" dirty="0"/>
              <a:t> </a:t>
            </a:r>
            <a:r>
              <a:rPr lang="en-US" sz="1300" b="1" dirty="0" err="1"/>
              <a:t>order_details</a:t>
            </a:r>
            <a:r>
              <a:rPr lang="en-US" sz="1300" b="1" dirty="0"/>
              <a:t> od </a:t>
            </a:r>
            <a:r>
              <a:rPr lang="en-US" sz="1300" b="1" dirty="0">
                <a:solidFill>
                  <a:schemeClr val="bg2">
                    <a:lumMod val="50000"/>
                  </a:schemeClr>
                </a:solidFill>
              </a:rPr>
              <a:t>inner</a:t>
            </a:r>
            <a:r>
              <a:rPr lang="en-US" sz="1300" b="1" dirty="0"/>
              <a:t> </a:t>
            </a:r>
            <a:r>
              <a:rPr lang="en-US" sz="1300" b="1" dirty="0">
                <a:solidFill>
                  <a:schemeClr val="bg2">
                    <a:lumMod val="50000"/>
                  </a:schemeClr>
                </a:solidFill>
              </a:rPr>
              <a:t>join</a:t>
            </a:r>
            <a:r>
              <a:rPr lang="en-US" sz="1300" b="1" dirty="0"/>
              <a:t> </a:t>
            </a:r>
            <a:r>
              <a:rPr lang="en-US" sz="1300" b="1" dirty="0" err="1"/>
              <a:t>menu_items</a:t>
            </a:r>
            <a:r>
              <a:rPr lang="en-US" sz="1300" b="1" dirty="0"/>
              <a:t> mi </a:t>
            </a:r>
            <a:r>
              <a:rPr lang="en-US" sz="1300" b="1" dirty="0">
                <a:solidFill>
                  <a:schemeClr val="bg2">
                    <a:lumMod val="50000"/>
                  </a:schemeClr>
                </a:solidFill>
              </a:rPr>
              <a:t>on</a:t>
            </a:r>
            <a:r>
              <a:rPr lang="en-US" sz="1300" b="1" dirty="0"/>
              <a:t> </a:t>
            </a:r>
            <a:r>
              <a:rPr lang="en-US" sz="1300" b="1" dirty="0" err="1"/>
              <a:t>od.item_id</a:t>
            </a:r>
            <a:r>
              <a:rPr lang="en-US" sz="1300" b="1" dirty="0"/>
              <a:t> = </a:t>
            </a:r>
            <a:r>
              <a:rPr lang="en-US" sz="1300" b="1" dirty="0" err="1"/>
              <a:t>mi.menu_item_id</a:t>
            </a:r>
            <a:r>
              <a:rPr lang="en-US" sz="1300" b="1" dirty="0"/>
              <a:t> </a:t>
            </a:r>
            <a:r>
              <a:rPr lang="en-US" sz="1300" b="1" dirty="0">
                <a:solidFill>
                  <a:schemeClr val="bg2">
                    <a:lumMod val="50000"/>
                  </a:schemeClr>
                </a:solidFill>
              </a:rPr>
              <a:t>group</a:t>
            </a:r>
            <a:r>
              <a:rPr lang="en-US" sz="1300" b="1" dirty="0"/>
              <a:t> </a:t>
            </a:r>
            <a:r>
              <a:rPr lang="en-US" sz="1300" b="1" dirty="0">
                <a:solidFill>
                  <a:schemeClr val="bg2">
                    <a:lumMod val="50000"/>
                  </a:schemeClr>
                </a:solidFill>
              </a:rPr>
              <a:t>by</a:t>
            </a:r>
            <a:r>
              <a:rPr lang="en-US" sz="1300" b="1" dirty="0"/>
              <a:t> </a:t>
            </a:r>
            <a:r>
              <a:rPr lang="en-US" sz="1300" b="1" dirty="0">
                <a:solidFill>
                  <a:schemeClr val="bg2">
                    <a:lumMod val="50000"/>
                  </a:schemeClr>
                </a:solidFill>
              </a:rPr>
              <a:t>hour</a:t>
            </a:r>
            <a:r>
              <a:rPr lang="en-US" sz="1300" b="1" dirty="0"/>
              <a:t>(</a:t>
            </a:r>
            <a:r>
              <a:rPr lang="en-US" sz="1300" b="1" dirty="0" err="1"/>
              <a:t>od.order_time</a:t>
            </a:r>
            <a:r>
              <a:rPr lang="en-US" sz="1300" b="1" dirty="0"/>
              <a:t>) </a:t>
            </a:r>
            <a:r>
              <a:rPr lang="en-US" sz="1300" b="1" dirty="0">
                <a:solidFill>
                  <a:schemeClr val="bg2">
                    <a:lumMod val="50000"/>
                  </a:schemeClr>
                </a:solidFill>
              </a:rPr>
              <a:t>order</a:t>
            </a:r>
            <a:r>
              <a:rPr lang="en-US" sz="1300" b="1" dirty="0"/>
              <a:t> </a:t>
            </a:r>
            <a:r>
              <a:rPr lang="en-US" sz="1300" b="1" dirty="0">
                <a:solidFill>
                  <a:schemeClr val="bg2">
                    <a:lumMod val="50000"/>
                  </a:schemeClr>
                </a:solidFill>
              </a:rPr>
              <a:t>by</a:t>
            </a:r>
            <a:r>
              <a:rPr lang="en-US" sz="1300" b="1" dirty="0"/>
              <a:t> </a:t>
            </a:r>
            <a:r>
              <a:rPr lang="en-US" sz="1300" b="1" dirty="0" err="1"/>
              <a:t>Hour_Of_Day</a:t>
            </a:r>
            <a:r>
              <a:rPr lang="en-US" sz="1300" b="1" dirty="0"/>
              <a:t>;</a:t>
            </a:r>
            <a:endParaRPr lang="en-IN" sz="1300" b="1" dirty="0"/>
          </a:p>
        </p:txBody>
      </p:sp>
      <p:pic>
        <p:nvPicPr>
          <p:cNvPr id="8" name="Picture 7">
            <a:extLst>
              <a:ext uri="{FF2B5EF4-FFF2-40B4-BE49-F238E27FC236}">
                <a16:creationId xmlns:a16="http://schemas.microsoft.com/office/drawing/2014/main" id="{4D8C7735-3539-444A-EF82-919C54AA2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2280" y="3671278"/>
            <a:ext cx="3381622" cy="2990781"/>
          </a:xfrm>
          <a:prstGeom prst="rect">
            <a:avLst/>
          </a:prstGeom>
        </p:spPr>
      </p:pic>
      <p:sp>
        <p:nvSpPr>
          <p:cNvPr id="9" name="TextBox 8">
            <a:extLst>
              <a:ext uri="{FF2B5EF4-FFF2-40B4-BE49-F238E27FC236}">
                <a16:creationId xmlns:a16="http://schemas.microsoft.com/office/drawing/2014/main" id="{4F855569-FF49-64F5-59E1-498DB90F9E97}"/>
              </a:ext>
            </a:extLst>
          </p:cNvPr>
          <p:cNvSpPr txBox="1"/>
          <p:nvPr/>
        </p:nvSpPr>
        <p:spPr>
          <a:xfrm>
            <a:off x="1558212" y="905642"/>
            <a:ext cx="3657600" cy="1384995"/>
          </a:xfrm>
          <a:prstGeom prst="rect">
            <a:avLst/>
          </a:prstGeom>
          <a:noFill/>
        </p:spPr>
        <p:txBody>
          <a:bodyPr wrap="square" rtlCol="0">
            <a:spAutoFit/>
          </a:bodyPr>
          <a:lstStyle/>
          <a:p>
            <a:r>
              <a:rPr lang="en-US" sz="1400" b="1" dirty="0"/>
              <a:t>The bar graph illustrates the sales activity across different hours of the day. The X-axis represents the hours in a 24-hour format, and the Y-axis shows the number of sales during each hour. Key observations include</a:t>
            </a:r>
            <a:endParaRPr lang="en-IN" sz="1400" b="1" dirty="0"/>
          </a:p>
        </p:txBody>
      </p:sp>
      <p:sp>
        <p:nvSpPr>
          <p:cNvPr id="10" name="TextBox 9">
            <a:extLst>
              <a:ext uri="{FF2B5EF4-FFF2-40B4-BE49-F238E27FC236}">
                <a16:creationId xmlns:a16="http://schemas.microsoft.com/office/drawing/2014/main" id="{C85EDF96-4045-DF00-34BB-8154264AF79F}"/>
              </a:ext>
            </a:extLst>
          </p:cNvPr>
          <p:cNvSpPr txBox="1"/>
          <p:nvPr/>
        </p:nvSpPr>
        <p:spPr>
          <a:xfrm>
            <a:off x="1558212" y="2341986"/>
            <a:ext cx="3657600" cy="3416320"/>
          </a:xfrm>
          <a:prstGeom prst="rect">
            <a:avLst/>
          </a:prstGeom>
          <a:noFill/>
        </p:spPr>
        <p:txBody>
          <a:bodyPr wrap="square" rtlCol="0">
            <a:spAutoFit/>
          </a:bodyPr>
          <a:lstStyle/>
          <a:p>
            <a:r>
              <a:rPr lang="en-US" sz="1200" b="1" dirty="0">
                <a:solidFill>
                  <a:srgbClr val="FF0000"/>
                </a:solidFill>
              </a:rPr>
              <a:t>Possible Reasons</a:t>
            </a:r>
          </a:p>
          <a:p>
            <a:pPr>
              <a:buFont typeface="+mj-lt"/>
              <a:buAutoNum type="arabicPeriod"/>
            </a:pPr>
            <a:r>
              <a:rPr lang="en-US" sz="1200" b="1" dirty="0"/>
              <a:t>High Sales at Noon and 1 PM:</a:t>
            </a:r>
            <a:endParaRPr lang="en-US" sz="1200" dirty="0"/>
          </a:p>
          <a:p>
            <a:r>
              <a:rPr lang="en-US" sz="1200" b="1" dirty="0"/>
              <a:t>Lunch Rush:</a:t>
            </a:r>
            <a:r>
              <a:rPr lang="en-US" sz="1200" dirty="0"/>
              <a:t> High customer turnout during lunch hours as people take breaks from work or daily activities.</a:t>
            </a:r>
          </a:p>
          <a:p>
            <a:r>
              <a:rPr lang="en-US" sz="1200" b="1" dirty="0"/>
              <a:t>Promotions:</a:t>
            </a:r>
            <a:r>
              <a:rPr lang="en-US" sz="1200" dirty="0"/>
              <a:t> Potential lunch specials or deals attracting more customers.</a:t>
            </a:r>
          </a:p>
          <a:p>
            <a:endParaRPr lang="en-US" sz="1200" dirty="0"/>
          </a:p>
          <a:p>
            <a:r>
              <a:rPr lang="en-US" sz="1200" b="1" dirty="0"/>
              <a:t>2. Evening Sales (5 PM - 8 PM):</a:t>
            </a:r>
            <a:endParaRPr lang="en-US" sz="1200" dirty="0"/>
          </a:p>
          <a:p>
            <a:r>
              <a:rPr lang="en-US" sz="1200" b="1" dirty="0"/>
              <a:t>Dinner Time:</a:t>
            </a:r>
            <a:r>
              <a:rPr lang="en-US" sz="1200" dirty="0"/>
              <a:t> Increase in sales due to dinner reservations and after-work dining.</a:t>
            </a:r>
          </a:p>
          <a:p>
            <a:endParaRPr lang="en-US" sz="1200" dirty="0"/>
          </a:p>
          <a:p>
            <a:r>
              <a:rPr lang="en-US" sz="1200" b="1" dirty="0"/>
              <a:t>3. Low Sales Late at Night (9 PM onwards):</a:t>
            </a:r>
          </a:p>
          <a:p>
            <a:r>
              <a:rPr lang="en-US" sz="1200" b="1" dirty="0"/>
              <a:t>Closing Hours:</a:t>
            </a:r>
            <a:r>
              <a:rPr lang="en-US" sz="1200" dirty="0"/>
              <a:t> Reduced sales as the restaurant nears closing time.</a:t>
            </a:r>
          </a:p>
          <a:p>
            <a:r>
              <a:rPr lang="en-US" sz="1200" b="1" dirty="0"/>
              <a:t>Customer Habits:</a:t>
            </a:r>
            <a:r>
              <a:rPr lang="en-US" sz="1200" dirty="0"/>
              <a:t> Fewer people dine out late at night.</a:t>
            </a:r>
          </a:p>
          <a:p>
            <a:endParaRPr lang="en-IN" sz="1200" dirty="0"/>
          </a:p>
        </p:txBody>
      </p:sp>
      <p:sp>
        <p:nvSpPr>
          <p:cNvPr id="11" name="TextBox 10">
            <a:extLst>
              <a:ext uri="{FF2B5EF4-FFF2-40B4-BE49-F238E27FC236}">
                <a16:creationId xmlns:a16="http://schemas.microsoft.com/office/drawing/2014/main" id="{1D28B142-3FAC-14EC-1A72-54938620CED2}"/>
              </a:ext>
            </a:extLst>
          </p:cNvPr>
          <p:cNvSpPr txBox="1"/>
          <p:nvPr/>
        </p:nvSpPr>
        <p:spPr>
          <a:xfrm>
            <a:off x="1530219" y="5691677"/>
            <a:ext cx="7039222" cy="892552"/>
          </a:xfrm>
          <a:prstGeom prst="rect">
            <a:avLst/>
          </a:prstGeom>
          <a:noFill/>
        </p:spPr>
        <p:txBody>
          <a:bodyPr wrap="square" rtlCol="0">
            <a:spAutoFit/>
          </a:bodyPr>
          <a:lstStyle/>
          <a:p>
            <a:r>
              <a:rPr lang="en-IN" sz="1300" b="1" dirty="0">
                <a:solidFill>
                  <a:srgbClr val="FF0000"/>
                </a:solidFill>
              </a:rPr>
              <a:t>Recommendations</a:t>
            </a:r>
          </a:p>
          <a:p>
            <a:pPr marL="285750" indent="-285750">
              <a:buFont typeface="Wingdings" panose="05000000000000000000" pitchFamily="2" charset="2"/>
              <a:buChar char="§"/>
            </a:pPr>
            <a:r>
              <a:rPr lang="en-IN" sz="1300" b="1" dirty="0"/>
              <a:t>Maximize Peak Hours</a:t>
            </a:r>
            <a:r>
              <a:rPr lang="en-IN" sz="1300" dirty="0"/>
              <a:t>: Efficient Staffing, Special Promotions</a:t>
            </a:r>
          </a:p>
          <a:p>
            <a:pPr marL="285750" indent="-285750">
              <a:buFont typeface="Wingdings" panose="05000000000000000000" pitchFamily="2" charset="2"/>
              <a:buChar char="§"/>
            </a:pPr>
            <a:r>
              <a:rPr lang="en-IN" sz="1300" b="1" dirty="0"/>
              <a:t>Increase Off-Peak Sales:</a:t>
            </a:r>
            <a:r>
              <a:rPr lang="en-IN" sz="1300" dirty="0"/>
              <a:t> Afternoon Deals, Happy Hour with discounts on drinks and appetizers</a:t>
            </a:r>
          </a:p>
        </p:txBody>
      </p:sp>
    </p:spTree>
    <p:extLst>
      <p:ext uri="{BB962C8B-B14F-4D97-AF65-F5344CB8AC3E}">
        <p14:creationId xmlns:p14="http://schemas.microsoft.com/office/powerpoint/2010/main" val="77754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011B4-F92C-27E9-DE97-E525DC7C64F5}"/>
              </a:ext>
            </a:extLst>
          </p:cNvPr>
          <p:cNvSpPr>
            <a:spLocks noGrp="1"/>
          </p:cNvSpPr>
          <p:nvPr>
            <p:ph type="title"/>
          </p:nvPr>
        </p:nvSpPr>
        <p:spPr>
          <a:xfrm>
            <a:off x="1707503" y="270588"/>
            <a:ext cx="9797110" cy="1135182"/>
          </a:xfrm>
        </p:spPr>
        <p:txBody>
          <a:bodyPr>
            <a:normAutofit/>
          </a:bodyPr>
          <a:lstStyle/>
          <a:p>
            <a:r>
              <a:rPr lang="en-US" sz="2600" b="1" dirty="0"/>
              <a:t>Analysis of Top 5 and Bottom 5 Sales Generating Food Items</a:t>
            </a:r>
            <a:endParaRPr lang="en-IN" sz="2600" b="1" dirty="0"/>
          </a:p>
        </p:txBody>
      </p:sp>
      <p:pic>
        <p:nvPicPr>
          <p:cNvPr id="5" name="Content Placeholder 4">
            <a:extLst>
              <a:ext uri="{FF2B5EF4-FFF2-40B4-BE49-F238E27FC236}">
                <a16:creationId xmlns:a16="http://schemas.microsoft.com/office/drawing/2014/main" id="{99613357-992C-4D37-1C71-1B2745BD4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2257" y="735539"/>
            <a:ext cx="5153221" cy="3732982"/>
          </a:xfrm>
        </p:spPr>
      </p:pic>
      <p:sp>
        <p:nvSpPr>
          <p:cNvPr id="6" name="TextBox 5">
            <a:extLst>
              <a:ext uri="{FF2B5EF4-FFF2-40B4-BE49-F238E27FC236}">
                <a16:creationId xmlns:a16="http://schemas.microsoft.com/office/drawing/2014/main" id="{A1084319-2902-572A-E52D-43619C6567DC}"/>
              </a:ext>
            </a:extLst>
          </p:cNvPr>
          <p:cNvSpPr txBox="1"/>
          <p:nvPr/>
        </p:nvSpPr>
        <p:spPr>
          <a:xfrm>
            <a:off x="1356842" y="825517"/>
            <a:ext cx="2981895" cy="1938992"/>
          </a:xfrm>
          <a:prstGeom prst="rect">
            <a:avLst/>
          </a:prstGeom>
          <a:noFill/>
        </p:spPr>
        <p:txBody>
          <a:bodyPr wrap="square" rtlCol="0">
            <a:spAutoFit/>
          </a:bodyPr>
          <a:lstStyle/>
          <a:p>
            <a:r>
              <a:rPr lang="en-IN" sz="1200" b="1" dirty="0">
                <a:solidFill>
                  <a:srgbClr val="FF0000"/>
                </a:solidFill>
              </a:rPr>
              <a:t>    SQL Queries</a:t>
            </a:r>
          </a:p>
          <a:p>
            <a:endParaRPr lang="en-IN" sz="1200" b="1" dirty="0"/>
          </a:p>
          <a:p>
            <a:pPr marL="171450" indent="-171450">
              <a:buFont typeface="Wingdings" panose="05000000000000000000" pitchFamily="2" charset="2"/>
              <a:buChar char="Ø"/>
            </a:pPr>
            <a:r>
              <a:rPr lang="en-IN" sz="1200" b="1" dirty="0">
                <a:solidFill>
                  <a:schemeClr val="bg2">
                    <a:lumMod val="50000"/>
                  </a:schemeClr>
                </a:solidFill>
              </a:rPr>
              <a:t>select</a:t>
            </a:r>
            <a:r>
              <a:rPr lang="en-IN" sz="1200" b="1" dirty="0"/>
              <a:t> </a:t>
            </a:r>
            <a:r>
              <a:rPr lang="en-IN" sz="1200" b="1" dirty="0" err="1"/>
              <a:t>mi.item_name</a:t>
            </a:r>
            <a:r>
              <a:rPr lang="en-IN" sz="1200" b="1" dirty="0"/>
              <a:t> </a:t>
            </a:r>
            <a:r>
              <a:rPr lang="en-IN" sz="1200" b="1" dirty="0">
                <a:solidFill>
                  <a:schemeClr val="bg2">
                    <a:lumMod val="50000"/>
                  </a:schemeClr>
                </a:solidFill>
              </a:rPr>
              <a:t>as</a:t>
            </a:r>
            <a:r>
              <a:rPr lang="en-IN" sz="1200" b="1" dirty="0"/>
              <a:t> Top_5, </a:t>
            </a:r>
            <a:r>
              <a:rPr lang="en-IN" sz="1200" b="1" dirty="0">
                <a:solidFill>
                  <a:schemeClr val="bg2">
                    <a:lumMod val="50000"/>
                  </a:schemeClr>
                </a:solidFill>
              </a:rPr>
              <a:t>sum</a:t>
            </a:r>
            <a:r>
              <a:rPr lang="en-IN" sz="1200" b="1" dirty="0"/>
              <a:t>(</a:t>
            </a:r>
            <a:r>
              <a:rPr lang="en-IN" sz="1200" b="1" dirty="0" err="1"/>
              <a:t>mi.price</a:t>
            </a:r>
            <a:r>
              <a:rPr lang="en-IN" sz="1200" b="1" dirty="0"/>
              <a:t>) </a:t>
            </a:r>
            <a:r>
              <a:rPr lang="en-IN" sz="1200" b="1" dirty="0">
                <a:solidFill>
                  <a:schemeClr val="bg2">
                    <a:lumMod val="50000"/>
                  </a:schemeClr>
                </a:solidFill>
              </a:rPr>
              <a:t>as</a:t>
            </a:r>
            <a:r>
              <a:rPr lang="en-IN" sz="1200" b="1" dirty="0"/>
              <a:t> </a:t>
            </a:r>
            <a:r>
              <a:rPr lang="en-IN" sz="1200" b="1" dirty="0" err="1"/>
              <a:t>Total_Sales_Amountfrom</a:t>
            </a:r>
            <a:r>
              <a:rPr lang="en-IN" sz="1200" b="1" dirty="0"/>
              <a:t> </a:t>
            </a:r>
            <a:r>
              <a:rPr lang="en-IN" sz="1200" b="1" dirty="0" err="1"/>
              <a:t>order_details</a:t>
            </a:r>
            <a:r>
              <a:rPr lang="en-IN" sz="1200" b="1" dirty="0"/>
              <a:t> od </a:t>
            </a:r>
            <a:r>
              <a:rPr lang="en-IN" sz="1200" b="1" dirty="0">
                <a:solidFill>
                  <a:schemeClr val="bg2">
                    <a:lumMod val="50000"/>
                  </a:schemeClr>
                </a:solidFill>
              </a:rPr>
              <a:t>inner</a:t>
            </a:r>
            <a:r>
              <a:rPr lang="en-IN" sz="1200" b="1" dirty="0"/>
              <a:t> </a:t>
            </a:r>
            <a:r>
              <a:rPr lang="en-IN" sz="1200" b="1" dirty="0">
                <a:solidFill>
                  <a:schemeClr val="bg2">
                    <a:lumMod val="50000"/>
                  </a:schemeClr>
                </a:solidFill>
              </a:rPr>
              <a:t>join</a:t>
            </a:r>
            <a:r>
              <a:rPr lang="en-IN" sz="1200" b="1" dirty="0"/>
              <a:t> </a:t>
            </a:r>
            <a:r>
              <a:rPr lang="en-IN" sz="1200" b="1" dirty="0" err="1"/>
              <a:t>menu_items</a:t>
            </a:r>
            <a:r>
              <a:rPr lang="en-IN" sz="1200" b="1" dirty="0"/>
              <a:t> mi </a:t>
            </a:r>
            <a:r>
              <a:rPr lang="en-IN" sz="1200" b="1" dirty="0">
                <a:solidFill>
                  <a:schemeClr val="bg2">
                    <a:lumMod val="50000"/>
                  </a:schemeClr>
                </a:solidFill>
              </a:rPr>
              <a:t>on</a:t>
            </a:r>
            <a:r>
              <a:rPr lang="en-IN" sz="1200" b="1" dirty="0"/>
              <a:t> </a:t>
            </a:r>
            <a:r>
              <a:rPr lang="en-IN" sz="1200" b="1" dirty="0" err="1"/>
              <a:t>od.item_id</a:t>
            </a:r>
            <a:r>
              <a:rPr lang="en-IN" sz="1200" b="1" dirty="0"/>
              <a:t> = </a:t>
            </a:r>
            <a:r>
              <a:rPr lang="en-IN" sz="1200" b="1" dirty="0" err="1"/>
              <a:t>mi.menu_item_id</a:t>
            </a:r>
            <a:r>
              <a:rPr lang="en-IN" sz="1200" b="1" dirty="0"/>
              <a:t> </a:t>
            </a:r>
            <a:r>
              <a:rPr lang="en-IN" sz="1200" b="1" dirty="0">
                <a:solidFill>
                  <a:schemeClr val="bg2">
                    <a:lumMod val="50000"/>
                  </a:schemeClr>
                </a:solidFill>
              </a:rPr>
              <a:t>group</a:t>
            </a:r>
            <a:r>
              <a:rPr lang="en-IN" sz="1200" b="1" dirty="0"/>
              <a:t> </a:t>
            </a:r>
            <a:r>
              <a:rPr lang="en-IN" sz="1200" b="1" dirty="0">
                <a:solidFill>
                  <a:schemeClr val="bg2">
                    <a:lumMod val="50000"/>
                  </a:schemeClr>
                </a:solidFill>
              </a:rPr>
              <a:t>by</a:t>
            </a:r>
            <a:r>
              <a:rPr lang="en-IN" sz="1200" b="1" dirty="0"/>
              <a:t> </a:t>
            </a:r>
            <a:r>
              <a:rPr lang="en-IN" sz="1200" b="1" dirty="0" err="1"/>
              <a:t>mi.item_name</a:t>
            </a:r>
            <a:r>
              <a:rPr lang="en-IN" sz="1200" b="1" dirty="0"/>
              <a:t> </a:t>
            </a:r>
            <a:r>
              <a:rPr lang="en-IN" sz="1200" b="1" dirty="0">
                <a:solidFill>
                  <a:schemeClr val="bg2">
                    <a:lumMod val="50000"/>
                  </a:schemeClr>
                </a:solidFill>
              </a:rPr>
              <a:t>order</a:t>
            </a:r>
            <a:r>
              <a:rPr lang="en-IN" sz="1200" b="1" dirty="0"/>
              <a:t> </a:t>
            </a:r>
            <a:r>
              <a:rPr lang="en-IN" sz="1200" b="1" dirty="0">
                <a:solidFill>
                  <a:schemeClr val="bg2">
                    <a:lumMod val="50000"/>
                  </a:schemeClr>
                </a:solidFill>
              </a:rPr>
              <a:t>by</a:t>
            </a:r>
            <a:r>
              <a:rPr lang="en-IN" sz="1200" b="1" dirty="0"/>
              <a:t> </a:t>
            </a:r>
            <a:r>
              <a:rPr lang="en-IN" sz="1200" b="1" dirty="0" err="1"/>
              <a:t>Total_Sales_Amount</a:t>
            </a:r>
            <a:r>
              <a:rPr lang="en-IN" sz="1200" b="1" dirty="0"/>
              <a:t> </a:t>
            </a:r>
            <a:r>
              <a:rPr lang="en-IN" sz="1200" b="1" dirty="0" err="1">
                <a:solidFill>
                  <a:schemeClr val="bg2">
                    <a:lumMod val="50000"/>
                  </a:schemeClr>
                </a:solidFill>
              </a:rPr>
              <a:t>desc</a:t>
            </a:r>
            <a:r>
              <a:rPr lang="en-IN" sz="1200" b="1" dirty="0"/>
              <a:t> </a:t>
            </a:r>
            <a:r>
              <a:rPr lang="en-IN" sz="1200" b="1" dirty="0">
                <a:solidFill>
                  <a:schemeClr val="bg2">
                    <a:lumMod val="50000"/>
                  </a:schemeClr>
                </a:solidFill>
              </a:rPr>
              <a:t>limit</a:t>
            </a:r>
            <a:r>
              <a:rPr lang="en-IN" sz="1200" b="1" dirty="0"/>
              <a:t> </a:t>
            </a:r>
            <a:r>
              <a:rPr lang="en-IN" sz="1200" b="1" dirty="0">
                <a:solidFill>
                  <a:srgbClr val="FF6600"/>
                </a:solidFill>
              </a:rPr>
              <a:t>5</a:t>
            </a:r>
            <a:r>
              <a:rPr lang="en-IN" sz="1200" b="1" dirty="0"/>
              <a:t>;</a:t>
            </a:r>
          </a:p>
        </p:txBody>
      </p:sp>
      <p:sp>
        <p:nvSpPr>
          <p:cNvPr id="7" name="TextBox 6">
            <a:extLst>
              <a:ext uri="{FF2B5EF4-FFF2-40B4-BE49-F238E27FC236}">
                <a16:creationId xmlns:a16="http://schemas.microsoft.com/office/drawing/2014/main" id="{E8144F86-E9BD-798D-F508-ABCE98853CA8}"/>
              </a:ext>
            </a:extLst>
          </p:cNvPr>
          <p:cNvSpPr txBox="1"/>
          <p:nvPr/>
        </p:nvSpPr>
        <p:spPr>
          <a:xfrm>
            <a:off x="1338173" y="2887936"/>
            <a:ext cx="2981896" cy="1569660"/>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a:solidFill>
                  <a:schemeClr val="bg2">
                    <a:lumMod val="50000"/>
                  </a:schemeClr>
                </a:solidFill>
              </a:rPr>
              <a:t>select</a:t>
            </a:r>
            <a:r>
              <a:rPr lang="en-IN" sz="1200" b="1" dirty="0"/>
              <a:t> </a:t>
            </a:r>
            <a:r>
              <a:rPr lang="en-IN" sz="1200" b="1" dirty="0" err="1"/>
              <a:t>mi.item_name</a:t>
            </a:r>
            <a:r>
              <a:rPr lang="en-IN" sz="1200" b="1" dirty="0"/>
              <a:t> </a:t>
            </a:r>
            <a:r>
              <a:rPr lang="en-IN" sz="1200" b="1" dirty="0">
                <a:solidFill>
                  <a:schemeClr val="bg2">
                    <a:lumMod val="50000"/>
                  </a:schemeClr>
                </a:solidFill>
              </a:rPr>
              <a:t>as</a:t>
            </a:r>
            <a:r>
              <a:rPr lang="en-IN" sz="1200" b="1" dirty="0"/>
              <a:t> Bottom_5, </a:t>
            </a:r>
            <a:r>
              <a:rPr lang="en-IN" sz="1200" b="1" dirty="0">
                <a:solidFill>
                  <a:schemeClr val="bg2">
                    <a:lumMod val="50000"/>
                  </a:schemeClr>
                </a:solidFill>
              </a:rPr>
              <a:t>sum</a:t>
            </a:r>
            <a:r>
              <a:rPr lang="en-IN" sz="1200" b="1" dirty="0"/>
              <a:t>(</a:t>
            </a:r>
            <a:r>
              <a:rPr lang="en-IN" sz="1200" b="1" dirty="0" err="1"/>
              <a:t>mi.price</a:t>
            </a:r>
            <a:r>
              <a:rPr lang="en-IN" sz="1200" b="1" dirty="0"/>
              <a:t>) </a:t>
            </a:r>
            <a:r>
              <a:rPr lang="en-IN" sz="1200" b="1" dirty="0">
                <a:solidFill>
                  <a:schemeClr val="bg2">
                    <a:lumMod val="50000"/>
                  </a:schemeClr>
                </a:solidFill>
              </a:rPr>
              <a:t>as</a:t>
            </a:r>
            <a:r>
              <a:rPr lang="en-IN" sz="1200" b="1" dirty="0"/>
              <a:t> </a:t>
            </a:r>
            <a:r>
              <a:rPr lang="en-IN" sz="1200" b="1" dirty="0" err="1"/>
              <a:t>Total_Sales_Amount</a:t>
            </a:r>
            <a:r>
              <a:rPr lang="en-IN" sz="1200" b="1" dirty="0"/>
              <a:t> </a:t>
            </a:r>
            <a:r>
              <a:rPr lang="en-IN" sz="1200" b="1" dirty="0">
                <a:solidFill>
                  <a:schemeClr val="bg2">
                    <a:lumMod val="50000"/>
                  </a:schemeClr>
                </a:solidFill>
              </a:rPr>
              <a:t>from</a:t>
            </a:r>
            <a:r>
              <a:rPr lang="en-IN" sz="1200" b="1" dirty="0"/>
              <a:t> </a:t>
            </a:r>
            <a:r>
              <a:rPr lang="en-IN" sz="1200" b="1" dirty="0" err="1"/>
              <a:t>order_details</a:t>
            </a:r>
            <a:r>
              <a:rPr lang="en-IN" sz="1200" b="1" dirty="0"/>
              <a:t> od </a:t>
            </a:r>
            <a:r>
              <a:rPr lang="en-IN" sz="1200" b="1" dirty="0">
                <a:solidFill>
                  <a:schemeClr val="bg2">
                    <a:lumMod val="50000"/>
                  </a:schemeClr>
                </a:solidFill>
              </a:rPr>
              <a:t>inner</a:t>
            </a:r>
            <a:r>
              <a:rPr lang="en-IN" sz="1200" b="1" dirty="0"/>
              <a:t> </a:t>
            </a:r>
            <a:r>
              <a:rPr lang="en-IN" sz="1200" b="1" dirty="0">
                <a:solidFill>
                  <a:schemeClr val="bg2">
                    <a:lumMod val="50000"/>
                  </a:schemeClr>
                </a:solidFill>
              </a:rPr>
              <a:t>join</a:t>
            </a:r>
            <a:r>
              <a:rPr lang="en-IN" sz="1200" b="1" dirty="0"/>
              <a:t> </a:t>
            </a:r>
            <a:r>
              <a:rPr lang="en-IN" sz="1200" b="1" dirty="0" err="1"/>
              <a:t>menu_items</a:t>
            </a:r>
            <a:r>
              <a:rPr lang="en-IN" sz="1200" b="1" dirty="0"/>
              <a:t> mi </a:t>
            </a:r>
            <a:r>
              <a:rPr lang="en-IN" sz="1200" b="1" dirty="0">
                <a:solidFill>
                  <a:schemeClr val="bg2">
                    <a:lumMod val="50000"/>
                  </a:schemeClr>
                </a:solidFill>
              </a:rPr>
              <a:t>on</a:t>
            </a:r>
            <a:r>
              <a:rPr lang="en-IN" sz="1200" b="1" dirty="0"/>
              <a:t> </a:t>
            </a:r>
            <a:r>
              <a:rPr lang="en-IN" sz="1200" b="1" dirty="0" err="1"/>
              <a:t>od.item_id</a:t>
            </a:r>
            <a:r>
              <a:rPr lang="en-IN" sz="1200" b="1" dirty="0"/>
              <a:t> = </a:t>
            </a:r>
            <a:r>
              <a:rPr lang="en-IN" sz="1200" b="1" dirty="0" err="1"/>
              <a:t>mi.menu_item_id</a:t>
            </a:r>
            <a:r>
              <a:rPr lang="en-IN" sz="1200" b="1" dirty="0"/>
              <a:t> </a:t>
            </a:r>
            <a:r>
              <a:rPr lang="en-IN" sz="1200" b="1" dirty="0">
                <a:solidFill>
                  <a:schemeClr val="bg2">
                    <a:lumMod val="50000"/>
                  </a:schemeClr>
                </a:solidFill>
              </a:rPr>
              <a:t>group</a:t>
            </a:r>
            <a:r>
              <a:rPr lang="en-IN" sz="1200" b="1" dirty="0"/>
              <a:t> </a:t>
            </a:r>
            <a:r>
              <a:rPr lang="en-IN" sz="1200" b="1" dirty="0">
                <a:solidFill>
                  <a:schemeClr val="bg2">
                    <a:lumMod val="50000"/>
                  </a:schemeClr>
                </a:solidFill>
              </a:rPr>
              <a:t>by</a:t>
            </a:r>
            <a:r>
              <a:rPr lang="en-IN" sz="1200" b="1" dirty="0"/>
              <a:t> </a:t>
            </a:r>
            <a:r>
              <a:rPr lang="en-IN" sz="1200" b="1" dirty="0" err="1"/>
              <a:t>mi.item_name</a:t>
            </a:r>
            <a:r>
              <a:rPr lang="en-IN" sz="1200" b="1" dirty="0"/>
              <a:t> </a:t>
            </a:r>
            <a:r>
              <a:rPr lang="en-IN" sz="1200" b="1" dirty="0">
                <a:solidFill>
                  <a:schemeClr val="bg2">
                    <a:lumMod val="50000"/>
                  </a:schemeClr>
                </a:solidFill>
              </a:rPr>
              <a:t>order</a:t>
            </a:r>
            <a:r>
              <a:rPr lang="en-IN" sz="1200" b="1" dirty="0"/>
              <a:t> </a:t>
            </a:r>
            <a:r>
              <a:rPr lang="en-IN" sz="1200" b="1" dirty="0">
                <a:solidFill>
                  <a:schemeClr val="bg2">
                    <a:lumMod val="50000"/>
                  </a:schemeClr>
                </a:solidFill>
              </a:rPr>
              <a:t>by</a:t>
            </a:r>
            <a:r>
              <a:rPr lang="en-IN" sz="1200" b="1" dirty="0"/>
              <a:t> </a:t>
            </a:r>
            <a:r>
              <a:rPr lang="en-IN" sz="1200" b="1" dirty="0" err="1"/>
              <a:t>Total_Sales_Amount</a:t>
            </a:r>
            <a:r>
              <a:rPr lang="en-IN" sz="1200" b="1" dirty="0"/>
              <a:t> </a:t>
            </a:r>
            <a:r>
              <a:rPr lang="en-IN" sz="1200" b="1" dirty="0" err="1">
                <a:solidFill>
                  <a:schemeClr val="bg2">
                    <a:lumMod val="50000"/>
                  </a:schemeClr>
                </a:solidFill>
              </a:rPr>
              <a:t>asc</a:t>
            </a:r>
            <a:r>
              <a:rPr lang="en-IN" sz="1200" b="1" dirty="0"/>
              <a:t> </a:t>
            </a:r>
            <a:r>
              <a:rPr lang="en-IN" sz="1200" b="1" dirty="0">
                <a:solidFill>
                  <a:schemeClr val="bg2">
                    <a:lumMod val="50000"/>
                  </a:schemeClr>
                </a:solidFill>
              </a:rPr>
              <a:t>limit</a:t>
            </a:r>
            <a:r>
              <a:rPr lang="en-IN" sz="1200" b="1" dirty="0"/>
              <a:t> </a:t>
            </a:r>
            <a:r>
              <a:rPr lang="en-IN" sz="1200" b="1" dirty="0">
                <a:solidFill>
                  <a:srgbClr val="FF6600"/>
                </a:solidFill>
              </a:rPr>
              <a:t>5</a:t>
            </a:r>
            <a:r>
              <a:rPr lang="en-IN" sz="1200" b="1" dirty="0"/>
              <a:t>;</a:t>
            </a:r>
          </a:p>
        </p:txBody>
      </p:sp>
      <p:pic>
        <p:nvPicPr>
          <p:cNvPr id="9" name="Picture 8">
            <a:extLst>
              <a:ext uri="{FF2B5EF4-FFF2-40B4-BE49-F238E27FC236}">
                <a16:creationId xmlns:a16="http://schemas.microsoft.com/office/drawing/2014/main" id="{253529D9-1FDD-05A0-96A1-D12327C38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2546" y="1061208"/>
            <a:ext cx="2630298" cy="1383407"/>
          </a:xfrm>
          <a:prstGeom prst="rect">
            <a:avLst/>
          </a:prstGeom>
        </p:spPr>
      </p:pic>
      <p:pic>
        <p:nvPicPr>
          <p:cNvPr id="11" name="Picture 10">
            <a:extLst>
              <a:ext uri="{FF2B5EF4-FFF2-40B4-BE49-F238E27FC236}">
                <a16:creationId xmlns:a16="http://schemas.microsoft.com/office/drawing/2014/main" id="{F87C95EC-A75C-ECF0-E994-B3106B08B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9631" y="2887936"/>
            <a:ext cx="2637616" cy="1462018"/>
          </a:xfrm>
          <a:prstGeom prst="rect">
            <a:avLst/>
          </a:prstGeom>
        </p:spPr>
      </p:pic>
      <p:sp>
        <p:nvSpPr>
          <p:cNvPr id="12" name="TextBox 11">
            <a:extLst>
              <a:ext uri="{FF2B5EF4-FFF2-40B4-BE49-F238E27FC236}">
                <a16:creationId xmlns:a16="http://schemas.microsoft.com/office/drawing/2014/main" id="{A460BCD9-C96B-BD06-FEA4-B7851161015D}"/>
              </a:ext>
            </a:extLst>
          </p:cNvPr>
          <p:cNvSpPr txBox="1"/>
          <p:nvPr/>
        </p:nvSpPr>
        <p:spPr>
          <a:xfrm>
            <a:off x="1492897" y="4581023"/>
            <a:ext cx="10552581" cy="2031325"/>
          </a:xfrm>
          <a:prstGeom prst="rect">
            <a:avLst/>
          </a:prstGeom>
          <a:noFill/>
        </p:spPr>
        <p:txBody>
          <a:bodyPr wrap="square" rtlCol="0">
            <a:spAutoFit/>
          </a:bodyPr>
          <a:lstStyle/>
          <a:p>
            <a:r>
              <a:rPr lang="en-US" sz="1400" dirty="0"/>
              <a:t>The horizontal bar charts represent the top 5 and bottom 5 food items based on sales generation. By focusing on maintaining the popularity of high-selling items and improving the appeal of low-selling items, the restaurant can enhance overall sales performance and customer satisfaction.</a:t>
            </a:r>
          </a:p>
          <a:p>
            <a:endParaRPr lang="en-US" sz="1400" dirty="0"/>
          </a:p>
          <a:p>
            <a:pPr marL="285750" indent="-285750">
              <a:buFont typeface="Wingdings" panose="05000000000000000000" pitchFamily="2" charset="2"/>
              <a:buChar char="q"/>
            </a:pPr>
            <a:r>
              <a:rPr lang="en-IN" sz="1400" b="1" dirty="0">
                <a:solidFill>
                  <a:srgbClr val="FF0000"/>
                </a:solidFill>
              </a:rPr>
              <a:t>Recommendations:</a:t>
            </a:r>
          </a:p>
          <a:p>
            <a:pPr marL="285750" indent="-285750">
              <a:buFont typeface="Arial" panose="020B0604020202020204" pitchFamily="34" charset="0"/>
              <a:buChar char="•"/>
            </a:pPr>
            <a:r>
              <a:rPr lang="en-IN" sz="1400" b="1" dirty="0"/>
              <a:t>Promotional Offers: </a:t>
            </a:r>
            <a:r>
              <a:rPr lang="en-US" sz="1400" dirty="0"/>
              <a:t>Feature top selling items in promotions to further boost sales and attract new customers.</a:t>
            </a:r>
          </a:p>
          <a:p>
            <a:pPr marL="285750" indent="-285750">
              <a:buFont typeface="Arial" panose="020B0604020202020204" pitchFamily="34" charset="0"/>
              <a:buChar char="•"/>
            </a:pPr>
            <a:r>
              <a:rPr lang="en-US" sz="1400" b="1" dirty="0"/>
              <a:t>Menu Highlight:</a:t>
            </a:r>
            <a:r>
              <a:rPr lang="en-US" sz="1400" dirty="0"/>
              <a:t> Make top selling items prominent on the menu and suggest them through servers.</a:t>
            </a:r>
          </a:p>
          <a:p>
            <a:pPr marL="285750" indent="-285750">
              <a:buFont typeface="Arial" panose="020B0604020202020204" pitchFamily="34" charset="0"/>
              <a:buChar char="•"/>
            </a:pPr>
            <a:r>
              <a:rPr lang="en-US" sz="1400" b="1" dirty="0"/>
              <a:t>Customer Feedback:</a:t>
            </a:r>
            <a:r>
              <a:rPr lang="en-US" sz="1400" dirty="0"/>
              <a:t> Gather feedback to understand why these items are less popular and make necessary adjustments.</a:t>
            </a:r>
            <a:endParaRPr lang="en-US" dirty="0"/>
          </a:p>
        </p:txBody>
      </p:sp>
    </p:spTree>
    <p:extLst>
      <p:ext uri="{BB962C8B-B14F-4D97-AF65-F5344CB8AC3E}">
        <p14:creationId xmlns:p14="http://schemas.microsoft.com/office/powerpoint/2010/main" val="250807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C694-5776-E673-34B9-57459C27E5F0}"/>
              </a:ext>
            </a:extLst>
          </p:cNvPr>
          <p:cNvSpPr>
            <a:spLocks noGrp="1"/>
          </p:cNvSpPr>
          <p:nvPr>
            <p:ph type="title"/>
          </p:nvPr>
        </p:nvSpPr>
        <p:spPr>
          <a:xfrm>
            <a:off x="1940767" y="205273"/>
            <a:ext cx="9563845" cy="1343609"/>
          </a:xfrm>
        </p:spPr>
        <p:txBody>
          <a:bodyPr>
            <a:normAutofit/>
          </a:bodyPr>
          <a:lstStyle/>
          <a:p>
            <a:r>
              <a:rPr lang="en-US" sz="3200" b="1" dirty="0"/>
              <a:t>Analysis of Most and Least Ordered Food Items</a:t>
            </a:r>
            <a:endParaRPr lang="en-IN" sz="3200" b="1" dirty="0"/>
          </a:p>
        </p:txBody>
      </p:sp>
      <p:pic>
        <p:nvPicPr>
          <p:cNvPr id="5" name="Content Placeholder 4">
            <a:extLst>
              <a:ext uri="{FF2B5EF4-FFF2-40B4-BE49-F238E27FC236}">
                <a16:creationId xmlns:a16="http://schemas.microsoft.com/office/drawing/2014/main" id="{A2EFEE4E-FEBE-1C11-25A0-07E353F22D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1535" y="989045"/>
            <a:ext cx="5271205" cy="4133461"/>
          </a:xfrm>
        </p:spPr>
      </p:pic>
      <p:sp>
        <p:nvSpPr>
          <p:cNvPr id="6" name="TextBox 5">
            <a:extLst>
              <a:ext uri="{FF2B5EF4-FFF2-40B4-BE49-F238E27FC236}">
                <a16:creationId xmlns:a16="http://schemas.microsoft.com/office/drawing/2014/main" id="{6B9475C5-0225-618F-1BDC-3D07BBB72DFB}"/>
              </a:ext>
            </a:extLst>
          </p:cNvPr>
          <p:cNvSpPr txBox="1"/>
          <p:nvPr/>
        </p:nvSpPr>
        <p:spPr>
          <a:xfrm>
            <a:off x="1296948" y="793096"/>
            <a:ext cx="2873829" cy="2292935"/>
          </a:xfrm>
          <a:prstGeom prst="rect">
            <a:avLst/>
          </a:prstGeom>
          <a:noFill/>
        </p:spPr>
        <p:txBody>
          <a:bodyPr wrap="square" rtlCol="0">
            <a:spAutoFit/>
          </a:bodyPr>
          <a:lstStyle/>
          <a:p>
            <a:r>
              <a:rPr lang="en-IN" sz="1300" b="1" dirty="0">
                <a:solidFill>
                  <a:srgbClr val="FF0000"/>
                </a:solidFill>
              </a:rPr>
              <a:t>      SQL Queries:</a:t>
            </a:r>
          </a:p>
          <a:p>
            <a:endParaRPr lang="en-IN" sz="1300" b="1" dirty="0">
              <a:solidFill>
                <a:srgbClr val="FF0000"/>
              </a:solidFill>
            </a:endParaRPr>
          </a:p>
          <a:p>
            <a:pPr marL="285750" indent="-285750">
              <a:buFont typeface="Wingdings" panose="05000000000000000000" pitchFamily="2" charset="2"/>
              <a:buChar char="Ø"/>
            </a:pPr>
            <a:r>
              <a:rPr lang="en-IN" sz="1300" b="1" dirty="0">
                <a:solidFill>
                  <a:schemeClr val="bg2">
                    <a:lumMod val="50000"/>
                  </a:schemeClr>
                </a:solidFill>
              </a:rPr>
              <a:t>select</a:t>
            </a:r>
            <a:r>
              <a:rPr lang="en-IN" sz="1300" b="1" dirty="0"/>
              <a:t> </a:t>
            </a:r>
            <a:r>
              <a:rPr lang="en-IN" sz="1300" b="1" dirty="0" err="1"/>
              <a:t>mi.item_name</a:t>
            </a:r>
            <a:r>
              <a:rPr lang="en-IN" sz="1300" b="1" dirty="0"/>
              <a:t> </a:t>
            </a:r>
            <a:r>
              <a:rPr lang="en-IN" sz="1300" b="1" dirty="0">
                <a:solidFill>
                  <a:schemeClr val="bg2">
                    <a:lumMod val="50000"/>
                  </a:schemeClr>
                </a:solidFill>
              </a:rPr>
              <a:t>as</a:t>
            </a:r>
            <a:r>
              <a:rPr lang="en-IN" sz="1300" b="1" dirty="0"/>
              <a:t> Top_5_Ordered, </a:t>
            </a:r>
            <a:r>
              <a:rPr lang="en-IN" sz="1300" b="1" dirty="0">
                <a:solidFill>
                  <a:schemeClr val="bg2">
                    <a:lumMod val="50000"/>
                  </a:schemeClr>
                </a:solidFill>
              </a:rPr>
              <a:t>count</a:t>
            </a:r>
            <a:r>
              <a:rPr lang="en-IN" sz="1300" b="1" dirty="0"/>
              <a:t>(</a:t>
            </a:r>
            <a:r>
              <a:rPr lang="en-IN" sz="1300" b="1" dirty="0" err="1"/>
              <a:t>od.order_id</a:t>
            </a:r>
            <a:r>
              <a:rPr lang="en-IN" sz="1300" b="1" dirty="0"/>
              <a:t>) </a:t>
            </a:r>
            <a:r>
              <a:rPr lang="en-IN" sz="1300" b="1" dirty="0">
                <a:solidFill>
                  <a:schemeClr val="bg2">
                    <a:lumMod val="50000"/>
                  </a:schemeClr>
                </a:solidFill>
              </a:rPr>
              <a:t>as</a:t>
            </a:r>
            <a:r>
              <a:rPr lang="en-IN" sz="1300" b="1" dirty="0"/>
              <a:t> </a:t>
            </a:r>
            <a:r>
              <a:rPr lang="en-IN" sz="1300" b="1" dirty="0" err="1"/>
              <a:t>Order_Count</a:t>
            </a:r>
            <a:r>
              <a:rPr lang="en-IN" sz="1300" b="1" dirty="0"/>
              <a:t> </a:t>
            </a:r>
            <a:r>
              <a:rPr lang="en-IN" sz="1300" b="1" dirty="0">
                <a:solidFill>
                  <a:schemeClr val="bg2">
                    <a:lumMod val="50000"/>
                  </a:schemeClr>
                </a:solidFill>
              </a:rPr>
              <a:t>from</a:t>
            </a:r>
            <a:r>
              <a:rPr lang="en-IN" sz="1300" b="1" dirty="0"/>
              <a:t> </a:t>
            </a:r>
            <a:r>
              <a:rPr lang="en-IN" sz="1300" b="1" dirty="0" err="1"/>
              <a:t>order_details</a:t>
            </a:r>
            <a:r>
              <a:rPr lang="en-IN" sz="1300" b="1" dirty="0"/>
              <a:t> od </a:t>
            </a:r>
            <a:r>
              <a:rPr lang="en-IN" sz="1300" b="1" dirty="0">
                <a:solidFill>
                  <a:schemeClr val="bg2">
                    <a:lumMod val="50000"/>
                  </a:schemeClr>
                </a:solidFill>
              </a:rPr>
              <a:t>inner</a:t>
            </a:r>
            <a:r>
              <a:rPr lang="en-IN" sz="1300" b="1" dirty="0"/>
              <a:t> </a:t>
            </a:r>
            <a:r>
              <a:rPr lang="en-IN" sz="1300" b="1" dirty="0">
                <a:solidFill>
                  <a:schemeClr val="bg2">
                    <a:lumMod val="50000"/>
                  </a:schemeClr>
                </a:solidFill>
              </a:rPr>
              <a:t>join</a:t>
            </a:r>
            <a:r>
              <a:rPr lang="en-IN" sz="1300" b="1" dirty="0"/>
              <a:t> </a:t>
            </a:r>
            <a:r>
              <a:rPr lang="en-IN" sz="1300" b="1" dirty="0" err="1"/>
              <a:t>menu_items</a:t>
            </a:r>
            <a:r>
              <a:rPr lang="en-IN" sz="1300" b="1" dirty="0"/>
              <a:t> mi </a:t>
            </a:r>
            <a:r>
              <a:rPr lang="en-IN" sz="1300" b="1" dirty="0">
                <a:solidFill>
                  <a:schemeClr val="bg2">
                    <a:lumMod val="50000"/>
                  </a:schemeClr>
                </a:solidFill>
              </a:rPr>
              <a:t>on</a:t>
            </a:r>
            <a:r>
              <a:rPr lang="en-IN" sz="1300" b="1" dirty="0"/>
              <a:t> </a:t>
            </a:r>
            <a:r>
              <a:rPr lang="en-IN" sz="1300" b="1" dirty="0" err="1"/>
              <a:t>od.item_id</a:t>
            </a:r>
            <a:r>
              <a:rPr lang="en-IN" sz="1300" b="1" dirty="0"/>
              <a:t> = </a:t>
            </a:r>
            <a:r>
              <a:rPr lang="en-IN" sz="1300" b="1" dirty="0" err="1"/>
              <a:t>mi.menu_item_id</a:t>
            </a:r>
            <a:r>
              <a:rPr lang="en-IN" sz="1300" b="1" dirty="0"/>
              <a:t> </a:t>
            </a:r>
            <a:r>
              <a:rPr lang="en-IN" sz="1300" b="1" dirty="0">
                <a:solidFill>
                  <a:schemeClr val="bg2">
                    <a:lumMod val="50000"/>
                  </a:schemeClr>
                </a:solidFill>
              </a:rPr>
              <a:t>group</a:t>
            </a:r>
            <a:r>
              <a:rPr lang="en-IN" sz="1300" b="1" dirty="0"/>
              <a:t> </a:t>
            </a:r>
            <a:r>
              <a:rPr lang="en-IN" sz="1300" b="1" dirty="0">
                <a:solidFill>
                  <a:schemeClr val="bg2">
                    <a:lumMod val="50000"/>
                  </a:schemeClr>
                </a:solidFill>
              </a:rPr>
              <a:t>by</a:t>
            </a:r>
            <a:r>
              <a:rPr lang="en-IN" sz="1300" b="1" dirty="0"/>
              <a:t> </a:t>
            </a:r>
            <a:r>
              <a:rPr lang="en-IN" sz="1300" b="1" dirty="0" err="1"/>
              <a:t>mi.item_name</a:t>
            </a:r>
            <a:r>
              <a:rPr lang="en-IN" sz="1300" b="1" dirty="0"/>
              <a:t> </a:t>
            </a:r>
            <a:r>
              <a:rPr lang="en-IN" sz="1300" b="1" dirty="0">
                <a:solidFill>
                  <a:schemeClr val="bg2">
                    <a:lumMod val="50000"/>
                  </a:schemeClr>
                </a:solidFill>
              </a:rPr>
              <a:t>order</a:t>
            </a:r>
            <a:r>
              <a:rPr lang="en-IN" sz="1300" b="1" dirty="0"/>
              <a:t> </a:t>
            </a:r>
            <a:r>
              <a:rPr lang="en-IN" sz="1300" b="1" dirty="0">
                <a:solidFill>
                  <a:schemeClr val="bg2">
                    <a:lumMod val="50000"/>
                  </a:schemeClr>
                </a:solidFill>
              </a:rPr>
              <a:t>by</a:t>
            </a:r>
            <a:r>
              <a:rPr lang="en-IN" sz="1300" b="1" dirty="0"/>
              <a:t> </a:t>
            </a:r>
            <a:r>
              <a:rPr lang="en-IN" sz="1300" b="1" dirty="0" err="1"/>
              <a:t>Order_Count</a:t>
            </a:r>
            <a:r>
              <a:rPr lang="en-IN" sz="1300" b="1" dirty="0"/>
              <a:t> </a:t>
            </a:r>
            <a:r>
              <a:rPr lang="en-IN" sz="1300" b="1" dirty="0" err="1">
                <a:solidFill>
                  <a:schemeClr val="bg2">
                    <a:lumMod val="50000"/>
                  </a:schemeClr>
                </a:solidFill>
              </a:rPr>
              <a:t>desc</a:t>
            </a:r>
            <a:r>
              <a:rPr lang="en-IN" sz="1300" b="1" dirty="0"/>
              <a:t> </a:t>
            </a:r>
            <a:r>
              <a:rPr lang="en-IN" sz="1300" b="1" dirty="0">
                <a:solidFill>
                  <a:schemeClr val="bg2">
                    <a:lumMod val="50000"/>
                  </a:schemeClr>
                </a:solidFill>
              </a:rPr>
              <a:t>limit</a:t>
            </a:r>
            <a:r>
              <a:rPr lang="en-IN" sz="1300" b="1" dirty="0"/>
              <a:t> </a:t>
            </a:r>
            <a:r>
              <a:rPr lang="en-IN" sz="1300" b="1" dirty="0">
                <a:solidFill>
                  <a:srgbClr val="FF6600"/>
                </a:solidFill>
              </a:rPr>
              <a:t>5</a:t>
            </a:r>
            <a:r>
              <a:rPr lang="en-IN" sz="1300" b="1" dirty="0"/>
              <a:t>;</a:t>
            </a:r>
          </a:p>
        </p:txBody>
      </p:sp>
      <p:sp>
        <p:nvSpPr>
          <p:cNvPr id="7" name="TextBox 6">
            <a:extLst>
              <a:ext uri="{FF2B5EF4-FFF2-40B4-BE49-F238E27FC236}">
                <a16:creationId xmlns:a16="http://schemas.microsoft.com/office/drawing/2014/main" id="{ED2F4580-9E75-7B1D-6655-F29D67CF73A7}"/>
              </a:ext>
            </a:extLst>
          </p:cNvPr>
          <p:cNvSpPr txBox="1"/>
          <p:nvPr/>
        </p:nvSpPr>
        <p:spPr>
          <a:xfrm>
            <a:off x="1306283" y="3219058"/>
            <a:ext cx="2939144" cy="1892826"/>
          </a:xfrm>
          <a:prstGeom prst="rect">
            <a:avLst/>
          </a:prstGeom>
          <a:noFill/>
        </p:spPr>
        <p:txBody>
          <a:bodyPr wrap="square" rtlCol="0">
            <a:spAutoFit/>
          </a:bodyPr>
          <a:lstStyle/>
          <a:p>
            <a:pPr marL="285750" indent="-285750">
              <a:buFont typeface="Wingdings" panose="05000000000000000000" pitchFamily="2" charset="2"/>
              <a:buChar char="Ø"/>
            </a:pPr>
            <a:r>
              <a:rPr lang="en-IN" sz="1300" b="1" dirty="0">
                <a:solidFill>
                  <a:schemeClr val="bg2">
                    <a:lumMod val="50000"/>
                  </a:schemeClr>
                </a:solidFill>
              </a:rPr>
              <a:t>select</a:t>
            </a:r>
            <a:r>
              <a:rPr lang="en-IN" sz="1300" b="1" dirty="0"/>
              <a:t> </a:t>
            </a:r>
            <a:r>
              <a:rPr lang="en-IN" sz="1300" b="1" dirty="0" err="1"/>
              <a:t>mi.item_name</a:t>
            </a:r>
            <a:r>
              <a:rPr lang="en-IN" sz="1300" b="1" dirty="0"/>
              <a:t> </a:t>
            </a:r>
            <a:r>
              <a:rPr lang="en-IN" sz="1300" b="1" dirty="0">
                <a:solidFill>
                  <a:schemeClr val="bg2">
                    <a:lumMod val="50000"/>
                  </a:schemeClr>
                </a:solidFill>
              </a:rPr>
              <a:t>as</a:t>
            </a:r>
            <a:r>
              <a:rPr lang="en-IN" sz="1300" b="1" dirty="0"/>
              <a:t> Top_5_Ordered, </a:t>
            </a:r>
            <a:r>
              <a:rPr lang="en-IN" sz="1300" b="1" dirty="0">
                <a:solidFill>
                  <a:schemeClr val="bg2">
                    <a:lumMod val="50000"/>
                  </a:schemeClr>
                </a:solidFill>
              </a:rPr>
              <a:t>count</a:t>
            </a:r>
            <a:r>
              <a:rPr lang="en-IN" sz="1300" b="1" dirty="0"/>
              <a:t>(</a:t>
            </a:r>
            <a:r>
              <a:rPr lang="en-IN" sz="1300" b="1" dirty="0" err="1"/>
              <a:t>od.order_id</a:t>
            </a:r>
            <a:r>
              <a:rPr lang="en-IN" sz="1300" b="1" dirty="0"/>
              <a:t>) </a:t>
            </a:r>
            <a:r>
              <a:rPr lang="en-IN" sz="1300" b="1" dirty="0">
                <a:solidFill>
                  <a:schemeClr val="bg2">
                    <a:lumMod val="50000"/>
                  </a:schemeClr>
                </a:solidFill>
              </a:rPr>
              <a:t>as</a:t>
            </a:r>
            <a:r>
              <a:rPr lang="en-IN" sz="1300" b="1" dirty="0"/>
              <a:t> </a:t>
            </a:r>
            <a:r>
              <a:rPr lang="en-IN" sz="1300" b="1" dirty="0" err="1"/>
              <a:t>Order_Count</a:t>
            </a:r>
            <a:r>
              <a:rPr lang="en-IN" sz="1300" b="1" dirty="0"/>
              <a:t> </a:t>
            </a:r>
            <a:r>
              <a:rPr lang="en-IN" sz="1300" b="1" dirty="0">
                <a:solidFill>
                  <a:schemeClr val="bg2">
                    <a:lumMod val="50000"/>
                  </a:schemeClr>
                </a:solidFill>
              </a:rPr>
              <a:t>from</a:t>
            </a:r>
            <a:r>
              <a:rPr lang="en-IN" sz="1300" b="1" dirty="0"/>
              <a:t> </a:t>
            </a:r>
            <a:r>
              <a:rPr lang="en-IN" sz="1300" b="1" dirty="0" err="1"/>
              <a:t>order_details</a:t>
            </a:r>
            <a:r>
              <a:rPr lang="en-IN" sz="1300" b="1" dirty="0"/>
              <a:t> od </a:t>
            </a:r>
            <a:r>
              <a:rPr lang="en-IN" sz="1300" b="1" dirty="0">
                <a:solidFill>
                  <a:schemeClr val="bg2">
                    <a:lumMod val="50000"/>
                  </a:schemeClr>
                </a:solidFill>
              </a:rPr>
              <a:t>inner</a:t>
            </a:r>
            <a:r>
              <a:rPr lang="en-IN" sz="1300" b="1" dirty="0"/>
              <a:t> </a:t>
            </a:r>
            <a:r>
              <a:rPr lang="en-IN" sz="1300" b="1" dirty="0">
                <a:solidFill>
                  <a:schemeClr val="bg2">
                    <a:lumMod val="50000"/>
                  </a:schemeClr>
                </a:solidFill>
              </a:rPr>
              <a:t>join</a:t>
            </a:r>
            <a:r>
              <a:rPr lang="en-IN" sz="1300" b="1" dirty="0"/>
              <a:t> </a:t>
            </a:r>
            <a:r>
              <a:rPr lang="en-IN" sz="1300" b="1" dirty="0" err="1"/>
              <a:t>menu_items</a:t>
            </a:r>
            <a:r>
              <a:rPr lang="en-IN" sz="1300" b="1" dirty="0"/>
              <a:t> mi </a:t>
            </a:r>
            <a:r>
              <a:rPr lang="en-IN" sz="1300" b="1" dirty="0">
                <a:solidFill>
                  <a:schemeClr val="bg2">
                    <a:lumMod val="50000"/>
                  </a:schemeClr>
                </a:solidFill>
              </a:rPr>
              <a:t>on</a:t>
            </a:r>
            <a:r>
              <a:rPr lang="en-IN" sz="1300" b="1" dirty="0"/>
              <a:t> </a:t>
            </a:r>
            <a:r>
              <a:rPr lang="en-IN" sz="1300" b="1" dirty="0" err="1"/>
              <a:t>od.item_id</a:t>
            </a:r>
            <a:r>
              <a:rPr lang="en-IN" sz="1300" b="1" dirty="0"/>
              <a:t> = </a:t>
            </a:r>
            <a:r>
              <a:rPr lang="en-IN" sz="1300" b="1" dirty="0" err="1"/>
              <a:t>mi.menu_item_id</a:t>
            </a:r>
            <a:r>
              <a:rPr lang="en-IN" sz="1300" b="1" dirty="0"/>
              <a:t> </a:t>
            </a:r>
            <a:r>
              <a:rPr lang="en-IN" sz="1300" b="1" dirty="0">
                <a:solidFill>
                  <a:schemeClr val="bg2">
                    <a:lumMod val="50000"/>
                  </a:schemeClr>
                </a:solidFill>
              </a:rPr>
              <a:t>group</a:t>
            </a:r>
            <a:r>
              <a:rPr lang="en-IN" sz="1300" b="1" dirty="0"/>
              <a:t> </a:t>
            </a:r>
            <a:r>
              <a:rPr lang="en-IN" sz="1300" b="1" dirty="0">
                <a:solidFill>
                  <a:schemeClr val="bg2">
                    <a:lumMod val="50000"/>
                  </a:schemeClr>
                </a:solidFill>
              </a:rPr>
              <a:t>by</a:t>
            </a:r>
            <a:r>
              <a:rPr lang="en-IN" sz="1300" b="1" dirty="0"/>
              <a:t> </a:t>
            </a:r>
            <a:r>
              <a:rPr lang="en-IN" sz="1300" b="1" dirty="0" err="1"/>
              <a:t>mi.item_name</a:t>
            </a:r>
            <a:r>
              <a:rPr lang="en-IN" sz="1300" b="1" dirty="0"/>
              <a:t> </a:t>
            </a:r>
            <a:r>
              <a:rPr lang="en-IN" sz="1300" b="1" dirty="0">
                <a:solidFill>
                  <a:schemeClr val="bg2">
                    <a:lumMod val="50000"/>
                  </a:schemeClr>
                </a:solidFill>
              </a:rPr>
              <a:t>order</a:t>
            </a:r>
            <a:r>
              <a:rPr lang="en-IN" sz="1300" b="1" dirty="0"/>
              <a:t> </a:t>
            </a:r>
            <a:r>
              <a:rPr lang="en-IN" sz="1300" b="1" dirty="0">
                <a:solidFill>
                  <a:schemeClr val="bg2">
                    <a:lumMod val="50000"/>
                  </a:schemeClr>
                </a:solidFill>
              </a:rPr>
              <a:t>by</a:t>
            </a:r>
            <a:r>
              <a:rPr lang="en-IN" sz="1300" b="1" dirty="0"/>
              <a:t> </a:t>
            </a:r>
            <a:r>
              <a:rPr lang="en-IN" sz="1300" b="1" dirty="0" err="1"/>
              <a:t>Order_Count</a:t>
            </a:r>
            <a:r>
              <a:rPr lang="en-IN" sz="1300" b="1" dirty="0"/>
              <a:t> </a:t>
            </a:r>
            <a:r>
              <a:rPr lang="en-IN" sz="1300" b="1" dirty="0" err="1">
                <a:solidFill>
                  <a:schemeClr val="bg2">
                    <a:lumMod val="50000"/>
                  </a:schemeClr>
                </a:solidFill>
              </a:rPr>
              <a:t>asc</a:t>
            </a:r>
            <a:r>
              <a:rPr lang="en-IN" sz="1300" b="1" dirty="0"/>
              <a:t> </a:t>
            </a:r>
            <a:r>
              <a:rPr lang="en-IN" sz="1300" b="1" dirty="0">
                <a:solidFill>
                  <a:schemeClr val="bg2">
                    <a:lumMod val="50000"/>
                  </a:schemeClr>
                </a:solidFill>
              </a:rPr>
              <a:t>limit</a:t>
            </a:r>
            <a:r>
              <a:rPr lang="en-IN" sz="1300" b="1" dirty="0"/>
              <a:t> </a:t>
            </a:r>
            <a:r>
              <a:rPr lang="en-IN" sz="1300" b="1" dirty="0">
                <a:solidFill>
                  <a:srgbClr val="FF6600"/>
                </a:solidFill>
              </a:rPr>
              <a:t>5</a:t>
            </a:r>
            <a:r>
              <a:rPr lang="en-IN" sz="1300" b="1" dirty="0"/>
              <a:t>;</a:t>
            </a:r>
          </a:p>
        </p:txBody>
      </p:sp>
      <p:pic>
        <p:nvPicPr>
          <p:cNvPr id="9" name="Picture 8">
            <a:extLst>
              <a:ext uri="{FF2B5EF4-FFF2-40B4-BE49-F238E27FC236}">
                <a16:creationId xmlns:a16="http://schemas.microsoft.com/office/drawing/2014/main" id="{53447AB3-C704-3149-40DA-A96B76A46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7431" y="1197965"/>
            <a:ext cx="2589153" cy="1694527"/>
          </a:xfrm>
          <a:prstGeom prst="rect">
            <a:avLst/>
          </a:prstGeom>
        </p:spPr>
      </p:pic>
      <p:pic>
        <p:nvPicPr>
          <p:cNvPr id="11" name="Picture 10">
            <a:extLst>
              <a:ext uri="{FF2B5EF4-FFF2-40B4-BE49-F238E27FC236}">
                <a16:creationId xmlns:a16="http://schemas.microsoft.com/office/drawing/2014/main" id="{ED4FE3B4-00D8-3DC5-C245-105B6B97BF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5681" y="3373017"/>
            <a:ext cx="2572653" cy="1651703"/>
          </a:xfrm>
          <a:prstGeom prst="rect">
            <a:avLst/>
          </a:prstGeom>
        </p:spPr>
      </p:pic>
      <p:sp>
        <p:nvSpPr>
          <p:cNvPr id="12" name="TextBox 11">
            <a:extLst>
              <a:ext uri="{FF2B5EF4-FFF2-40B4-BE49-F238E27FC236}">
                <a16:creationId xmlns:a16="http://schemas.microsoft.com/office/drawing/2014/main" id="{E324E95E-6806-3B29-711D-32159B63DA62}"/>
              </a:ext>
            </a:extLst>
          </p:cNvPr>
          <p:cNvSpPr txBox="1"/>
          <p:nvPr/>
        </p:nvSpPr>
        <p:spPr>
          <a:xfrm>
            <a:off x="1306284" y="5253134"/>
            <a:ext cx="10692884" cy="1077218"/>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The bar charts represent the top 5 most ordered and bottom 5 least ordered food items at the restaurant. </a:t>
            </a:r>
          </a:p>
          <a:p>
            <a:pPr marL="285750" indent="-285750">
              <a:buFont typeface="Wingdings" panose="05000000000000000000" pitchFamily="2" charset="2"/>
              <a:buChar char="Ø"/>
            </a:pPr>
            <a:r>
              <a:rPr lang="en-US" sz="1600" b="1" dirty="0"/>
              <a:t>By leveraging the insights gained from analyzing the most and least ordered food items, the restaurant can optimize its menu, improve customer satisfaction, and enhance overall sales performance.</a:t>
            </a:r>
            <a:endParaRPr lang="en-IN" sz="1600" b="1" dirty="0"/>
          </a:p>
        </p:txBody>
      </p:sp>
    </p:spTree>
    <p:extLst>
      <p:ext uri="{BB962C8B-B14F-4D97-AF65-F5344CB8AC3E}">
        <p14:creationId xmlns:p14="http://schemas.microsoft.com/office/powerpoint/2010/main" val="3286774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F75A-E915-1EBD-C030-65B316EDFD56}"/>
              </a:ext>
            </a:extLst>
          </p:cNvPr>
          <p:cNvSpPr>
            <a:spLocks noGrp="1"/>
          </p:cNvSpPr>
          <p:nvPr>
            <p:ph type="title"/>
          </p:nvPr>
        </p:nvSpPr>
        <p:spPr>
          <a:xfrm>
            <a:off x="1399592" y="250885"/>
            <a:ext cx="10792408" cy="1280890"/>
          </a:xfrm>
        </p:spPr>
        <p:txBody>
          <a:bodyPr>
            <a:normAutofit/>
          </a:bodyPr>
          <a:lstStyle/>
          <a:p>
            <a:r>
              <a:rPr lang="en-US" sz="2800" b="1" dirty="0"/>
              <a:t>Sales Changes by Food Category: Monthly Waterfall Analysis</a:t>
            </a:r>
            <a:endParaRPr lang="en-IN" sz="2800" b="1" dirty="0"/>
          </a:p>
        </p:txBody>
      </p:sp>
      <p:pic>
        <p:nvPicPr>
          <p:cNvPr id="5" name="Content Placeholder 4">
            <a:extLst>
              <a:ext uri="{FF2B5EF4-FFF2-40B4-BE49-F238E27FC236}">
                <a16:creationId xmlns:a16="http://schemas.microsoft.com/office/drawing/2014/main" id="{D1F9970C-CF99-9B9D-3169-52B7368583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9419" y="891330"/>
            <a:ext cx="5428903" cy="3075332"/>
          </a:xfrm>
        </p:spPr>
      </p:pic>
      <p:pic>
        <p:nvPicPr>
          <p:cNvPr id="7" name="Picture 6">
            <a:extLst>
              <a:ext uri="{FF2B5EF4-FFF2-40B4-BE49-F238E27FC236}">
                <a16:creationId xmlns:a16="http://schemas.microsoft.com/office/drawing/2014/main" id="{529ADCC4-21D3-8B61-E55E-D4C056E12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419" y="3966661"/>
            <a:ext cx="5450768" cy="2760709"/>
          </a:xfrm>
          <a:prstGeom prst="rect">
            <a:avLst/>
          </a:prstGeom>
        </p:spPr>
      </p:pic>
      <p:pic>
        <p:nvPicPr>
          <p:cNvPr id="9" name="Picture 8">
            <a:extLst>
              <a:ext uri="{FF2B5EF4-FFF2-40B4-BE49-F238E27FC236}">
                <a16:creationId xmlns:a16="http://schemas.microsoft.com/office/drawing/2014/main" id="{3F8B4994-610D-6CC0-4A08-AA1F7A0F3A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5578" y="1385851"/>
            <a:ext cx="5081586" cy="3075332"/>
          </a:xfrm>
          <a:prstGeom prst="rect">
            <a:avLst/>
          </a:prstGeom>
        </p:spPr>
      </p:pic>
      <p:pic>
        <p:nvPicPr>
          <p:cNvPr id="11" name="Picture 10">
            <a:extLst>
              <a:ext uri="{FF2B5EF4-FFF2-40B4-BE49-F238E27FC236}">
                <a16:creationId xmlns:a16="http://schemas.microsoft.com/office/drawing/2014/main" id="{6ACEA169-ADEA-C7E5-CED9-55E6FA655C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4909" y="4354401"/>
            <a:ext cx="2796782" cy="2179509"/>
          </a:xfrm>
          <a:prstGeom prst="rect">
            <a:avLst/>
          </a:prstGeom>
        </p:spPr>
      </p:pic>
      <p:sp>
        <p:nvSpPr>
          <p:cNvPr id="12" name="TextBox 11">
            <a:extLst>
              <a:ext uri="{FF2B5EF4-FFF2-40B4-BE49-F238E27FC236}">
                <a16:creationId xmlns:a16="http://schemas.microsoft.com/office/drawing/2014/main" id="{69501A39-C80A-68C9-0F78-19C6053CB33A}"/>
              </a:ext>
            </a:extLst>
          </p:cNvPr>
          <p:cNvSpPr txBox="1"/>
          <p:nvPr/>
        </p:nvSpPr>
        <p:spPr>
          <a:xfrm>
            <a:off x="1520891" y="793097"/>
            <a:ext cx="4844181" cy="369332"/>
          </a:xfrm>
          <a:prstGeom prst="rect">
            <a:avLst/>
          </a:prstGeom>
          <a:noFill/>
        </p:spPr>
        <p:txBody>
          <a:bodyPr wrap="square" rtlCol="0">
            <a:spAutoFit/>
          </a:bodyPr>
          <a:lstStyle/>
          <a:p>
            <a:r>
              <a:rPr lang="en-US" b="1" dirty="0">
                <a:solidFill>
                  <a:srgbClr val="FF0000"/>
                </a:solidFill>
              </a:rPr>
              <a:t>SQL Query:</a:t>
            </a:r>
            <a:endParaRPr lang="en-IN" b="1" dirty="0">
              <a:solidFill>
                <a:srgbClr val="FF0000"/>
              </a:solidFill>
            </a:endParaRPr>
          </a:p>
        </p:txBody>
      </p:sp>
    </p:spTree>
    <p:extLst>
      <p:ext uri="{BB962C8B-B14F-4D97-AF65-F5344CB8AC3E}">
        <p14:creationId xmlns:p14="http://schemas.microsoft.com/office/powerpoint/2010/main" val="1564614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F75A-E915-1EBD-C030-65B316EDFD56}"/>
              </a:ext>
            </a:extLst>
          </p:cNvPr>
          <p:cNvSpPr>
            <a:spLocks noGrp="1"/>
          </p:cNvSpPr>
          <p:nvPr>
            <p:ph type="title"/>
          </p:nvPr>
        </p:nvSpPr>
        <p:spPr>
          <a:xfrm>
            <a:off x="1399592" y="250885"/>
            <a:ext cx="10792408" cy="1280890"/>
          </a:xfrm>
        </p:spPr>
        <p:txBody>
          <a:bodyPr>
            <a:normAutofit/>
          </a:bodyPr>
          <a:lstStyle/>
          <a:p>
            <a:r>
              <a:rPr lang="en-US" sz="2800" b="1" dirty="0"/>
              <a:t>Sales Changes by Food Category: Monthly Waterfall Analysis</a:t>
            </a:r>
            <a:endParaRPr lang="en-IN" sz="2800" b="1" dirty="0"/>
          </a:p>
        </p:txBody>
      </p:sp>
      <p:pic>
        <p:nvPicPr>
          <p:cNvPr id="5" name="Content Placeholder 4">
            <a:extLst>
              <a:ext uri="{FF2B5EF4-FFF2-40B4-BE49-F238E27FC236}">
                <a16:creationId xmlns:a16="http://schemas.microsoft.com/office/drawing/2014/main" id="{D1F9970C-CF99-9B9D-3169-52B7368583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9109" y="891330"/>
            <a:ext cx="5229213" cy="2962213"/>
          </a:xfrm>
        </p:spPr>
      </p:pic>
      <p:pic>
        <p:nvPicPr>
          <p:cNvPr id="7" name="Picture 6">
            <a:extLst>
              <a:ext uri="{FF2B5EF4-FFF2-40B4-BE49-F238E27FC236}">
                <a16:creationId xmlns:a16="http://schemas.microsoft.com/office/drawing/2014/main" id="{529ADCC4-21D3-8B61-E55E-D4C056E12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217" y="4077478"/>
            <a:ext cx="5231970" cy="2649892"/>
          </a:xfrm>
          <a:prstGeom prst="rect">
            <a:avLst/>
          </a:prstGeom>
        </p:spPr>
      </p:pic>
      <p:sp>
        <p:nvSpPr>
          <p:cNvPr id="3" name="TextBox 2">
            <a:extLst>
              <a:ext uri="{FF2B5EF4-FFF2-40B4-BE49-F238E27FC236}">
                <a16:creationId xmlns:a16="http://schemas.microsoft.com/office/drawing/2014/main" id="{80352873-27C1-EB11-AFF8-F65C6DB2A9A0}"/>
              </a:ext>
            </a:extLst>
          </p:cNvPr>
          <p:cNvSpPr txBox="1"/>
          <p:nvPr/>
        </p:nvSpPr>
        <p:spPr>
          <a:xfrm>
            <a:off x="1567543" y="891330"/>
            <a:ext cx="5210674" cy="5755422"/>
          </a:xfrm>
          <a:prstGeom prst="rect">
            <a:avLst/>
          </a:prstGeom>
          <a:noFill/>
        </p:spPr>
        <p:txBody>
          <a:bodyPr wrap="square" rtlCol="0">
            <a:spAutoFit/>
          </a:bodyPr>
          <a:lstStyle/>
          <a:p>
            <a:r>
              <a:rPr lang="en-US" sz="1400" dirty="0"/>
              <a:t>The waterfall chart provides a visual representation of the changes in total sales across different food categories from January to March.</a:t>
            </a:r>
          </a:p>
          <a:p>
            <a:endParaRPr lang="en-US" sz="1400" dirty="0"/>
          </a:p>
          <a:p>
            <a:pPr>
              <a:buFont typeface="Arial" panose="020B0604020202020204" pitchFamily="34" charset="0"/>
              <a:buChar char="•"/>
            </a:pPr>
            <a:r>
              <a:rPr lang="en-US" sz="1400" b="1" dirty="0"/>
              <a:t>Blue Bars:</a:t>
            </a:r>
            <a:r>
              <a:rPr lang="en-US" sz="1400" dirty="0"/>
              <a:t> Represent the total sales for each month.</a:t>
            </a:r>
          </a:p>
          <a:p>
            <a:pPr>
              <a:buFont typeface="Arial" panose="020B0604020202020204" pitchFamily="34" charset="0"/>
              <a:buChar char="•"/>
            </a:pPr>
            <a:r>
              <a:rPr lang="en-US" sz="1400" b="1" dirty="0"/>
              <a:t>Red Bars:</a:t>
            </a:r>
            <a:r>
              <a:rPr lang="en-US" sz="1400" dirty="0"/>
              <a:t> Indicate a decrease in sales for specific food categories compared to the previous month.</a:t>
            </a:r>
          </a:p>
          <a:p>
            <a:pPr>
              <a:buFont typeface="Arial" panose="020B0604020202020204" pitchFamily="34" charset="0"/>
              <a:buChar char="•"/>
            </a:pPr>
            <a:r>
              <a:rPr lang="en-US" sz="1400" b="1" dirty="0"/>
              <a:t>Green Bars:</a:t>
            </a:r>
            <a:r>
              <a:rPr lang="en-US" sz="1400" dirty="0"/>
              <a:t> Indicate an increase in sales for specific food categories compared to the previous month.</a:t>
            </a:r>
          </a:p>
          <a:p>
            <a:endParaRPr lang="en-US" sz="1400" dirty="0"/>
          </a:p>
          <a:p>
            <a:pPr>
              <a:buFont typeface="Arial" panose="020B0604020202020204" pitchFamily="34" charset="0"/>
              <a:buChar char="•"/>
            </a:pPr>
            <a:r>
              <a:rPr lang="en-US" sz="1400" b="1" dirty="0"/>
              <a:t>X-Axis:</a:t>
            </a:r>
            <a:r>
              <a:rPr lang="en-US" sz="1400" dirty="0"/>
              <a:t> Displays the months and the names of food categories to show total sales and category-specific increases and decreases.</a:t>
            </a:r>
          </a:p>
          <a:p>
            <a:endParaRPr lang="en-IN" dirty="0"/>
          </a:p>
          <a:p>
            <a:r>
              <a:rPr lang="en-IN" sz="1400" b="1" dirty="0">
                <a:solidFill>
                  <a:srgbClr val="FF0000"/>
                </a:solidFill>
              </a:rPr>
              <a:t>Observations:</a:t>
            </a:r>
          </a:p>
          <a:p>
            <a:r>
              <a:rPr lang="en-US" sz="1400" b="1" dirty="0"/>
              <a:t>January to February:</a:t>
            </a:r>
            <a:endParaRPr lang="en-US" sz="1400" dirty="0"/>
          </a:p>
          <a:p>
            <a:pPr>
              <a:buFont typeface="Arial" panose="020B0604020202020204" pitchFamily="34" charset="0"/>
              <a:buChar char="•"/>
            </a:pPr>
            <a:r>
              <a:rPr lang="en-US" sz="1400" dirty="0"/>
              <a:t>Overall sales decline across all food categories with Italian food experiencing the most </a:t>
            </a:r>
          </a:p>
          <a:p>
            <a:r>
              <a:rPr lang="en-US" sz="1400" b="1" dirty="0"/>
              <a:t>February to March:</a:t>
            </a:r>
            <a:endParaRPr lang="en-US" sz="1400" dirty="0"/>
          </a:p>
          <a:p>
            <a:pPr>
              <a:buFont typeface="Arial" panose="020B0604020202020204" pitchFamily="34" charset="0"/>
              <a:buChar char="•"/>
            </a:pPr>
            <a:r>
              <a:rPr lang="en-US" sz="1400" dirty="0"/>
              <a:t>Overall sales increase across all food categories.</a:t>
            </a:r>
          </a:p>
          <a:p>
            <a:pPr>
              <a:buFont typeface="Arial" panose="020B0604020202020204" pitchFamily="34" charset="0"/>
              <a:buChar char="•"/>
            </a:pPr>
            <a:r>
              <a:rPr lang="en-US" sz="1400" dirty="0"/>
              <a:t>Italian food sees the highest increase in sales.</a:t>
            </a:r>
          </a:p>
          <a:p>
            <a:endParaRPr lang="en-US" sz="1400" dirty="0"/>
          </a:p>
          <a:p>
            <a:r>
              <a:rPr lang="en-US" sz="1400" b="1" dirty="0">
                <a:solidFill>
                  <a:srgbClr val="FF0000"/>
                </a:solidFill>
              </a:rPr>
              <a:t>Possible Reasons for Sales Fluctuations</a:t>
            </a:r>
            <a:r>
              <a:rPr lang="en-US" sz="1400" dirty="0"/>
              <a:t>: </a:t>
            </a:r>
          </a:p>
          <a:p>
            <a:r>
              <a:rPr lang="en-US" sz="1400" b="1" dirty="0"/>
              <a:t>Fewer Days in February:</a:t>
            </a:r>
            <a:r>
              <a:rPr lang="en-US" sz="1400" dirty="0"/>
              <a:t> February has fewer days compared to January and March, naturally leading to fewer sales opportunities.</a:t>
            </a:r>
          </a:p>
        </p:txBody>
      </p:sp>
    </p:spTree>
    <p:extLst>
      <p:ext uri="{BB962C8B-B14F-4D97-AF65-F5344CB8AC3E}">
        <p14:creationId xmlns:p14="http://schemas.microsoft.com/office/powerpoint/2010/main" val="371866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FECC7-A828-7B8B-0773-E252182002E0}"/>
              </a:ext>
            </a:extLst>
          </p:cNvPr>
          <p:cNvSpPr>
            <a:spLocks noGrp="1"/>
          </p:cNvSpPr>
          <p:nvPr>
            <p:ph type="title"/>
          </p:nvPr>
        </p:nvSpPr>
        <p:spPr>
          <a:xfrm>
            <a:off x="2211355" y="624110"/>
            <a:ext cx="9293257" cy="1280890"/>
          </a:xfrm>
        </p:spPr>
        <p:txBody>
          <a:bodyPr>
            <a:normAutofit/>
          </a:bodyPr>
          <a:lstStyle/>
          <a:p>
            <a:r>
              <a:rPr lang="en-US" sz="4400" b="1" dirty="0"/>
              <a:t>Problem Statement</a:t>
            </a:r>
            <a:endParaRPr lang="en-IN" sz="4400" b="1" dirty="0"/>
          </a:p>
        </p:txBody>
      </p:sp>
      <p:sp>
        <p:nvSpPr>
          <p:cNvPr id="3" name="Content Placeholder 2">
            <a:extLst>
              <a:ext uri="{FF2B5EF4-FFF2-40B4-BE49-F238E27FC236}">
                <a16:creationId xmlns:a16="http://schemas.microsoft.com/office/drawing/2014/main" id="{BE820326-D3D7-4327-C1B5-6AE4E4E39BC0}"/>
              </a:ext>
            </a:extLst>
          </p:cNvPr>
          <p:cNvSpPr>
            <a:spLocks noGrp="1"/>
          </p:cNvSpPr>
          <p:nvPr>
            <p:ph idx="1"/>
          </p:nvPr>
        </p:nvSpPr>
        <p:spPr>
          <a:xfrm>
            <a:off x="1880086" y="1800808"/>
            <a:ext cx="4660673" cy="4767943"/>
          </a:xfrm>
        </p:spPr>
        <p:txBody>
          <a:bodyPr>
            <a:normAutofit/>
          </a:bodyPr>
          <a:lstStyle/>
          <a:p>
            <a:r>
              <a:rPr lang="en-US" b="1" dirty="0"/>
              <a:t>The restaurant is facing significant challenges in understanding and leveraging customer behavior and sales patterns due to the complexity of data analysis and the need for actionable insights. </a:t>
            </a:r>
          </a:p>
          <a:p>
            <a:pPr marL="0" indent="0">
              <a:buNone/>
            </a:pPr>
            <a:endParaRPr lang="en-US" b="1" dirty="0"/>
          </a:p>
          <a:p>
            <a:r>
              <a:rPr lang="en-US" b="1" dirty="0"/>
              <a:t>The restaurant struggles to optimize its operations, meet sales targets, and enhance overall performance. This hinders its ability to make informed strategic decisions, improve customer satisfaction, and achieve sustainable profitability.</a:t>
            </a:r>
            <a:endParaRPr lang="en-IN" b="1" dirty="0"/>
          </a:p>
        </p:txBody>
      </p:sp>
      <p:pic>
        <p:nvPicPr>
          <p:cNvPr id="5" name="Picture 4">
            <a:extLst>
              <a:ext uri="{FF2B5EF4-FFF2-40B4-BE49-F238E27FC236}">
                <a16:creationId xmlns:a16="http://schemas.microsoft.com/office/drawing/2014/main" id="{6529C661-79E2-D860-7ABF-B60E46873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667" y="1905000"/>
            <a:ext cx="4266214" cy="3945294"/>
          </a:xfrm>
          <a:prstGeom prst="rect">
            <a:avLst/>
          </a:prstGeom>
        </p:spPr>
      </p:pic>
    </p:spTree>
    <p:extLst>
      <p:ext uri="{BB962C8B-B14F-4D97-AF65-F5344CB8AC3E}">
        <p14:creationId xmlns:p14="http://schemas.microsoft.com/office/powerpoint/2010/main" val="417640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03DD-9750-4374-BAA0-E0B842B53916}"/>
              </a:ext>
            </a:extLst>
          </p:cNvPr>
          <p:cNvSpPr>
            <a:spLocks noGrp="1"/>
          </p:cNvSpPr>
          <p:nvPr>
            <p:ph type="title"/>
          </p:nvPr>
        </p:nvSpPr>
        <p:spPr>
          <a:xfrm>
            <a:off x="1763489" y="186615"/>
            <a:ext cx="9909078" cy="690465"/>
          </a:xfrm>
        </p:spPr>
        <p:txBody>
          <a:bodyPr>
            <a:normAutofit/>
          </a:bodyPr>
          <a:lstStyle/>
          <a:p>
            <a:r>
              <a:rPr lang="en-US" sz="2800" b="1" dirty="0"/>
              <a:t>Month-on-Month Sales Percentage Change Analysis</a:t>
            </a:r>
            <a:endParaRPr lang="en-IN" sz="2800" b="1" dirty="0"/>
          </a:p>
        </p:txBody>
      </p:sp>
      <p:pic>
        <p:nvPicPr>
          <p:cNvPr id="5" name="Content Placeholder 4">
            <a:extLst>
              <a:ext uri="{FF2B5EF4-FFF2-40B4-BE49-F238E27FC236}">
                <a16:creationId xmlns:a16="http://schemas.microsoft.com/office/drawing/2014/main" id="{096BCF98-AC75-E96A-07A6-2B6B98620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1515" y="3697575"/>
            <a:ext cx="4504829" cy="2819731"/>
          </a:xfrm>
        </p:spPr>
      </p:pic>
      <p:sp>
        <p:nvSpPr>
          <p:cNvPr id="6" name="TextBox 5">
            <a:extLst>
              <a:ext uri="{FF2B5EF4-FFF2-40B4-BE49-F238E27FC236}">
                <a16:creationId xmlns:a16="http://schemas.microsoft.com/office/drawing/2014/main" id="{A4B49B73-F786-DCD5-60EC-71F572CE267B}"/>
              </a:ext>
            </a:extLst>
          </p:cNvPr>
          <p:cNvSpPr txBox="1"/>
          <p:nvPr/>
        </p:nvSpPr>
        <p:spPr>
          <a:xfrm>
            <a:off x="1683478" y="704529"/>
            <a:ext cx="4083257" cy="307777"/>
          </a:xfrm>
          <a:prstGeom prst="rect">
            <a:avLst/>
          </a:prstGeom>
          <a:noFill/>
        </p:spPr>
        <p:txBody>
          <a:bodyPr wrap="square" rtlCol="0">
            <a:spAutoFit/>
          </a:bodyPr>
          <a:lstStyle/>
          <a:p>
            <a:r>
              <a:rPr lang="en-IN" sz="1400" b="1" dirty="0">
                <a:solidFill>
                  <a:srgbClr val="FF0000"/>
                </a:solidFill>
              </a:rPr>
              <a:t>SQL Query:</a:t>
            </a:r>
          </a:p>
        </p:txBody>
      </p:sp>
      <p:pic>
        <p:nvPicPr>
          <p:cNvPr id="8" name="Picture 7">
            <a:extLst>
              <a:ext uri="{FF2B5EF4-FFF2-40B4-BE49-F238E27FC236}">
                <a16:creationId xmlns:a16="http://schemas.microsoft.com/office/drawing/2014/main" id="{89611938-8DD6-E4D1-FD82-E4A050CC8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515" y="1245570"/>
            <a:ext cx="4271599" cy="1914855"/>
          </a:xfrm>
          <a:prstGeom prst="rect">
            <a:avLst/>
          </a:prstGeom>
        </p:spPr>
      </p:pic>
      <p:pic>
        <p:nvPicPr>
          <p:cNvPr id="10" name="Picture 9">
            <a:extLst>
              <a:ext uri="{FF2B5EF4-FFF2-40B4-BE49-F238E27FC236}">
                <a16:creationId xmlns:a16="http://schemas.microsoft.com/office/drawing/2014/main" id="{E8FC3716-4129-2580-E15B-F3689367F8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3478" y="1026235"/>
            <a:ext cx="4199448" cy="3387146"/>
          </a:xfrm>
          <a:prstGeom prst="rect">
            <a:avLst/>
          </a:prstGeom>
        </p:spPr>
      </p:pic>
      <p:sp>
        <p:nvSpPr>
          <p:cNvPr id="11" name="TextBox 10">
            <a:extLst>
              <a:ext uri="{FF2B5EF4-FFF2-40B4-BE49-F238E27FC236}">
                <a16:creationId xmlns:a16="http://schemas.microsoft.com/office/drawing/2014/main" id="{EA6A2935-A760-C440-BC58-CE118707D3B1}"/>
              </a:ext>
            </a:extLst>
          </p:cNvPr>
          <p:cNvSpPr txBox="1"/>
          <p:nvPr/>
        </p:nvSpPr>
        <p:spPr>
          <a:xfrm>
            <a:off x="1567543" y="4469357"/>
            <a:ext cx="5803972" cy="2031325"/>
          </a:xfrm>
          <a:prstGeom prst="rect">
            <a:avLst/>
          </a:prstGeom>
          <a:noFill/>
        </p:spPr>
        <p:txBody>
          <a:bodyPr wrap="square" rtlCol="0">
            <a:spAutoFit/>
          </a:bodyPr>
          <a:lstStyle/>
          <a:p>
            <a:r>
              <a:rPr lang="en-US" sz="1400" dirty="0"/>
              <a:t>The table chart provides a clear view of the total sales and percentage change in sales on a month-on-month basis for January, February, and March.</a:t>
            </a:r>
          </a:p>
          <a:p>
            <a:endParaRPr lang="en-US" sz="1400" b="1" dirty="0"/>
          </a:p>
          <a:p>
            <a:r>
              <a:rPr lang="en-US" sz="1400" b="1" dirty="0"/>
              <a:t>Observations:</a:t>
            </a:r>
            <a:endParaRPr lang="en-US" sz="1400" dirty="0"/>
          </a:p>
          <a:p>
            <a:pPr>
              <a:buFont typeface="+mj-lt"/>
              <a:buAutoNum type="arabicPeriod"/>
            </a:pPr>
            <a:r>
              <a:rPr lang="en-US" sz="1400" b="1" dirty="0"/>
              <a:t>January to February: </a:t>
            </a:r>
            <a:r>
              <a:rPr lang="en-US" sz="1400" dirty="0"/>
              <a:t>Sales decreased by 5.62%, indicating a decline from $53.82K to $50.79K.</a:t>
            </a:r>
          </a:p>
          <a:p>
            <a:pPr>
              <a:buFont typeface="+mj-lt"/>
              <a:buAutoNum type="arabicPeriod"/>
            </a:pPr>
            <a:r>
              <a:rPr lang="en-US" sz="1400" b="1" dirty="0"/>
              <a:t>February to March: </a:t>
            </a:r>
            <a:r>
              <a:rPr lang="en-US" sz="1400" dirty="0"/>
              <a:t>Sales increased by 7.52%, rising from $50.79K to $54.61K.</a:t>
            </a:r>
          </a:p>
        </p:txBody>
      </p:sp>
    </p:spTree>
    <p:extLst>
      <p:ext uri="{BB962C8B-B14F-4D97-AF65-F5344CB8AC3E}">
        <p14:creationId xmlns:p14="http://schemas.microsoft.com/office/powerpoint/2010/main" val="3503393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AE9-F3BD-BF17-9AF7-D940C5E3582A}"/>
              </a:ext>
            </a:extLst>
          </p:cNvPr>
          <p:cNvSpPr>
            <a:spLocks noGrp="1"/>
          </p:cNvSpPr>
          <p:nvPr>
            <p:ph type="title"/>
          </p:nvPr>
        </p:nvSpPr>
        <p:spPr>
          <a:xfrm>
            <a:off x="1623528" y="325534"/>
            <a:ext cx="10114382" cy="514225"/>
          </a:xfrm>
        </p:spPr>
        <p:txBody>
          <a:bodyPr>
            <a:normAutofit/>
          </a:bodyPr>
          <a:lstStyle/>
          <a:p>
            <a:r>
              <a:rPr lang="en-US" sz="2400" b="1" dirty="0"/>
              <a:t>Monthly Sales Target Achievement Analysis Using Gauge Charts</a:t>
            </a:r>
            <a:endParaRPr lang="en-IN" sz="2400" b="1" dirty="0"/>
          </a:p>
        </p:txBody>
      </p:sp>
      <p:pic>
        <p:nvPicPr>
          <p:cNvPr id="5" name="Content Placeholder 4">
            <a:extLst>
              <a:ext uri="{FF2B5EF4-FFF2-40B4-BE49-F238E27FC236}">
                <a16:creationId xmlns:a16="http://schemas.microsoft.com/office/drawing/2014/main" id="{24259CC7-25EF-4F8D-F7A5-E37738D05F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528" y="932565"/>
            <a:ext cx="9686490" cy="2123211"/>
          </a:xfrm>
        </p:spPr>
      </p:pic>
      <p:sp>
        <p:nvSpPr>
          <p:cNvPr id="7" name="TextBox 6">
            <a:extLst>
              <a:ext uri="{FF2B5EF4-FFF2-40B4-BE49-F238E27FC236}">
                <a16:creationId xmlns:a16="http://schemas.microsoft.com/office/drawing/2014/main" id="{99E1E720-41F0-BB94-F516-2E02F157A24F}"/>
              </a:ext>
            </a:extLst>
          </p:cNvPr>
          <p:cNvSpPr txBox="1"/>
          <p:nvPr/>
        </p:nvSpPr>
        <p:spPr>
          <a:xfrm>
            <a:off x="1623527" y="3116415"/>
            <a:ext cx="9937101" cy="3554819"/>
          </a:xfrm>
          <a:prstGeom prst="rect">
            <a:avLst/>
          </a:prstGeom>
          <a:noFill/>
        </p:spPr>
        <p:txBody>
          <a:bodyPr wrap="square" rtlCol="0">
            <a:spAutoFit/>
          </a:bodyPr>
          <a:lstStyle/>
          <a:p>
            <a:r>
              <a:rPr lang="en-US" sz="1500" dirty="0"/>
              <a:t>The gauge charts were used to analyze whether the sales targets for January, February, and March were achieved.</a:t>
            </a:r>
          </a:p>
          <a:p>
            <a:endParaRPr lang="en-US" sz="1500" dirty="0"/>
          </a:p>
          <a:p>
            <a:r>
              <a:rPr lang="en-US" sz="1500" b="1" dirty="0">
                <a:solidFill>
                  <a:srgbClr val="FF0000"/>
                </a:solidFill>
              </a:rPr>
              <a:t>Observations:</a:t>
            </a:r>
            <a:endParaRPr lang="en-US" sz="1500" dirty="0">
              <a:solidFill>
                <a:srgbClr val="FF0000"/>
              </a:solidFill>
            </a:endParaRPr>
          </a:p>
          <a:p>
            <a:pPr>
              <a:buFont typeface="+mj-lt"/>
              <a:buAutoNum type="arabicPeriod"/>
            </a:pPr>
            <a:r>
              <a:rPr lang="en-US" sz="1500" b="1" dirty="0"/>
              <a:t>January: </a:t>
            </a:r>
            <a:r>
              <a:rPr lang="en-US" sz="1500" dirty="0"/>
              <a:t>The target was narrowly missed by $180, indicating that the sales performance was very close to the goal.</a:t>
            </a:r>
          </a:p>
          <a:p>
            <a:pPr>
              <a:buFont typeface="+mj-lt"/>
              <a:buAutoNum type="arabicPeriod"/>
            </a:pPr>
            <a:r>
              <a:rPr lang="en-US" sz="1500" b="1" dirty="0"/>
              <a:t>February: </a:t>
            </a:r>
            <a:r>
              <a:rPr lang="en-US" sz="1500" dirty="0"/>
              <a:t>The target was missed by a larger margin of $1,210, suggesting a more significant shortfall in sales.</a:t>
            </a:r>
          </a:p>
          <a:p>
            <a:pPr>
              <a:buFont typeface="+mj-lt"/>
              <a:buAutoNum type="arabicPeriod"/>
            </a:pPr>
            <a:r>
              <a:rPr lang="en-US" sz="1500" b="1" dirty="0"/>
              <a:t>March: </a:t>
            </a:r>
            <a:r>
              <a:rPr lang="en-US" sz="1500" dirty="0"/>
              <a:t>The target was exceeded by $610, showing a successful achievement of the sales goal.</a:t>
            </a:r>
          </a:p>
          <a:p>
            <a:pPr>
              <a:buFont typeface="+mj-lt"/>
              <a:buAutoNum type="arabicPeriod"/>
            </a:pPr>
            <a:endParaRPr lang="en-US" sz="1500" dirty="0"/>
          </a:p>
          <a:p>
            <a:r>
              <a:rPr lang="en-IN" sz="1500" b="1" dirty="0">
                <a:solidFill>
                  <a:srgbClr val="FF0000"/>
                </a:solidFill>
              </a:rPr>
              <a:t>Recommendations</a:t>
            </a:r>
            <a:r>
              <a:rPr lang="en-US" sz="1500" b="1" dirty="0">
                <a:solidFill>
                  <a:srgbClr val="FF0000"/>
                </a:solidFill>
              </a:rPr>
              <a:t>:</a:t>
            </a:r>
          </a:p>
          <a:p>
            <a:r>
              <a:rPr lang="en-IN" sz="1500" b="1" dirty="0"/>
              <a:t>1. Sales Incentives: </a:t>
            </a:r>
            <a:r>
              <a:rPr lang="en-US" sz="1500" dirty="0"/>
              <a:t>Introduce incentives for staff to boost performance</a:t>
            </a:r>
          </a:p>
          <a:p>
            <a:r>
              <a:rPr lang="en-IN" sz="1500" b="1" dirty="0"/>
              <a:t>2. Analyse Shortfalls</a:t>
            </a:r>
            <a:endParaRPr lang="en-US" sz="1500" b="1" dirty="0"/>
          </a:p>
          <a:p>
            <a:r>
              <a:rPr lang="en-IN" sz="1500" b="1" dirty="0"/>
              <a:t>3. Set Realistic Targets: </a:t>
            </a:r>
            <a:r>
              <a:rPr lang="en-US" sz="1500" dirty="0"/>
              <a:t>Regularly review and adjust targets based on performance and market conditions.</a:t>
            </a:r>
          </a:p>
        </p:txBody>
      </p:sp>
    </p:spTree>
    <p:extLst>
      <p:ext uri="{BB962C8B-B14F-4D97-AF65-F5344CB8AC3E}">
        <p14:creationId xmlns:p14="http://schemas.microsoft.com/office/powerpoint/2010/main" val="3652640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A182-037E-57E4-CF3F-9061F6DF5182}"/>
              </a:ext>
            </a:extLst>
          </p:cNvPr>
          <p:cNvSpPr>
            <a:spLocks noGrp="1"/>
          </p:cNvSpPr>
          <p:nvPr>
            <p:ph type="title"/>
          </p:nvPr>
        </p:nvSpPr>
        <p:spPr>
          <a:xfrm>
            <a:off x="2526891" y="491613"/>
            <a:ext cx="8977722" cy="786581"/>
          </a:xfrm>
        </p:spPr>
        <p:txBody>
          <a:bodyPr>
            <a:normAutofit/>
          </a:bodyPr>
          <a:lstStyle/>
          <a:p>
            <a:r>
              <a:rPr lang="en-US" sz="4000" b="1" dirty="0"/>
              <a:t>Conclusion</a:t>
            </a:r>
            <a:endParaRPr lang="en-IN" sz="4000" b="1" dirty="0"/>
          </a:p>
        </p:txBody>
      </p:sp>
      <p:sp>
        <p:nvSpPr>
          <p:cNvPr id="3" name="Content Placeholder 2">
            <a:extLst>
              <a:ext uri="{FF2B5EF4-FFF2-40B4-BE49-F238E27FC236}">
                <a16:creationId xmlns:a16="http://schemas.microsoft.com/office/drawing/2014/main" id="{F1D93499-0E13-75B6-64C5-DE4188D825E2}"/>
              </a:ext>
            </a:extLst>
          </p:cNvPr>
          <p:cNvSpPr>
            <a:spLocks noGrp="1"/>
          </p:cNvSpPr>
          <p:nvPr>
            <p:ph idx="1"/>
          </p:nvPr>
        </p:nvSpPr>
        <p:spPr>
          <a:xfrm>
            <a:off x="1750142" y="1484671"/>
            <a:ext cx="9754470" cy="5014452"/>
          </a:xfrm>
        </p:spPr>
        <p:txBody>
          <a:bodyPr>
            <a:normAutofit fontScale="77500" lnSpcReduction="20000"/>
          </a:bodyPr>
          <a:lstStyle/>
          <a:p>
            <a:r>
              <a:rPr lang="en-US" b="1" dirty="0"/>
              <a:t>This project analyzed restaurant sales data, including order details, trends, and performance metrics, using Power BI for visualization. Key insights and recommendations were drawn to improve performance and customer satisfaction.</a:t>
            </a:r>
          </a:p>
          <a:p>
            <a:pPr marL="0" indent="0">
              <a:buNone/>
            </a:pPr>
            <a:endParaRPr lang="en-US" b="1" dirty="0"/>
          </a:p>
          <a:p>
            <a:r>
              <a:rPr lang="en-US" b="1" dirty="0"/>
              <a:t>The restaurant processed 5,343 orders, generating total sales of $159,000, with an average per cheque (APC) of $29.80. Italian and Asian food were top contributors, while American food had significant revenue despite fewer orders. The most popular items were Korean Beef Bowl, Spaghetti &amp; Meatballs, and Hamburger. Least-performing items, like Chips &amp; Guacamole, suggest the need for reevaluation or promotion.</a:t>
            </a:r>
          </a:p>
          <a:p>
            <a:pPr marL="0" indent="0">
              <a:buNone/>
            </a:pPr>
            <a:endParaRPr lang="en-US" b="1" dirty="0"/>
          </a:p>
          <a:p>
            <a:r>
              <a:rPr lang="en-US" b="1" dirty="0"/>
              <a:t>Sales trends showed end-of-month dips, likely due to lower customer engagement and fewer days in February. Mondays had the highest sales, with peak hours at noon and evening. January and February missed sales targets, while March exceeded them. Sales fell from January to February but rebounded in March, with significant variations in Italian food sales.</a:t>
            </a:r>
          </a:p>
          <a:p>
            <a:endParaRPr lang="en-US" b="1" dirty="0"/>
          </a:p>
          <a:p>
            <a:r>
              <a:rPr lang="en-US" b="1" dirty="0"/>
              <a:t>Recommendations include increasing promotions during slower periods, targeting less popular items, optimizing the menu, ensuring adequate staffing during peak times, and collecting customer feedback for continuous improvement.</a:t>
            </a:r>
          </a:p>
          <a:p>
            <a:pPr marL="0" indent="0">
              <a:buNone/>
            </a:pPr>
            <a:endParaRPr lang="en-US" b="1" dirty="0"/>
          </a:p>
          <a:p>
            <a:r>
              <a:rPr lang="en-US" b="1" dirty="0"/>
              <a:t>Leveraging these insights and recommendations can enhance operational efficiency, boost sales, and achieve sustainable growth, ensuring the restaurant remains competitive and appealing to customers.</a:t>
            </a:r>
          </a:p>
          <a:p>
            <a:endParaRPr lang="en-IN" b="1" dirty="0"/>
          </a:p>
        </p:txBody>
      </p:sp>
    </p:spTree>
    <p:extLst>
      <p:ext uri="{BB962C8B-B14F-4D97-AF65-F5344CB8AC3E}">
        <p14:creationId xmlns:p14="http://schemas.microsoft.com/office/powerpoint/2010/main" val="3634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FB42-B8A9-D453-F713-BF27BB7EB8D6}"/>
              </a:ext>
            </a:extLst>
          </p:cNvPr>
          <p:cNvSpPr>
            <a:spLocks noGrp="1"/>
          </p:cNvSpPr>
          <p:nvPr>
            <p:ph type="title"/>
          </p:nvPr>
        </p:nvSpPr>
        <p:spPr>
          <a:xfrm>
            <a:off x="2238964" y="442451"/>
            <a:ext cx="8911687" cy="1120877"/>
          </a:xfrm>
        </p:spPr>
        <p:txBody>
          <a:bodyPr>
            <a:normAutofit/>
          </a:bodyPr>
          <a:lstStyle/>
          <a:p>
            <a:r>
              <a:rPr lang="en-US" sz="4400" b="1" dirty="0"/>
              <a:t>Objectives</a:t>
            </a:r>
            <a:endParaRPr lang="en-IN" sz="4400" b="1" dirty="0"/>
          </a:p>
        </p:txBody>
      </p:sp>
      <p:sp>
        <p:nvSpPr>
          <p:cNvPr id="3" name="Content Placeholder 2">
            <a:extLst>
              <a:ext uri="{FF2B5EF4-FFF2-40B4-BE49-F238E27FC236}">
                <a16:creationId xmlns:a16="http://schemas.microsoft.com/office/drawing/2014/main" id="{AEC1A35E-C8D7-6571-3412-4B3B42623D30}"/>
              </a:ext>
            </a:extLst>
          </p:cNvPr>
          <p:cNvSpPr>
            <a:spLocks noGrp="1"/>
          </p:cNvSpPr>
          <p:nvPr>
            <p:ph idx="1"/>
          </p:nvPr>
        </p:nvSpPr>
        <p:spPr>
          <a:xfrm>
            <a:off x="1927124" y="1789471"/>
            <a:ext cx="8622890" cy="4121751"/>
          </a:xfrm>
        </p:spPr>
        <p:txBody>
          <a:bodyPr>
            <a:normAutofit fontScale="92500" lnSpcReduction="20000"/>
          </a:bodyPr>
          <a:lstStyle/>
          <a:p>
            <a:r>
              <a:rPr lang="en-US" b="1" dirty="0"/>
              <a:t>Analyze Sales Data:</a:t>
            </a:r>
            <a:r>
              <a:rPr lang="en-US" dirty="0"/>
              <a:t> Examine the number of orders, total sales, and sales trends to understand overall performance and identify peak times and seasonal variations.</a:t>
            </a:r>
          </a:p>
          <a:p>
            <a:r>
              <a:rPr lang="en-US" b="1" dirty="0"/>
              <a:t>Identify Item Popularity:</a:t>
            </a:r>
            <a:r>
              <a:rPr lang="en-US" dirty="0"/>
              <a:t> Determine the most and least ordered items to optimize the menu and manage inventory more effectively.</a:t>
            </a:r>
          </a:p>
          <a:p>
            <a:r>
              <a:rPr lang="en-US" b="1" dirty="0"/>
              <a:t>Segment Sales Distribution:</a:t>
            </a:r>
            <a:r>
              <a:rPr lang="en-US" dirty="0"/>
              <a:t> Assess sales distribution and growth percentages across food categories to identify strengths and opportunities.</a:t>
            </a:r>
          </a:p>
          <a:p>
            <a:r>
              <a:rPr lang="en-US" b="1" dirty="0"/>
              <a:t>Examine Hourly Sales Patterns:</a:t>
            </a:r>
            <a:r>
              <a:rPr lang="en-US" dirty="0"/>
              <a:t> Analyze hourly distribution of sales to optimize staffing levels and improve operational efficiency.</a:t>
            </a:r>
          </a:p>
          <a:p>
            <a:r>
              <a:rPr lang="en-US" b="1" dirty="0"/>
              <a:t>Evaluate Performance Metrics:</a:t>
            </a:r>
            <a:r>
              <a:rPr lang="en-US" dirty="0"/>
              <a:t> Track key performance indicators (KPIs) such as average order value, average order quantity to measure and enhance performance.</a:t>
            </a:r>
          </a:p>
          <a:p>
            <a:r>
              <a:rPr lang="en-US" b="1" dirty="0"/>
              <a:t>Develop Actionable Insights:</a:t>
            </a:r>
            <a:r>
              <a:rPr lang="en-US" dirty="0"/>
              <a:t> Provide data-driven recommendations to improve strategic decision-making, meet sales targets, and enhance customer satisfaction and profitability.</a:t>
            </a:r>
            <a:endParaRPr lang="en-IN" dirty="0"/>
          </a:p>
        </p:txBody>
      </p:sp>
    </p:spTree>
    <p:extLst>
      <p:ext uri="{BB962C8B-B14F-4D97-AF65-F5344CB8AC3E}">
        <p14:creationId xmlns:p14="http://schemas.microsoft.com/office/powerpoint/2010/main" val="389950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75C4-B9B8-B6DC-FE50-603E85CA35AC}"/>
              </a:ext>
            </a:extLst>
          </p:cNvPr>
          <p:cNvSpPr>
            <a:spLocks noGrp="1"/>
          </p:cNvSpPr>
          <p:nvPr>
            <p:ph type="title"/>
          </p:nvPr>
        </p:nvSpPr>
        <p:spPr>
          <a:xfrm>
            <a:off x="2331668" y="624110"/>
            <a:ext cx="8911687" cy="1280890"/>
          </a:xfrm>
        </p:spPr>
        <p:txBody>
          <a:bodyPr/>
          <a:lstStyle/>
          <a:p>
            <a:r>
              <a:rPr lang="en-US" b="1" dirty="0"/>
              <a:t>Data Collection And Tools Used</a:t>
            </a:r>
            <a:endParaRPr lang="en-IN" b="1" dirty="0"/>
          </a:p>
        </p:txBody>
      </p:sp>
      <p:sp>
        <p:nvSpPr>
          <p:cNvPr id="3" name="Content Placeholder 2">
            <a:extLst>
              <a:ext uri="{FF2B5EF4-FFF2-40B4-BE49-F238E27FC236}">
                <a16:creationId xmlns:a16="http://schemas.microsoft.com/office/drawing/2014/main" id="{666F18CF-B1CE-DEB1-8D87-AD9C72D18C83}"/>
              </a:ext>
            </a:extLst>
          </p:cNvPr>
          <p:cNvSpPr>
            <a:spLocks noGrp="1"/>
          </p:cNvSpPr>
          <p:nvPr>
            <p:ph idx="1"/>
          </p:nvPr>
        </p:nvSpPr>
        <p:spPr>
          <a:xfrm>
            <a:off x="2015412" y="1735494"/>
            <a:ext cx="8789437" cy="4498396"/>
          </a:xfrm>
        </p:spPr>
        <p:txBody>
          <a:bodyPr>
            <a:normAutofit lnSpcReduction="10000"/>
          </a:bodyPr>
          <a:lstStyle/>
          <a:p>
            <a:r>
              <a:rPr lang="en-US" sz="2100" b="1" dirty="0">
                <a:solidFill>
                  <a:schemeClr val="bg2">
                    <a:lumMod val="50000"/>
                  </a:schemeClr>
                </a:solidFill>
              </a:rPr>
              <a:t>Data Sources:</a:t>
            </a:r>
            <a:endParaRPr lang="en-US" sz="2100" dirty="0">
              <a:solidFill>
                <a:schemeClr val="bg2">
                  <a:lumMod val="50000"/>
                </a:schemeClr>
              </a:solidFill>
            </a:endParaRPr>
          </a:p>
          <a:p>
            <a:pPr>
              <a:buFont typeface="Arial" panose="020B0604020202020204" pitchFamily="34" charset="0"/>
              <a:buChar char="•"/>
            </a:pPr>
            <a:r>
              <a:rPr lang="en-US" b="1" dirty="0"/>
              <a:t>SQL Database:</a:t>
            </a:r>
            <a:r>
              <a:rPr lang="en-US" dirty="0"/>
              <a:t> Collected data from online sources into a SQL database with two tables detailing restaurant orders and sales (including menu items, date and time ordered, order IDs, and food categories).</a:t>
            </a:r>
          </a:p>
          <a:p>
            <a:pPr marL="0" indent="0">
              <a:buNone/>
            </a:pPr>
            <a:endParaRPr lang="en-US" dirty="0"/>
          </a:p>
          <a:p>
            <a:r>
              <a:rPr lang="en-US" sz="2100" b="1" dirty="0">
                <a:solidFill>
                  <a:schemeClr val="bg2">
                    <a:lumMod val="50000"/>
                  </a:schemeClr>
                </a:solidFill>
              </a:rPr>
              <a:t>Data Analysis Tools:</a:t>
            </a:r>
            <a:endParaRPr lang="en-US" sz="2100" dirty="0">
              <a:solidFill>
                <a:schemeClr val="bg2">
                  <a:lumMod val="50000"/>
                </a:schemeClr>
              </a:solidFill>
            </a:endParaRPr>
          </a:p>
          <a:p>
            <a:pPr>
              <a:buFont typeface="+mj-lt"/>
              <a:buAutoNum type="arabicPeriod"/>
            </a:pPr>
            <a:r>
              <a:rPr lang="en-US" b="1" dirty="0"/>
              <a:t>SQL:</a:t>
            </a:r>
            <a:r>
              <a:rPr lang="en-US" dirty="0"/>
              <a:t> Used for writing queries to extract and analyze data, identifying insights like total sales, order trends, and item popularity.</a:t>
            </a:r>
          </a:p>
          <a:p>
            <a:pPr>
              <a:buFont typeface="+mj-lt"/>
              <a:buAutoNum type="arabicPeriod"/>
            </a:pPr>
            <a:r>
              <a:rPr lang="en-US" b="1" dirty="0"/>
              <a:t>Power BI:</a:t>
            </a:r>
          </a:p>
          <a:p>
            <a:pPr>
              <a:buFont typeface="Arial" panose="020B0604020202020204" pitchFamily="34" charset="0"/>
              <a:buChar char="•"/>
            </a:pPr>
            <a:r>
              <a:rPr lang="en-US" b="1" dirty="0"/>
              <a:t>Data Export:</a:t>
            </a:r>
            <a:r>
              <a:rPr lang="en-US" dirty="0"/>
              <a:t> Transferred data from SQL to Power BI.</a:t>
            </a:r>
          </a:p>
          <a:p>
            <a:pPr>
              <a:buFont typeface="Arial" panose="020B0604020202020204" pitchFamily="34" charset="0"/>
              <a:buChar char="•"/>
            </a:pPr>
            <a:r>
              <a:rPr lang="en-US" b="1" dirty="0"/>
              <a:t>Data Exploration and Visualization:</a:t>
            </a:r>
            <a:r>
              <a:rPr lang="en-US" dirty="0"/>
              <a:t> Conducted in-depth exploration and created visual representations to aid decision-making and enhance profitability.</a:t>
            </a:r>
          </a:p>
          <a:p>
            <a:pPr marL="0" indent="0">
              <a:buNone/>
            </a:pPr>
            <a:endParaRPr lang="en-IN" dirty="0"/>
          </a:p>
        </p:txBody>
      </p:sp>
    </p:spTree>
    <p:extLst>
      <p:ext uri="{BB962C8B-B14F-4D97-AF65-F5344CB8AC3E}">
        <p14:creationId xmlns:p14="http://schemas.microsoft.com/office/powerpoint/2010/main" val="295019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B2EB-4B2B-AC7E-637F-97C562F97858}"/>
              </a:ext>
            </a:extLst>
          </p:cNvPr>
          <p:cNvSpPr>
            <a:spLocks noGrp="1"/>
          </p:cNvSpPr>
          <p:nvPr>
            <p:ph type="title"/>
          </p:nvPr>
        </p:nvSpPr>
        <p:spPr>
          <a:xfrm>
            <a:off x="2286001" y="918786"/>
            <a:ext cx="9218612" cy="986214"/>
          </a:xfrm>
        </p:spPr>
        <p:txBody>
          <a:bodyPr/>
          <a:lstStyle/>
          <a:p>
            <a:r>
              <a:rPr lang="en-US" b="1" dirty="0"/>
              <a:t>Challenges Faced</a:t>
            </a:r>
            <a:endParaRPr lang="en-IN" b="1" dirty="0"/>
          </a:p>
        </p:txBody>
      </p:sp>
      <p:sp>
        <p:nvSpPr>
          <p:cNvPr id="3" name="Content Placeholder 2">
            <a:extLst>
              <a:ext uri="{FF2B5EF4-FFF2-40B4-BE49-F238E27FC236}">
                <a16:creationId xmlns:a16="http://schemas.microsoft.com/office/drawing/2014/main" id="{A85A4374-CB1F-5014-B439-35AB49672BCA}"/>
              </a:ext>
            </a:extLst>
          </p:cNvPr>
          <p:cNvSpPr>
            <a:spLocks noGrp="1"/>
          </p:cNvSpPr>
          <p:nvPr>
            <p:ph idx="1"/>
          </p:nvPr>
        </p:nvSpPr>
        <p:spPr>
          <a:xfrm>
            <a:off x="2006081" y="2034073"/>
            <a:ext cx="9685143" cy="3905141"/>
          </a:xfrm>
        </p:spPr>
        <p:txBody>
          <a:bodyPr>
            <a:normAutofit fontScale="92500" lnSpcReduction="20000"/>
          </a:bodyPr>
          <a:lstStyle/>
          <a:p>
            <a:r>
              <a:rPr lang="en-US" b="1" dirty="0"/>
              <a:t>Database Linking:</a:t>
            </a:r>
            <a:r>
              <a:rPr lang="en-US" dirty="0"/>
              <a:t> The tables were not initially linked, requiring the creation of foreign keys to establish relationships between them.</a:t>
            </a:r>
          </a:p>
          <a:p>
            <a:pPr marL="0" indent="0">
              <a:buNone/>
            </a:pPr>
            <a:endParaRPr lang="en-US" dirty="0"/>
          </a:p>
          <a:p>
            <a:pPr marL="0" indent="0">
              <a:buNone/>
            </a:pPr>
            <a:r>
              <a:rPr lang="en-US" dirty="0"/>
              <a:t>      </a:t>
            </a:r>
            <a:r>
              <a:rPr lang="en-US" b="1" dirty="0">
                <a:solidFill>
                  <a:srgbClr val="FF0000"/>
                </a:solidFill>
              </a:rPr>
              <a:t>SQL Query for creating foreign key to link the tables</a:t>
            </a:r>
          </a:p>
          <a:p>
            <a:pPr>
              <a:buFont typeface="Arial" panose="020B0604020202020204" pitchFamily="34" charset="0"/>
              <a:buChar char="•"/>
            </a:pPr>
            <a:r>
              <a:rPr lang="en-US" b="1" dirty="0">
                <a:solidFill>
                  <a:schemeClr val="bg2">
                    <a:lumMod val="50000"/>
                  </a:schemeClr>
                </a:solidFill>
              </a:rPr>
              <a:t>alter</a:t>
            </a:r>
            <a:r>
              <a:rPr lang="en-US" b="1" dirty="0"/>
              <a:t> table </a:t>
            </a:r>
            <a:r>
              <a:rPr lang="en-US" b="1" dirty="0" err="1"/>
              <a:t>order_details</a:t>
            </a:r>
            <a:r>
              <a:rPr lang="en-US" b="1" dirty="0"/>
              <a:t> </a:t>
            </a:r>
            <a:r>
              <a:rPr lang="en-US" b="1" dirty="0">
                <a:solidFill>
                  <a:schemeClr val="bg2">
                    <a:lumMod val="50000"/>
                  </a:schemeClr>
                </a:solidFill>
              </a:rPr>
              <a:t>add</a:t>
            </a:r>
            <a:r>
              <a:rPr lang="en-US" b="1" dirty="0"/>
              <a:t> </a:t>
            </a:r>
            <a:r>
              <a:rPr lang="en-US" b="1" dirty="0">
                <a:solidFill>
                  <a:schemeClr val="bg2">
                    <a:lumMod val="50000"/>
                  </a:schemeClr>
                </a:solidFill>
              </a:rPr>
              <a:t>foreign</a:t>
            </a:r>
            <a:r>
              <a:rPr lang="en-US" b="1" dirty="0"/>
              <a:t> </a:t>
            </a:r>
            <a:r>
              <a:rPr lang="en-US" b="1" dirty="0">
                <a:solidFill>
                  <a:schemeClr val="bg2">
                    <a:lumMod val="50000"/>
                  </a:schemeClr>
                </a:solidFill>
              </a:rPr>
              <a:t>key</a:t>
            </a:r>
            <a:r>
              <a:rPr lang="en-US" b="1" dirty="0"/>
              <a:t> (</a:t>
            </a:r>
            <a:r>
              <a:rPr lang="en-US" b="1" dirty="0" err="1"/>
              <a:t>item_id</a:t>
            </a:r>
            <a:r>
              <a:rPr lang="en-US" b="1" dirty="0"/>
              <a:t>) </a:t>
            </a:r>
            <a:r>
              <a:rPr lang="en-US" b="1" dirty="0">
                <a:solidFill>
                  <a:schemeClr val="bg2">
                    <a:lumMod val="50000"/>
                  </a:schemeClr>
                </a:solidFill>
              </a:rPr>
              <a:t>references</a:t>
            </a:r>
            <a:r>
              <a:rPr lang="en-US" b="1" dirty="0"/>
              <a:t> </a:t>
            </a:r>
            <a:r>
              <a:rPr lang="en-US" b="1" dirty="0" err="1"/>
              <a:t>menu_items</a:t>
            </a:r>
            <a:r>
              <a:rPr lang="en-US" b="1" dirty="0"/>
              <a:t>(</a:t>
            </a:r>
            <a:r>
              <a:rPr lang="en-US" b="1" dirty="0" err="1"/>
              <a:t>menu_item_id</a:t>
            </a:r>
            <a:r>
              <a:rPr lang="en-US" b="1" dirty="0"/>
              <a:t>);</a:t>
            </a:r>
          </a:p>
          <a:p>
            <a:pPr marL="0" indent="0">
              <a:buNone/>
            </a:pPr>
            <a:endParaRPr lang="en-US" b="1" dirty="0"/>
          </a:p>
          <a:p>
            <a:r>
              <a:rPr lang="en-US" b="1" dirty="0"/>
              <a:t>Quantity Calculation: </a:t>
            </a:r>
            <a:r>
              <a:rPr lang="en-US" dirty="0"/>
              <a:t>Used count formulas to determine quantities, as tables lacked quantity columns.</a:t>
            </a:r>
          </a:p>
          <a:p>
            <a:r>
              <a:rPr lang="en-US" b="1" dirty="0"/>
              <a:t>Record Mismatch: </a:t>
            </a:r>
            <a:r>
              <a:rPr lang="en-US" dirty="0"/>
              <a:t>Eliminated mismatched records with an inner join, ensuring only common data was analyzed.</a:t>
            </a:r>
          </a:p>
          <a:p>
            <a:r>
              <a:rPr lang="en-US" b="1" dirty="0"/>
              <a:t>Power BI Analysis: </a:t>
            </a:r>
            <a:r>
              <a:rPr lang="en-US" dirty="0"/>
              <a:t>Created new tables in Power BI for specific results, in addition to measures and columns.</a:t>
            </a:r>
            <a:endParaRPr lang="en-IN" dirty="0"/>
          </a:p>
        </p:txBody>
      </p:sp>
    </p:spTree>
    <p:extLst>
      <p:ext uri="{BB962C8B-B14F-4D97-AF65-F5344CB8AC3E}">
        <p14:creationId xmlns:p14="http://schemas.microsoft.com/office/powerpoint/2010/main" val="203464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9DB6-85DD-463F-AC0C-27D18A1FB050}"/>
              </a:ext>
            </a:extLst>
          </p:cNvPr>
          <p:cNvSpPr>
            <a:spLocks noGrp="1"/>
          </p:cNvSpPr>
          <p:nvPr>
            <p:ph type="title"/>
          </p:nvPr>
        </p:nvSpPr>
        <p:spPr>
          <a:xfrm>
            <a:off x="1875453" y="624110"/>
            <a:ext cx="9116008" cy="1280890"/>
          </a:xfrm>
        </p:spPr>
        <p:txBody>
          <a:bodyPr/>
          <a:lstStyle/>
          <a:p>
            <a:pPr algn="ctr"/>
            <a:r>
              <a:rPr lang="en-US" b="1" dirty="0"/>
              <a:t>SQL Queries And Exploratory Data Analysis</a:t>
            </a:r>
            <a:endParaRPr lang="en-IN" b="1" dirty="0"/>
          </a:p>
        </p:txBody>
      </p:sp>
      <p:pic>
        <p:nvPicPr>
          <p:cNvPr id="11" name="Content Placeholder 10" descr="Research with solid fill">
            <a:extLst>
              <a:ext uri="{FF2B5EF4-FFF2-40B4-BE49-F238E27FC236}">
                <a16:creationId xmlns:a16="http://schemas.microsoft.com/office/drawing/2014/main" id="{05A9AAA5-A87A-2598-473B-CA85AD63945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2903" y="2562808"/>
            <a:ext cx="2684105" cy="2684105"/>
          </a:xfrm>
        </p:spPr>
      </p:pic>
      <p:pic>
        <p:nvPicPr>
          <p:cNvPr id="13" name="Graphic 12" descr="Presentation with pie chart with solid fill">
            <a:extLst>
              <a:ext uri="{FF2B5EF4-FFF2-40B4-BE49-F238E27FC236}">
                <a16:creationId xmlns:a16="http://schemas.microsoft.com/office/drawing/2014/main" id="{86A50AE4-3D44-7DA2-4F55-326661CAB5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39617" y="2562808"/>
            <a:ext cx="2908041" cy="2908041"/>
          </a:xfrm>
          <a:prstGeom prst="rect">
            <a:avLst/>
          </a:prstGeom>
        </p:spPr>
      </p:pic>
      <p:sp>
        <p:nvSpPr>
          <p:cNvPr id="14" name="Arrow: Right 13">
            <a:extLst>
              <a:ext uri="{FF2B5EF4-FFF2-40B4-BE49-F238E27FC236}">
                <a16:creationId xmlns:a16="http://schemas.microsoft.com/office/drawing/2014/main" id="{CDAC299A-148F-7E39-C12F-F03D40C3F69D}"/>
              </a:ext>
            </a:extLst>
          </p:cNvPr>
          <p:cNvSpPr/>
          <p:nvPr/>
        </p:nvSpPr>
        <p:spPr>
          <a:xfrm>
            <a:off x="10562253" y="3429000"/>
            <a:ext cx="886408" cy="475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9180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20CB-94B7-1DFA-F738-238A59D30ECC}"/>
              </a:ext>
            </a:extLst>
          </p:cNvPr>
          <p:cNvSpPr>
            <a:spLocks noGrp="1"/>
          </p:cNvSpPr>
          <p:nvPr>
            <p:ph type="title"/>
          </p:nvPr>
        </p:nvSpPr>
        <p:spPr>
          <a:xfrm>
            <a:off x="2151483" y="110926"/>
            <a:ext cx="8532036" cy="616861"/>
          </a:xfrm>
        </p:spPr>
        <p:txBody>
          <a:bodyPr>
            <a:normAutofit fontScale="90000"/>
          </a:bodyPr>
          <a:lstStyle/>
          <a:p>
            <a:r>
              <a:rPr lang="en-US" b="1" dirty="0"/>
              <a:t>Key Performance Indicators</a:t>
            </a:r>
            <a:endParaRPr lang="en-IN" b="1" dirty="0"/>
          </a:p>
        </p:txBody>
      </p:sp>
      <p:pic>
        <p:nvPicPr>
          <p:cNvPr id="5" name="Content Placeholder 4">
            <a:extLst>
              <a:ext uri="{FF2B5EF4-FFF2-40B4-BE49-F238E27FC236}">
                <a16:creationId xmlns:a16="http://schemas.microsoft.com/office/drawing/2014/main" id="{7B8AE76F-37D6-1C8A-9DCA-A53C42E952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129" y="727787"/>
            <a:ext cx="8915400" cy="1231598"/>
          </a:xfrm>
        </p:spPr>
      </p:pic>
      <p:sp>
        <p:nvSpPr>
          <p:cNvPr id="6" name="TextBox 5">
            <a:extLst>
              <a:ext uri="{FF2B5EF4-FFF2-40B4-BE49-F238E27FC236}">
                <a16:creationId xmlns:a16="http://schemas.microsoft.com/office/drawing/2014/main" id="{CE2A2BFA-0A72-89B7-18A8-13CC8300AC5F}"/>
              </a:ext>
            </a:extLst>
          </p:cNvPr>
          <p:cNvSpPr txBox="1"/>
          <p:nvPr/>
        </p:nvSpPr>
        <p:spPr>
          <a:xfrm>
            <a:off x="1859662" y="2288560"/>
            <a:ext cx="3645397" cy="954107"/>
          </a:xfrm>
          <a:prstGeom prst="rect">
            <a:avLst/>
          </a:prstGeom>
          <a:noFill/>
        </p:spPr>
        <p:txBody>
          <a:bodyPr wrap="square" rtlCol="0">
            <a:spAutoFit/>
          </a:bodyPr>
          <a:lstStyle/>
          <a:p>
            <a:pPr marL="285750" indent="-285750">
              <a:buFont typeface="Wingdings" panose="05000000000000000000" pitchFamily="2" charset="2"/>
              <a:buChar char="Ø"/>
            </a:pPr>
            <a:r>
              <a:rPr lang="en-IN" sz="1400" b="1" dirty="0">
                <a:solidFill>
                  <a:schemeClr val="bg2">
                    <a:lumMod val="50000"/>
                  </a:schemeClr>
                </a:solidFill>
              </a:rPr>
              <a:t>select count</a:t>
            </a:r>
            <a:r>
              <a:rPr lang="en-IN" sz="1400" b="1" dirty="0"/>
              <a:t>(</a:t>
            </a:r>
            <a:r>
              <a:rPr lang="en-IN" sz="1400" b="1" dirty="0">
                <a:solidFill>
                  <a:schemeClr val="bg2">
                    <a:lumMod val="50000"/>
                  </a:schemeClr>
                </a:solidFill>
              </a:rPr>
              <a:t>distinct</a:t>
            </a:r>
            <a:r>
              <a:rPr lang="en-IN" sz="1400" b="1" dirty="0"/>
              <a:t> </a:t>
            </a:r>
            <a:r>
              <a:rPr lang="en-IN" sz="1400" b="1" dirty="0" err="1"/>
              <a:t>item_name</a:t>
            </a:r>
            <a:r>
              <a:rPr lang="en-IN" sz="1400" b="1" dirty="0"/>
              <a:t>)</a:t>
            </a:r>
            <a:r>
              <a:rPr lang="en-IN" sz="1400" b="1" dirty="0">
                <a:solidFill>
                  <a:schemeClr val="bg2">
                    <a:lumMod val="50000"/>
                  </a:schemeClr>
                </a:solidFill>
              </a:rPr>
              <a:t> as </a:t>
            </a:r>
            <a:r>
              <a:rPr lang="en-IN" sz="1400" b="1" dirty="0" err="1"/>
              <a:t>Total_Menu_Items</a:t>
            </a:r>
            <a:r>
              <a:rPr lang="en-IN" sz="1400" b="1" dirty="0">
                <a:solidFill>
                  <a:schemeClr val="bg2">
                    <a:lumMod val="50000"/>
                  </a:schemeClr>
                </a:solidFill>
              </a:rPr>
              <a:t> from </a:t>
            </a:r>
            <a:r>
              <a:rPr lang="en-IN" sz="1400" b="1" dirty="0" err="1"/>
              <a:t>order_details</a:t>
            </a:r>
            <a:r>
              <a:rPr lang="en-IN" sz="1400" b="1" dirty="0"/>
              <a:t> od </a:t>
            </a:r>
            <a:r>
              <a:rPr lang="en-IN" sz="1400" b="1" dirty="0">
                <a:solidFill>
                  <a:schemeClr val="bg2">
                    <a:lumMod val="50000"/>
                  </a:schemeClr>
                </a:solidFill>
              </a:rPr>
              <a:t>inner join </a:t>
            </a:r>
            <a:r>
              <a:rPr lang="en-IN" sz="1400" b="1" dirty="0" err="1"/>
              <a:t>menu_items</a:t>
            </a:r>
            <a:r>
              <a:rPr lang="en-IN" sz="1400" b="1" dirty="0"/>
              <a:t> mi </a:t>
            </a:r>
            <a:r>
              <a:rPr lang="en-IN" sz="1400" b="1" dirty="0">
                <a:solidFill>
                  <a:schemeClr val="bg2">
                    <a:lumMod val="50000"/>
                  </a:schemeClr>
                </a:solidFill>
              </a:rPr>
              <a:t>on</a:t>
            </a:r>
            <a:r>
              <a:rPr lang="en-IN" sz="1400" b="1" dirty="0"/>
              <a:t> </a:t>
            </a:r>
            <a:r>
              <a:rPr lang="en-IN" sz="1400" b="1" dirty="0" err="1"/>
              <a:t>od.item_id</a:t>
            </a:r>
            <a:r>
              <a:rPr lang="en-IN" sz="1400" b="1" dirty="0"/>
              <a:t> = </a:t>
            </a:r>
            <a:r>
              <a:rPr lang="en-IN" sz="1400" b="1" dirty="0" err="1"/>
              <a:t>mi.menu_item_id</a:t>
            </a:r>
            <a:r>
              <a:rPr lang="en-IN" sz="1400" b="1" dirty="0"/>
              <a:t>;</a:t>
            </a:r>
          </a:p>
        </p:txBody>
      </p:sp>
      <p:pic>
        <p:nvPicPr>
          <p:cNvPr id="8" name="Picture 7">
            <a:extLst>
              <a:ext uri="{FF2B5EF4-FFF2-40B4-BE49-F238E27FC236}">
                <a16:creationId xmlns:a16="http://schemas.microsoft.com/office/drawing/2014/main" id="{8A152933-EE3D-D72C-B3BF-84580EE63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2889" y="2062033"/>
            <a:ext cx="2354235" cy="1299332"/>
          </a:xfrm>
          <a:prstGeom prst="rect">
            <a:avLst/>
          </a:prstGeom>
        </p:spPr>
      </p:pic>
      <p:sp>
        <p:nvSpPr>
          <p:cNvPr id="3" name="TextBox 2">
            <a:extLst>
              <a:ext uri="{FF2B5EF4-FFF2-40B4-BE49-F238E27FC236}">
                <a16:creationId xmlns:a16="http://schemas.microsoft.com/office/drawing/2014/main" id="{233A0C38-8099-5EAF-94A4-C798D08A422F}"/>
              </a:ext>
            </a:extLst>
          </p:cNvPr>
          <p:cNvSpPr txBox="1"/>
          <p:nvPr/>
        </p:nvSpPr>
        <p:spPr>
          <a:xfrm>
            <a:off x="8715742" y="2597637"/>
            <a:ext cx="2603241" cy="3570208"/>
          </a:xfrm>
          <a:prstGeom prst="rect">
            <a:avLst/>
          </a:prstGeom>
          <a:noFill/>
        </p:spPr>
        <p:txBody>
          <a:bodyPr wrap="square" rtlCol="0">
            <a:spAutoFit/>
          </a:bodyPr>
          <a:lstStyle/>
          <a:p>
            <a:r>
              <a:rPr lang="en-US" sz="1600" b="1" dirty="0"/>
              <a:t>SQL View Creation:</a:t>
            </a:r>
          </a:p>
          <a:p>
            <a:endParaRPr lang="en-US" sz="1600" b="1" dirty="0"/>
          </a:p>
          <a:p>
            <a:r>
              <a:rPr lang="en-US" sz="1600" b="1" dirty="0">
                <a:solidFill>
                  <a:srgbClr val="FF0000"/>
                </a:solidFill>
              </a:rPr>
              <a:t>Created a SQL view to streamline repeated joins of the two tables, simplifying queries and improving efficiency.</a:t>
            </a:r>
          </a:p>
          <a:p>
            <a:endParaRPr lang="en-US" sz="1600" dirty="0"/>
          </a:p>
          <a:p>
            <a:r>
              <a:rPr lang="en-IN" sz="1400" b="1" dirty="0">
                <a:solidFill>
                  <a:schemeClr val="bg2">
                    <a:lumMod val="50000"/>
                  </a:schemeClr>
                </a:solidFill>
              </a:rPr>
              <a:t>create view </a:t>
            </a:r>
            <a:r>
              <a:rPr lang="en-IN" sz="1400" b="1" dirty="0" err="1"/>
              <a:t>joined_data</a:t>
            </a:r>
            <a:r>
              <a:rPr lang="en-IN" sz="1400" b="1" dirty="0"/>
              <a:t> </a:t>
            </a:r>
            <a:r>
              <a:rPr lang="en-IN" sz="1400" b="1" dirty="0">
                <a:solidFill>
                  <a:schemeClr val="bg2">
                    <a:lumMod val="50000"/>
                  </a:schemeClr>
                </a:solidFill>
              </a:rPr>
              <a:t>as</a:t>
            </a:r>
            <a:r>
              <a:rPr lang="en-IN" sz="1400" b="1" dirty="0"/>
              <a:t> </a:t>
            </a:r>
            <a:r>
              <a:rPr lang="en-IN" sz="1400" b="1" dirty="0">
                <a:solidFill>
                  <a:schemeClr val="bg2">
                    <a:lumMod val="50000"/>
                  </a:schemeClr>
                </a:solidFill>
              </a:rPr>
              <a:t>select</a:t>
            </a:r>
            <a:r>
              <a:rPr lang="en-IN" sz="1400" b="1" dirty="0"/>
              <a:t> </a:t>
            </a:r>
            <a:r>
              <a:rPr lang="en-IN" sz="1400" b="1" dirty="0" err="1"/>
              <a:t>order_details</a:t>
            </a:r>
            <a:r>
              <a:rPr lang="en-IN" sz="1400" b="1" dirty="0"/>
              <a:t>.*, menu_items.* </a:t>
            </a:r>
            <a:r>
              <a:rPr lang="en-IN" sz="1400" b="1" dirty="0">
                <a:solidFill>
                  <a:schemeClr val="bg2">
                    <a:lumMod val="50000"/>
                  </a:schemeClr>
                </a:solidFill>
              </a:rPr>
              <a:t>from</a:t>
            </a:r>
            <a:r>
              <a:rPr lang="en-IN" sz="1400" b="1" dirty="0"/>
              <a:t> </a:t>
            </a:r>
            <a:r>
              <a:rPr lang="en-IN" sz="1400" b="1" dirty="0" err="1"/>
              <a:t>order_details</a:t>
            </a:r>
            <a:r>
              <a:rPr lang="en-IN" sz="1400" b="1" dirty="0"/>
              <a:t> </a:t>
            </a:r>
            <a:r>
              <a:rPr lang="en-IN" sz="1400" b="1" dirty="0">
                <a:solidFill>
                  <a:schemeClr val="bg2">
                    <a:lumMod val="50000"/>
                  </a:schemeClr>
                </a:solidFill>
              </a:rPr>
              <a:t>inner join </a:t>
            </a:r>
            <a:r>
              <a:rPr lang="en-IN" sz="1400" b="1" dirty="0" err="1"/>
              <a:t>menu_items</a:t>
            </a:r>
            <a:r>
              <a:rPr lang="en-IN" sz="1400" b="1" dirty="0"/>
              <a:t> </a:t>
            </a:r>
            <a:r>
              <a:rPr lang="en-IN" sz="1400" b="1" dirty="0">
                <a:solidFill>
                  <a:schemeClr val="bg2">
                    <a:lumMod val="50000"/>
                  </a:schemeClr>
                </a:solidFill>
              </a:rPr>
              <a:t>on</a:t>
            </a:r>
            <a:r>
              <a:rPr lang="en-IN" sz="1400" b="1" dirty="0"/>
              <a:t> </a:t>
            </a:r>
            <a:r>
              <a:rPr lang="en-IN" sz="1400" b="1" dirty="0" err="1"/>
              <a:t>order_details.item_id</a:t>
            </a:r>
            <a:r>
              <a:rPr lang="en-IN" sz="1400" b="1" dirty="0"/>
              <a:t> = </a:t>
            </a:r>
            <a:r>
              <a:rPr lang="en-IN" sz="1400" b="1" dirty="0" err="1"/>
              <a:t>menu_items.menu_item_id</a:t>
            </a:r>
            <a:r>
              <a:rPr lang="en-IN" sz="1400" b="1" dirty="0"/>
              <a:t>;</a:t>
            </a:r>
          </a:p>
        </p:txBody>
      </p:sp>
      <p:sp>
        <p:nvSpPr>
          <p:cNvPr id="4" name="TextBox 3">
            <a:extLst>
              <a:ext uri="{FF2B5EF4-FFF2-40B4-BE49-F238E27FC236}">
                <a16:creationId xmlns:a16="http://schemas.microsoft.com/office/drawing/2014/main" id="{EB785097-A67D-DB86-23CE-AE04FCC658B5}"/>
              </a:ext>
            </a:extLst>
          </p:cNvPr>
          <p:cNvSpPr txBox="1"/>
          <p:nvPr/>
        </p:nvSpPr>
        <p:spPr>
          <a:xfrm>
            <a:off x="1872882" y="3649846"/>
            <a:ext cx="2687217" cy="738664"/>
          </a:xfrm>
          <a:prstGeom prst="rect">
            <a:avLst/>
          </a:prstGeom>
          <a:noFill/>
        </p:spPr>
        <p:txBody>
          <a:bodyPr wrap="square" rtlCol="0">
            <a:spAutoFit/>
          </a:bodyPr>
          <a:lstStyle/>
          <a:p>
            <a:pPr marL="285750" indent="-285750">
              <a:buFont typeface="Wingdings" panose="05000000000000000000" pitchFamily="2" charset="2"/>
              <a:buChar char="Ø"/>
            </a:pPr>
            <a:r>
              <a:rPr lang="en-US" sz="1400" b="1" dirty="0">
                <a:solidFill>
                  <a:schemeClr val="bg2">
                    <a:lumMod val="50000"/>
                  </a:schemeClr>
                </a:solidFill>
              </a:rPr>
              <a:t>select</a:t>
            </a:r>
            <a:r>
              <a:rPr lang="en-US" sz="1400" b="1" dirty="0"/>
              <a:t> </a:t>
            </a:r>
            <a:r>
              <a:rPr lang="en-US" sz="1400" b="1" dirty="0">
                <a:solidFill>
                  <a:schemeClr val="bg2">
                    <a:lumMod val="50000"/>
                  </a:schemeClr>
                </a:solidFill>
              </a:rPr>
              <a:t>count</a:t>
            </a:r>
            <a:r>
              <a:rPr lang="en-US" sz="1400" b="1" dirty="0"/>
              <a:t>(</a:t>
            </a:r>
            <a:r>
              <a:rPr lang="en-US" sz="1400" b="1" dirty="0">
                <a:solidFill>
                  <a:schemeClr val="bg2">
                    <a:lumMod val="50000"/>
                  </a:schemeClr>
                </a:solidFill>
              </a:rPr>
              <a:t>distinct</a:t>
            </a:r>
            <a:r>
              <a:rPr lang="en-US" sz="1400" b="1" dirty="0"/>
              <a:t> </a:t>
            </a:r>
            <a:r>
              <a:rPr lang="en-US" sz="1400" b="1" dirty="0" err="1"/>
              <a:t>order_id</a:t>
            </a:r>
            <a:r>
              <a:rPr lang="en-US" sz="1400" b="1" dirty="0"/>
              <a:t>)</a:t>
            </a:r>
            <a:r>
              <a:rPr lang="en-US" sz="1400" b="1" dirty="0">
                <a:solidFill>
                  <a:schemeClr val="bg2">
                    <a:lumMod val="50000"/>
                  </a:schemeClr>
                </a:solidFill>
              </a:rPr>
              <a:t> as </a:t>
            </a:r>
            <a:r>
              <a:rPr lang="en-US" sz="1400" b="1" dirty="0" err="1"/>
              <a:t>Total_Orders</a:t>
            </a:r>
            <a:r>
              <a:rPr lang="en-US" sz="1400" b="1" dirty="0"/>
              <a:t> </a:t>
            </a:r>
            <a:r>
              <a:rPr lang="en-US" sz="1400" b="1" dirty="0">
                <a:solidFill>
                  <a:schemeClr val="bg2">
                    <a:lumMod val="50000"/>
                  </a:schemeClr>
                </a:solidFill>
              </a:rPr>
              <a:t>from</a:t>
            </a:r>
            <a:r>
              <a:rPr lang="en-US" sz="1400" b="1" dirty="0"/>
              <a:t> </a:t>
            </a:r>
            <a:r>
              <a:rPr lang="en-US" sz="1400" b="1" dirty="0" err="1"/>
              <a:t>joined_data</a:t>
            </a:r>
            <a:r>
              <a:rPr lang="en-US" sz="1400" b="1" dirty="0"/>
              <a:t>;</a:t>
            </a:r>
            <a:endParaRPr lang="en-IN" sz="1400" b="1" dirty="0"/>
          </a:p>
        </p:txBody>
      </p:sp>
      <p:pic>
        <p:nvPicPr>
          <p:cNvPr id="9" name="Picture 8">
            <a:extLst>
              <a:ext uri="{FF2B5EF4-FFF2-40B4-BE49-F238E27FC236}">
                <a16:creationId xmlns:a16="http://schemas.microsoft.com/office/drawing/2014/main" id="{1AF84DA8-07F4-45FB-FB5B-094BACC8F3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697" y="3408275"/>
            <a:ext cx="2051658" cy="1089152"/>
          </a:xfrm>
          <a:prstGeom prst="rect">
            <a:avLst/>
          </a:prstGeom>
        </p:spPr>
      </p:pic>
      <p:sp>
        <p:nvSpPr>
          <p:cNvPr id="10" name="TextBox 9">
            <a:extLst>
              <a:ext uri="{FF2B5EF4-FFF2-40B4-BE49-F238E27FC236}">
                <a16:creationId xmlns:a16="http://schemas.microsoft.com/office/drawing/2014/main" id="{726BB5CA-EEBA-BBF5-CB06-176EFF78BAE1}"/>
              </a:ext>
            </a:extLst>
          </p:cNvPr>
          <p:cNvSpPr txBox="1"/>
          <p:nvPr/>
        </p:nvSpPr>
        <p:spPr>
          <a:xfrm>
            <a:off x="1872882" y="4717699"/>
            <a:ext cx="2439178" cy="738664"/>
          </a:xfrm>
          <a:prstGeom prst="rect">
            <a:avLst/>
          </a:prstGeom>
          <a:noFill/>
        </p:spPr>
        <p:txBody>
          <a:bodyPr wrap="square" rtlCol="0">
            <a:spAutoFit/>
          </a:bodyPr>
          <a:lstStyle/>
          <a:p>
            <a:pPr marL="285750" indent="-285750">
              <a:buFont typeface="Wingdings" panose="05000000000000000000" pitchFamily="2" charset="2"/>
              <a:buChar char="Ø"/>
            </a:pPr>
            <a:r>
              <a:rPr lang="en-US" sz="1400" b="1" dirty="0">
                <a:solidFill>
                  <a:schemeClr val="bg2">
                    <a:lumMod val="50000"/>
                  </a:schemeClr>
                </a:solidFill>
              </a:rPr>
              <a:t>select</a:t>
            </a:r>
            <a:r>
              <a:rPr lang="en-US" sz="1400" b="1" dirty="0"/>
              <a:t> </a:t>
            </a:r>
            <a:r>
              <a:rPr lang="en-US" sz="1400" b="1" dirty="0">
                <a:solidFill>
                  <a:schemeClr val="bg2">
                    <a:lumMod val="50000"/>
                  </a:schemeClr>
                </a:solidFill>
              </a:rPr>
              <a:t>sum</a:t>
            </a:r>
            <a:r>
              <a:rPr lang="en-US" sz="1400" b="1" dirty="0"/>
              <a:t>(price) </a:t>
            </a:r>
            <a:r>
              <a:rPr lang="en-US" sz="1400" b="1" dirty="0">
                <a:solidFill>
                  <a:schemeClr val="bg2">
                    <a:lumMod val="50000"/>
                  </a:schemeClr>
                </a:solidFill>
              </a:rPr>
              <a:t>as</a:t>
            </a:r>
            <a:r>
              <a:rPr lang="en-US" sz="1400" b="1" dirty="0"/>
              <a:t> </a:t>
            </a:r>
            <a:r>
              <a:rPr lang="en-US" sz="1400" b="1" dirty="0" err="1"/>
              <a:t>Total_Sales</a:t>
            </a:r>
            <a:r>
              <a:rPr lang="en-US" sz="1400" b="1" dirty="0">
                <a:solidFill>
                  <a:schemeClr val="bg2">
                    <a:lumMod val="50000"/>
                  </a:schemeClr>
                </a:solidFill>
              </a:rPr>
              <a:t> from </a:t>
            </a:r>
            <a:r>
              <a:rPr lang="en-US" sz="1400" b="1" dirty="0" err="1"/>
              <a:t>joined_data</a:t>
            </a:r>
            <a:r>
              <a:rPr lang="en-US" sz="1400" b="1" dirty="0"/>
              <a:t>;</a:t>
            </a:r>
            <a:endParaRPr lang="en-IN" sz="1400" b="1" dirty="0"/>
          </a:p>
        </p:txBody>
      </p:sp>
      <p:pic>
        <p:nvPicPr>
          <p:cNvPr id="12" name="Picture 11">
            <a:extLst>
              <a:ext uri="{FF2B5EF4-FFF2-40B4-BE49-F238E27FC236}">
                <a16:creationId xmlns:a16="http://schemas.microsoft.com/office/drawing/2014/main" id="{EDB97A0D-1312-EB97-B903-267389BC65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0697" y="4516344"/>
            <a:ext cx="2051658" cy="1208337"/>
          </a:xfrm>
          <a:prstGeom prst="rect">
            <a:avLst/>
          </a:prstGeom>
        </p:spPr>
      </p:pic>
      <p:sp>
        <p:nvSpPr>
          <p:cNvPr id="13" name="TextBox 12">
            <a:extLst>
              <a:ext uri="{FF2B5EF4-FFF2-40B4-BE49-F238E27FC236}">
                <a16:creationId xmlns:a16="http://schemas.microsoft.com/office/drawing/2014/main" id="{932E344A-4A39-6555-F7CF-FA5F5FE2784B}"/>
              </a:ext>
            </a:extLst>
          </p:cNvPr>
          <p:cNvSpPr txBox="1"/>
          <p:nvPr/>
        </p:nvSpPr>
        <p:spPr>
          <a:xfrm>
            <a:off x="1852897" y="5757553"/>
            <a:ext cx="3344252" cy="954107"/>
          </a:xfrm>
          <a:prstGeom prst="rect">
            <a:avLst/>
          </a:prstGeom>
          <a:noFill/>
        </p:spPr>
        <p:txBody>
          <a:bodyPr wrap="square" rtlCol="0">
            <a:spAutoFit/>
          </a:bodyPr>
          <a:lstStyle/>
          <a:p>
            <a:pPr marL="285750" indent="-285750">
              <a:buFont typeface="Wingdings" panose="05000000000000000000" pitchFamily="2" charset="2"/>
              <a:buChar char="Ø"/>
            </a:pPr>
            <a:r>
              <a:rPr lang="en-US" sz="1400" b="1" dirty="0">
                <a:solidFill>
                  <a:schemeClr val="bg2">
                    <a:lumMod val="50000"/>
                  </a:schemeClr>
                </a:solidFill>
              </a:rPr>
              <a:t>select</a:t>
            </a:r>
            <a:r>
              <a:rPr lang="en-US" sz="1400" b="1" dirty="0"/>
              <a:t> </a:t>
            </a:r>
            <a:r>
              <a:rPr lang="en-US" sz="1400" b="1" dirty="0">
                <a:solidFill>
                  <a:schemeClr val="bg2">
                    <a:lumMod val="50000"/>
                  </a:schemeClr>
                </a:solidFill>
              </a:rPr>
              <a:t>sum</a:t>
            </a:r>
            <a:r>
              <a:rPr lang="en-US" sz="1400" b="1" dirty="0"/>
              <a:t>(price)/</a:t>
            </a:r>
            <a:r>
              <a:rPr lang="en-US" sz="1400" b="1" dirty="0">
                <a:solidFill>
                  <a:schemeClr val="bg2">
                    <a:lumMod val="50000"/>
                  </a:schemeClr>
                </a:solidFill>
              </a:rPr>
              <a:t>coun</a:t>
            </a:r>
            <a:r>
              <a:rPr lang="en-US" sz="1400" b="1" dirty="0"/>
              <a:t>t(</a:t>
            </a:r>
            <a:r>
              <a:rPr lang="en-US" sz="1400" b="1" dirty="0">
                <a:solidFill>
                  <a:schemeClr val="bg2">
                    <a:lumMod val="50000"/>
                  </a:schemeClr>
                </a:solidFill>
              </a:rPr>
              <a:t>distinct</a:t>
            </a:r>
            <a:r>
              <a:rPr lang="en-US" sz="1400" b="1" dirty="0"/>
              <a:t> </a:t>
            </a:r>
            <a:r>
              <a:rPr lang="en-US" sz="1400" b="1" dirty="0" err="1"/>
              <a:t>order_id</a:t>
            </a:r>
            <a:r>
              <a:rPr lang="en-US" sz="1400" b="1" dirty="0"/>
              <a:t>) </a:t>
            </a:r>
            <a:r>
              <a:rPr lang="en-US" sz="1400" b="1" dirty="0">
                <a:solidFill>
                  <a:schemeClr val="bg2">
                    <a:lumMod val="50000"/>
                  </a:schemeClr>
                </a:solidFill>
              </a:rPr>
              <a:t>as</a:t>
            </a:r>
            <a:r>
              <a:rPr lang="en-US" sz="1400" b="1" dirty="0"/>
              <a:t> </a:t>
            </a:r>
            <a:r>
              <a:rPr lang="en-US" sz="1400" b="1" dirty="0" err="1"/>
              <a:t>Average_Per_Cheque</a:t>
            </a:r>
            <a:r>
              <a:rPr lang="en-US" sz="1400" b="1" dirty="0">
                <a:solidFill>
                  <a:schemeClr val="bg2">
                    <a:lumMod val="50000"/>
                  </a:schemeClr>
                </a:solidFill>
              </a:rPr>
              <a:t> from </a:t>
            </a:r>
            <a:r>
              <a:rPr lang="en-US" sz="1400" b="1" dirty="0" err="1"/>
              <a:t>joined_data</a:t>
            </a:r>
            <a:r>
              <a:rPr lang="en-US" sz="1400" b="1" dirty="0"/>
              <a:t>;</a:t>
            </a:r>
            <a:endParaRPr lang="en-IN" sz="1400" b="1" dirty="0"/>
          </a:p>
        </p:txBody>
      </p:sp>
      <p:pic>
        <p:nvPicPr>
          <p:cNvPr id="15" name="Picture 14">
            <a:extLst>
              <a:ext uri="{FF2B5EF4-FFF2-40B4-BE49-F238E27FC236}">
                <a16:creationId xmlns:a16="http://schemas.microsoft.com/office/drawing/2014/main" id="{D5526C5C-E62F-3690-C6CC-A22E62C3C1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60697" y="5791914"/>
            <a:ext cx="2019892" cy="805864"/>
          </a:xfrm>
          <a:prstGeom prst="rect">
            <a:avLst/>
          </a:prstGeom>
        </p:spPr>
      </p:pic>
    </p:spTree>
    <p:extLst>
      <p:ext uri="{BB962C8B-B14F-4D97-AF65-F5344CB8AC3E}">
        <p14:creationId xmlns:p14="http://schemas.microsoft.com/office/powerpoint/2010/main" val="72481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20CB-94B7-1DFA-F738-238A59D30ECC}"/>
              </a:ext>
            </a:extLst>
          </p:cNvPr>
          <p:cNvSpPr>
            <a:spLocks noGrp="1"/>
          </p:cNvSpPr>
          <p:nvPr>
            <p:ph type="title"/>
          </p:nvPr>
        </p:nvSpPr>
        <p:spPr>
          <a:xfrm>
            <a:off x="2151483" y="110926"/>
            <a:ext cx="8532036" cy="616861"/>
          </a:xfrm>
        </p:spPr>
        <p:txBody>
          <a:bodyPr>
            <a:normAutofit fontScale="90000"/>
          </a:bodyPr>
          <a:lstStyle/>
          <a:p>
            <a:r>
              <a:rPr lang="en-US" b="1" dirty="0"/>
              <a:t>Key Performance Indicators</a:t>
            </a:r>
            <a:endParaRPr lang="en-IN" b="1" dirty="0"/>
          </a:p>
        </p:txBody>
      </p:sp>
      <p:pic>
        <p:nvPicPr>
          <p:cNvPr id="5" name="Content Placeholder 4">
            <a:extLst>
              <a:ext uri="{FF2B5EF4-FFF2-40B4-BE49-F238E27FC236}">
                <a16:creationId xmlns:a16="http://schemas.microsoft.com/office/drawing/2014/main" id="{7B8AE76F-37D6-1C8A-9DCA-A53C42E952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129" y="727787"/>
            <a:ext cx="8915400" cy="1231598"/>
          </a:xfrm>
        </p:spPr>
      </p:pic>
      <p:sp>
        <p:nvSpPr>
          <p:cNvPr id="6" name="TextBox 5">
            <a:extLst>
              <a:ext uri="{FF2B5EF4-FFF2-40B4-BE49-F238E27FC236}">
                <a16:creationId xmlns:a16="http://schemas.microsoft.com/office/drawing/2014/main" id="{CE2A2BFA-0A72-89B7-18A8-13CC8300AC5F}"/>
              </a:ext>
            </a:extLst>
          </p:cNvPr>
          <p:cNvSpPr txBox="1"/>
          <p:nvPr/>
        </p:nvSpPr>
        <p:spPr>
          <a:xfrm>
            <a:off x="1896973" y="2250590"/>
            <a:ext cx="2758991" cy="2246769"/>
          </a:xfrm>
          <a:prstGeom prst="rect">
            <a:avLst/>
          </a:prstGeom>
          <a:noFill/>
        </p:spPr>
        <p:txBody>
          <a:bodyPr wrap="square" rtlCol="0">
            <a:spAutoFit/>
          </a:bodyPr>
          <a:lstStyle/>
          <a:p>
            <a:pPr marL="285750" indent="-285750">
              <a:buFont typeface="Wingdings" panose="05000000000000000000" pitchFamily="2" charset="2"/>
              <a:buChar char="Ø"/>
            </a:pPr>
            <a:r>
              <a:rPr lang="en-US" sz="1400" b="1" dirty="0">
                <a:solidFill>
                  <a:schemeClr val="bg2">
                    <a:lumMod val="50000"/>
                  </a:schemeClr>
                </a:solidFill>
              </a:rPr>
              <a:t>select</a:t>
            </a:r>
            <a:r>
              <a:rPr lang="en-US" sz="1400" b="1" dirty="0"/>
              <a:t> </a:t>
            </a:r>
            <a:r>
              <a:rPr lang="en-US" sz="1400" b="1" dirty="0">
                <a:solidFill>
                  <a:schemeClr val="bg2">
                    <a:lumMod val="50000"/>
                  </a:schemeClr>
                </a:solidFill>
              </a:rPr>
              <a:t>count</a:t>
            </a:r>
            <a:r>
              <a:rPr lang="en-US" sz="1400" b="1" dirty="0"/>
              <a:t>(</a:t>
            </a:r>
            <a:r>
              <a:rPr lang="en-US" sz="1400" b="1" dirty="0" err="1"/>
              <a:t>item_name</a:t>
            </a:r>
            <a:r>
              <a:rPr lang="en-US" sz="1400" b="1" dirty="0"/>
              <a:t>) </a:t>
            </a:r>
            <a:r>
              <a:rPr lang="en-US" sz="1400" b="1" dirty="0">
                <a:solidFill>
                  <a:schemeClr val="bg2">
                    <a:lumMod val="50000"/>
                  </a:schemeClr>
                </a:solidFill>
              </a:rPr>
              <a:t>as</a:t>
            </a:r>
            <a:r>
              <a:rPr lang="en-US" sz="1400" b="1" dirty="0"/>
              <a:t> </a:t>
            </a:r>
            <a:r>
              <a:rPr lang="en-US" sz="1400" b="1" dirty="0" err="1"/>
              <a:t>Total_Items_Ordered</a:t>
            </a:r>
            <a:r>
              <a:rPr lang="en-US" sz="1400" b="1" dirty="0"/>
              <a:t> </a:t>
            </a:r>
            <a:r>
              <a:rPr lang="en-US" sz="1400" b="1" dirty="0">
                <a:solidFill>
                  <a:schemeClr val="bg2">
                    <a:lumMod val="50000"/>
                  </a:schemeClr>
                </a:solidFill>
              </a:rPr>
              <a:t>from</a:t>
            </a:r>
            <a:r>
              <a:rPr lang="en-US" sz="1400" b="1" dirty="0"/>
              <a:t> </a:t>
            </a:r>
            <a:r>
              <a:rPr lang="en-US" sz="1400" b="1" dirty="0" err="1"/>
              <a:t>joined_data</a:t>
            </a:r>
            <a:r>
              <a:rPr lang="en-US" sz="1400" b="1" dirty="0"/>
              <a:t>;</a:t>
            </a:r>
          </a:p>
          <a:p>
            <a:pPr marL="285750" indent="-285750">
              <a:buFont typeface="Wingdings" panose="05000000000000000000" pitchFamily="2" charset="2"/>
              <a:buChar char="Ø"/>
            </a:pPr>
            <a:endParaRPr lang="en-US" sz="1400" b="1" dirty="0"/>
          </a:p>
          <a:p>
            <a:pPr marL="285750" indent="-285750">
              <a:buFont typeface="Wingdings" panose="05000000000000000000" pitchFamily="2" charset="2"/>
              <a:buChar char="Ø"/>
            </a:pPr>
            <a:endParaRPr lang="en-US" sz="1400" b="1" dirty="0"/>
          </a:p>
          <a:p>
            <a:pPr marL="285750" indent="-285750">
              <a:buFont typeface="Wingdings" panose="05000000000000000000" pitchFamily="2" charset="2"/>
              <a:buChar char="Ø"/>
            </a:pPr>
            <a:r>
              <a:rPr lang="en-US" sz="1400" b="1" dirty="0">
                <a:solidFill>
                  <a:schemeClr val="bg2">
                    <a:lumMod val="50000"/>
                  </a:schemeClr>
                </a:solidFill>
              </a:rPr>
              <a:t>select</a:t>
            </a:r>
            <a:r>
              <a:rPr lang="en-US" sz="1400" b="1" dirty="0"/>
              <a:t> </a:t>
            </a:r>
            <a:r>
              <a:rPr lang="en-US" sz="1400" b="1" dirty="0">
                <a:solidFill>
                  <a:schemeClr val="bg2">
                    <a:lumMod val="50000"/>
                  </a:schemeClr>
                </a:solidFill>
              </a:rPr>
              <a:t>count</a:t>
            </a:r>
            <a:r>
              <a:rPr lang="en-US" sz="1400" b="1" dirty="0"/>
              <a:t>(</a:t>
            </a:r>
            <a:r>
              <a:rPr lang="en-US" sz="1400" b="1" dirty="0" err="1"/>
              <a:t>item_name</a:t>
            </a:r>
            <a:r>
              <a:rPr lang="en-US" sz="1400" b="1" dirty="0"/>
              <a:t>)/</a:t>
            </a:r>
            <a:r>
              <a:rPr lang="en-US" sz="1400" b="1" dirty="0">
                <a:solidFill>
                  <a:schemeClr val="bg2">
                    <a:lumMod val="50000"/>
                  </a:schemeClr>
                </a:solidFill>
              </a:rPr>
              <a:t>count</a:t>
            </a:r>
            <a:r>
              <a:rPr lang="en-US" sz="1400" b="1" dirty="0"/>
              <a:t>(</a:t>
            </a:r>
            <a:r>
              <a:rPr lang="en-US" sz="1400" b="1" dirty="0">
                <a:solidFill>
                  <a:schemeClr val="bg2">
                    <a:lumMod val="50000"/>
                  </a:schemeClr>
                </a:solidFill>
              </a:rPr>
              <a:t>distinct</a:t>
            </a:r>
            <a:r>
              <a:rPr lang="en-US" sz="1400" b="1" dirty="0"/>
              <a:t> </a:t>
            </a:r>
            <a:r>
              <a:rPr lang="en-US" sz="1400" b="1" dirty="0" err="1"/>
              <a:t>order_id</a:t>
            </a:r>
            <a:r>
              <a:rPr lang="en-US" sz="1400" b="1" dirty="0"/>
              <a:t>) </a:t>
            </a:r>
            <a:r>
              <a:rPr lang="en-US" sz="1400" b="1" dirty="0">
                <a:solidFill>
                  <a:schemeClr val="bg2">
                    <a:lumMod val="50000"/>
                  </a:schemeClr>
                </a:solidFill>
              </a:rPr>
              <a:t>as</a:t>
            </a:r>
            <a:r>
              <a:rPr lang="en-US" sz="1400" b="1" dirty="0"/>
              <a:t> </a:t>
            </a:r>
            <a:r>
              <a:rPr lang="en-US" sz="1400" b="1" dirty="0" err="1"/>
              <a:t>Average_Items_Per_Order</a:t>
            </a:r>
            <a:r>
              <a:rPr lang="en-US" sz="1400" b="1" dirty="0"/>
              <a:t> </a:t>
            </a:r>
            <a:r>
              <a:rPr lang="en-US" sz="1400" b="1" dirty="0">
                <a:solidFill>
                  <a:schemeClr val="bg2">
                    <a:lumMod val="50000"/>
                  </a:schemeClr>
                </a:solidFill>
              </a:rPr>
              <a:t>from</a:t>
            </a:r>
            <a:r>
              <a:rPr lang="en-US" sz="1400" b="1" dirty="0"/>
              <a:t> </a:t>
            </a:r>
            <a:r>
              <a:rPr lang="en-US" sz="1400" b="1" dirty="0" err="1"/>
              <a:t>joined_data</a:t>
            </a:r>
            <a:r>
              <a:rPr lang="en-US" sz="1400" b="1" dirty="0"/>
              <a:t>;</a:t>
            </a:r>
            <a:endParaRPr lang="en-IN" sz="1400" b="1" dirty="0"/>
          </a:p>
        </p:txBody>
      </p:sp>
      <p:pic>
        <p:nvPicPr>
          <p:cNvPr id="11" name="Picture 10">
            <a:extLst>
              <a:ext uri="{FF2B5EF4-FFF2-40B4-BE49-F238E27FC236}">
                <a16:creationId xmlns:a16="http://schemas.microsoft.com/office/drawing/2014/main" id="{2227DDBE-69CD-B850-3E54-C79258CA5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3739" y="2165811"/>
            <a:ext cx="2597070" cy="992597"/>
          </a:xfrm>
          <a:prstGeom prst="rect">
            <a:avLst/>
          </a:prstGeom>
        </p:spPr>
      </p:pic>
      <p:pic>
        <p:nvPicPr>
          <p:cNvPr id="16" name="Picture 15">
            <a:extLst>
              <a:ext uri="{FF2B5EF4-FFF2-40B4-BE49-F238E27FC236}">
                <a16:creationId xmlns:a16="http://schemas.microsoft.com/office/drawing/2014/main" id="{D8317BE3-A305-F2F1-028B-A8C63ED619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2395" y="3583536"/>
            <a:ext cx="2560413" cy="885830"/>
          </a:xfrm>
          <a:prstGeom prst="rect">
            <a:avLst/>
          </a:prstGeom>
        </p:spPr>
      </p:pic>
      <p:sp>
        <p:nvSpPr>
          <p:cNvPr id="17" name="TextBox 16">
            <a:extLst>
              <a:ext uri="{FF2B5EF4-FFF2-40B4-BE49-F238E27FC236}">
                <a16:creationId xmlns:a16="http://schemas.microsoft.com/office/drawing/2014/main" id="{F649BA0E-B8BC-C1A8-3D86-7CE9FC3520CD}"/>
              </a:ext>
            </a:extLst>
          </p:cNvPr>
          <p:cNvSpPr txBox="1"/>
          <p:nvPr/>
        </p:nvSpPr>
        <p:spPr>
          <a:xfrm>
            <a:off x="7641764" y="1961422"/>
            <a:ext cx="4040155" cy="4770537"/>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The data reveals that over the course of January to March, the restaurant processed 5,343 orders, generating a total of $159,000 in sales. With 32 distinct menu items, the average customer order (cheque) was approximately $29.80, and on average, customers ordered about 2.26 items per order. </a:t>
            </a:r>
          </a:p>
          <a:p>
            <a:pPr marL="285750" indent="-285750">
              <a:buFont typeface="Wingdings" panose="05000000000000000000" pitchFamily="2" charset="2"/>
              <a:buChar char="Ø"/>
            </a:pPr>
            <a:endParaRPr lang="en-US" sz="1600" b="1" dirty="0"/>
          </a:p>
          <a:p>
            <a:pPr marL="285750" indent="-285750">
              <a:buFont typeface="Wingdings" panose="05000000000000000000" pitchFamily="2" charset="2"/>
              <a:buChar char="Ø"/>
            </a:pPr>
            <a:r>
              <a:rPr lang="en-US" sz="1600" b="1" dirty="0"/>
              <a:t>The total number of items ordered was 12,097, showing a healthy demand for the menu offerings. These insights can help the restaurant in inventory management, menu optimization, and enhancing customer satisfaction through targeted marketing strategies.</a:t>
            </a:r>
            <a:endParaRPr lang="en-IN" sz="1600" b="1" dirty="0"/>
          </a:p>
        </p:txBody>
      </p:sp>
      <p:sp>
        <p:nvSpPr>
          <p:cNvPr id="18" name="TextBox 17">
            <a:extLst>
              <a:ext uri="{FF2B5EF4-FFF2-40B4-BE49-F238E27FC236}">
                <a16:creationId xmlns:a16="http://schemas.microsoft.com/office/drawing/2014/main" id="{BBD2076E-1E5F-2EF1-E4EA-60E73228122D}"/>
              </a:ext>
            </a:extLst>
          </p:cNvPr>
          <p:cNvSpPr txBox="1"/>
          <p:nvPr/>
        </p:nvSpPr>
        <p:spPr>
          <a:xfrm>
            <a:off x="1912769" y="5346444"/>
            <a:ext cx="5626357" cy="1107996"/>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rgbClr val="FF0000"/>
                </a:solidFill>
              </a:rPr>
              <a:t>Recommendation:</a:t>
            </a:r>
            <a:r>
              <a:rPr lang="en-US" dirty="0">
                <a:solidFill>
                  <a:srgbClr val="FF0000"/>
                </a:solidFill>
              </a:rPr>
              <a:t> </a:t>
            </a:r>
            <a:r>
              <a:rPr lang="en-US" sz="1600" b="1" dirty="0"/>
              <a:t>Encourage customers to order more items per visit. Implement combo offers or loyalty programs that reward customers for purchasing additional items.</a:t>
            </a:r>
            <a:endParaRPr lang="en-IN" sz="1600" b="1" dirty="0"/>
          </a:p>
        </p:txBody>
      </p:sp>
    </p:spTree>
    <p:extLst>
      <p:ext uri="{BB962C8B-B14F-4D97-AF65-F5344CB8AC3E}">
        <p14:creationId xmlns:p14="http://schemas.microsoft.com/office/powerpoint/2010/main" val="2785504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7955-A861-EF61-8923-02BAE272BD74}"/>
              </a:ext>
            </a:extLst>
          </p:cNvPr>
          <p:cNvSpPr>
            <a:spLocks noGrp="1"/>
          </p:cNvSpPr>
          <p:nvPr>
            <p:ph type="title"/>
          </p:nvPr>
        </p:nvSpPr>
        <p:spPr>
          <a:xfrm>
            <a:off x="1782151" y="121295"/>
            <a:ext cx="9283955" cy="719381"/>
          </a:xfrm>
        </p:spPr>
        <p:txBody>
          <a:bodyPr>
            <a:noAutofit/>
          </a:bodyPr>
          <a:lstStyle/>
          <a:p>
            <a:r>
              <a:rPr lang="en-US" sz="2500" b="1" dirty="0"/>
              <a:t>Analysis of Food Sales by Category and Quantity Ordered</a:t>
            </a:r>
            <a:endParaRPr lang="en-IN" sz="2500" b="1" dirty="0"/>
          </a:p>
        </p:txBody>
      </p:sp>
      <p:pic>
        <p:nvPicPr>
          <p:cNvPr id="5" name="Content Placeholder 4">
            <a:extLst>
              <a:ext uri="{FF2B5EF4-FFF2-40B4-BE49-F238E27FC236}">
                <a16:creationId xmlns:a16="http://schemas.microsoft.com/office/drawing/2014/main" id="{1929B247-4EA9-E27D-FD07-AB7BD03D33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7286" y="682688"/>
            <a:ext cx="3528256" cy="5998035"/>
          </a:xfrm>
        </p:spPr>
      </p:pic>
      <p:sp>
        <p:nvSpPr>
          <p:cNvPr id="6" name="TextBox 5">
            <a:extLst>
              <a:ext uri="{FF2B5EF4-FFF2-40B4-BE49-F238E27FC236}">
                <a16:creationId xmlns:a16="http://schemas.microsoft.com/office/drawing/2014/main" id="{8491172B-5894-61CF-611F-A2F67C55E57D}"/>
              </a:ext>
            </a:extLst>
          </p:cNvPr>
          <p:cNvSpPr txBox="1"/>
          <p:nvPr/>
        </p:nvSpPr>
        <p:spPr>
          <a:xfrm>
            <a:off x="1492897" y="738036"/>
            <a:ext cx="2950609" cy="2693045"/>
          </a:xfrm>
          <a:prstGeom prst="rect">
            <a:avLst/>
          </a:prstGeom>
          <a:noFill/>
        </p:spPr>
        <p:txBody>
          <a:bodyPr wrap="square" rtlCol="0">
            <a:spAutoFit/>
          </a:bodyPr>
          <a:lstStyle/>
          <a:p>
            <a:pPr marL="171450" indent="-171450">
              <a:buFont typeface="Wingdings" panose="05000000000000000000" pitchFamily="2" charset="2"/>
              <a:buChar char="Ø"/>
            </a:pPr>
            <a:r>
              <a:rPr lang="en-IN" sz="1300" b="1" dirty="0">
                <a:solidFill>
                  <a:schemeClr val="bg2">
                    <a:lumMod val="50000"/>
                  </a:schemeClr>
                </a:solidFill>
              </a:rPr>
              <a:t>select</a:t>
            </a:r>
            <a:r>
              <a:rPr lang="en-IN" sz="1300" b="1" dirty="0"/>
              <a:t> </a:t>
            </a:r>
            <a:r>
              <a:rPr lang="en-IN" sz="1300" b="1" dirty="0" err="1"/>
              <a:t>mi.category</a:t>
            </a:r>
            <a:r>
              <a:rPr lang="en-IN" sz="1300" b="1" dirty="0"/>
              <a:t> </a:t>
            </a:r>
            <a:r>
              <a:rPr lang="en-IN" sz="1300" b="1" dirty="0">
                <a:solidFill>
                  <a:schemeClr val="bg2">
                    <a:lumMod val="50000"/>
                  </a:schemeClr>
                </a:solidFill>
              </a:rPr>
              <a:t>as</a:t>
            </a:r>
            <a:r>
              <a:rPr lang="en-IN" sz="1300" b="1" dirty="0"/>
              <a:t> </a:t>
            </a:r>
            <a:r>
              <a:rPr lang="en-IN" sz="1300" b="1" dirty="0" err="1"/>
              <a:t>Food_Category</a:t>
            </a:r>
            <a:r>
              <a:rPr lang="en-IN" sz="1300" b="1" dirty="0"/>
              <a:t>, </a:t>
            </a:r>
            <a:r>
              <a:rPr lang="en-IN" sz="1300" b="1" dirty="0">
                <a:solidFill>
                  <a:schemeClr val="bg2">
                    <a:lumMod val="50000"/>
                  </a:schemeClr>
                </a:solidFill>
              </a:rPr>
              <a:t>sum</a:t>
            </a:r>
            <a:r>
              <a:rPr lang="en-IN" sz="1300" b="1" dirty="0"/>
              <a:t>(</a:t>
            </a:r>
            <a:r>
              <a:rPr lang="en-IN" sz="1300" b="1" dirty="0" err="1"/>
              <a:t>mi.price</a:t>
            </a:r>
            <a:r>
              <a:rPr lang="en-IN" sz="1300" b="1" dirty="0"/>
              <a:t>) </a:t>
            </a:r>
            <a:r>
              <a:rPr lang="en-IN" sz="1300" b="1" dirty="0">
                <a:solidFill>
                  <a:schemeClr val="bg2">
                    <a:lumMod val="50000"/>
                  </a:schemeClr>
                </a:solidFill>
              </a:rPr>
              <a:t>as</a:t>
            </a:r>
            <a:r>
              <a:rPr lang="en-IN" sz="1300" b="1" dirty="0"/>
              <a:t> </a:t>
            </a:r>
            <a:r>
              <a:rPr lang="en-IN" sz="1300" b="1" dirty="0" err="1"/>
              <a:t>Category_Sales</a:t>
            </a:r>
            <a:r>
              <a:rPr lang="en-IN" sz="1300" b="1" dirty="0"/>
              <a:t>, </a:t>
            </a:r>
            <a:r>
              <a:rPr lang="en-IN" sz="1300" b="1" dirty="0">
                <a:solidFill>
                  <a:schemeClr val="bg2">
                    <a:lumMod val="50000"/>
                  </a:schemeClr>
                </a:solidFill>
              </a:rPr>
              <a:t>sum</a:t>
            </a:r>
            <a:r>
              <a:rPr lang="en-IN" sz="1300" b="1" dirty="0"/>
              <a:t>(</a:t>
            </a:r>
            <a:r>
              <a:rPr lang="en-IN" sz="1300" b="1" dirty="0" err="1"/>
              <a:t>mi.price</a:t>
            </a:r>
            <a:r>
              <a:rPr lang="en-IN" sz="1300" b="1" dirty="0"/>
              <a:t>)/(</a:t>
            </a:r>
            <a:r>
              <a:rPr lang="en-IN" sz="1300" b="1" dirty="0">
                <a:solidFill>
                  <a:schemeClr val="bg2">
                    <a:lumMod val="50000"/>
                  </a:schemeClr>
                </a:solidFill>
              </a:rPr>
              <a:t>select</a:t>
            </a:r>
            <a:r>
              <a:rPr lang="en-IN" sz="1300" b="1" dirty="0"/>
              <a:t> </a:t>
            </a:r>
            <a:r>
              <a:rPr lang="en-IN" sz="1300" b="1" dirty="0">
                <a:solidFill>
                  <a:schemeClr val="bg2">
                    <a:lumMod val="50000"/>
                  </a:schemeClr>
                </a:solidFill>
              </a:rPr>
              <a:t>sum</a:t>
            </a:r>
            <a:r>
              <a:rPr lang="en-IN" sz="1300" b="1" dirty="0"/>
              <a:t>(</a:t>
            </a:r>
            <a:r>
              <a:rPr lang="en-IN" sz="1300" b="1" dirty="0" err="1"/>
              <a:t>mi.price</a:t>
            </a:r>
            <a:r>
              <a:rPr lang="en-IN" sz="1300" b="1" dirty="0"/>
              <a:t>) </a:t>
            </a:r>
            <a:r>
              <a:rPr lang="en-IN" sz="1300" b="1" dirty="0">
                <a:solidFill>
                  <a:schemeClr val="bg2">
                    <a:lumMod val="50000"/>
                  </a:schemeClr>
                </a:solidFill>
              </a:rPr>
              <a:t>from</a:t>
            </a:r>
            <a:r>
              <a:rPr lang="en-IN" sz="1300" b="1" dirty="0"/>
              <a:t> </a:t>
            </a:r>
            <a:r>
              <a:rPr lang="en-IN" sz="1300" b="1" dirty="0" err="1"/>
              <a:t>order_details</a:t>
            </a:r>
            <a:r>
              <a:rPr lang="en-IN" sz="1300" b="1" dirty="0"/>
              <a:t> od </a:t>
            </a:r>
            <a:r>
              <a:rPr lang="en-IN" sz="1300" b="1" dirty="0">
                <a:solidFill>
                  <a:schemeClr val="bg2">
                    <a:lumMod val="50000"/>
                  </a:schemeClr>
                </a:solidFill>
              </a:rPr>
              <a:t>inner</a:t>
            </a:r>
            <a:r>
              <a:rPr lang="en-IN" sz="1300" b="1" dirty="0"/>
              <a:t> </a:t>
            </a:r>
            <a:r>
              <a:rPr lang="en-IN" sz="1300" b="1" dirty="0">
                <a:solidFill>
                  <a:schemeClr val="bg2">
                    <a:lumMod val="50000"/>
                  </a:schemeClr>
                </a:solidFill>
              </a:rPr>
              <a:t>join</a:t>
            </a:r>
            <a:r>
              <a:rPr lang="en-IN" sz="1300" b="1" dirty="0"/>
              <a:t> </a:t>
            </a:r>
            <a:r>
              <a:rPr lang="en-IN" sz="1300" b="1" dirty="0" err="1"/>
              <a:t>menu_items</a:t>
            </a:r>
            <a:r>
              <a:rPr lang="en-IN" sz="1300" b="1" dirty="0"/>
              <a:t> mi </a:t>
            </a:r>
            <a:r>
              <a:rPr lang="en-IN" sz="1300" b="1" dirty="0">
                <a:solidFill>
                  <a:schemeClr val="bg2">
                    <a:lumMod val="50000"/>
                  </a:schemeClr>
                </a:solidFill>
              </a:rPr>
              <a:t>on</a:t>
            </a:r>
            <a:r>
              <a:rPr lang="en-IN" sz="1300" b="1" dirty="0"/>
              <a:t> </a:t>
            </a:r>
            <a:r>
              <a:rPr lang="en-IN" sz="1300" b="1" dirty="0" err="1"/>
              <a:t>od.item_id</a:t>
            </a:r>
            <a:r>
              <a:rPr lang="en-IN" sz="1300" b="1" dirty="0"/>
              <a:t> = </a:t>
            </a:r>
            <a:r>
              <a:rPr lang="en-IN" sz="1300" b="1" dirty="0" err="1"/>
              <a:t>mi.menu_item_id</a:t>
            </a:r>
            <a:r>
              <a:rPr lang="en-IN" sz="1300" b="1" dirty="0"/>
              <a:t>)*100 </a:t>
            </a:r>
            <a:r>
              <a:rPr lang="en-IN" sz="1300" b="1" dirty="0">
                <a:solidFill>
                  <a:schemeClr val="bg2">
                    <a:lumMod val="50000"/>
                  </a:schemeClr>
                </a:solidFill>
              </a:rPr>
              <a:t>as</a:t>
            </a:r>
            <a:r>
              <a:rPr lang="en-IN" sz="1300" b="1" dirty="0"/>
              <a:t> </a:t>
            </a:r>
            <a:r>
              <a:rPr lang="en-IN" sz="1300" b="1" dirty="0" err="1"/>
              <a:t>Sales_Percent</a:t>
            </a:r>
            <a:r>
              <a:rPr lang="en-IN" sz="1300" b="1" dirty="0"/>
              <a:t> </a:t>
            </a:r>
            <a:r>
              <a:rPr lang="en-IN" sz="1300" b="1" dirty="0">
                <a:solidFill>
                  <a:schemeClr val="bg2">
                    <a:lumMod val="50000"/>
                  </a:schemeClr>
                </a:solidFill>
              </a:rPr>
              <a:t>from</a:t>
            </a:r>
            <a:r>
              <a:rPr lang="en-IN" sz="1300" b="1" dirty="0"/>
              <a:t> </a:t>
            </a:r>
            <a:r>
              <a:rPr lang="en-IN" sz="1300" b="1" dirty="0" err="1"/>
              <a:t>order_details</a:t>
            </a:r>
            <a:r>
              <a:rPr lang="en-IN" sz="1300" b="1" dirty="0"/>
              <a:t> od </a:t>
            </a:r>
            <a:r>
              <a:rPr lang="en-IN" sz="1300" b="1" dirty="0">
                <a:solidFill>
                  <a:schemeClr val="bg2">
                    <a:lumMod val="50000"/>
                  </a:schemeClr>
                </a:solidFill>
              </a:rPr>
              <a:t>inner</a:t>
            </a:r>
            <a:r>
              <a:rPr lang="en-IN" sz="1300" b="1" dirty="0"/>
              <a:t> </a:t>
            </a:r>
            <a:r>
              <a:rPr lang="en-IN" sz="1300" b="1" dirty="0">
                <a:solidFill>
                  <a:schemeClr val="bg2">
                    <a:lumMod val="50000"/>
                  </a:schemeClr>
                </a:solidFill>
              </a:rPr>
              <a:t>join</a:t>
            </a:r>
            <a:r>
              <a:rPr lang="en-IN" sz="1300" b="1" dirty="0"/>
              <a:t> </a:t>
            </a:r>
            <a:r>
              <a:rPr lang="en-IN" sz="1300" b="1" dirty="0" err="1"/>
              <a:t>menu_items</a:t>
            </a:r>
            <a:r>
              <a:rPr lang="en-IN" sz="1300" b="1" dirty="0"/>
              <a:t> mi </a:t>
            </a:r>
            <a:r>
              <a:rPr lang="en-IN" sz="1300" b="1" dirty="0">
                <a:solidFill>
                  <a:schemeClr val="bg2">
                    <a:lumMod val="50000"/>
                  </a:schemeClr>
                </a:solidFill>
              </a:rPr>
              <a:t>on</a:t>
            </a:r>
            <a:r>
              <a:rPr lang="en-IN" sz="1300" b="1" dirty="0"/>
              <a:t> </a:t>
            </a:r>
            <a:r>
              <a:rPr lang="en-IN" sz="1300" b="1" dirty="0" err="1"/>
              <a:t>od.item_id</a:t>
            </a:r>
            <a:r>
              <a:rPr lang="en-IN" sz="1300" b="1" dirty="0"/>
              <a:t> = </a:t>
            </a:r>
            <a:r>
              <a:rPr lang="en-IN" sz="1300" b="1" dirty="0" err="1"/>
              <a:t>mi.menu_item_id</a:t>
            </a:r>
            <a:r>
              <a:rPr lang="en-IN" sz="1300" b="1" dirty="0"/>
              <a:t> </a:t>
            </a:r>
            <a:r>
              <a:rPr lang="en-IN" sz="1300" b="1" dirty="0">
                <a:solidFill>
                  <a:schemeClr val="bg2">
                    <a:lumMod val="50000"/>
                  </a:schemeClr>
                </a:solidFill>
              </a:rPr>
              <a:t>group</a:t>
            </a:r>
            <a:r>
              <a:rPr lang="en-IN" sz="1300" b="1" dirty="0"/>
              <a:t> </a:t>
            </a:r>
            <a:r>
              <a:rPr lang="en-IN" sz="1300" b="1" dirty="0">
                <a:solidFill>
                  <a:schemeClr val="bg2">
                    <a:lumMod val="50000"/>
                  </a:schemeClr>
                </a:solidFill>
              </a:rPr>
              <a:t>by</a:t>
            </a:r>
            <a:r>
              <a:rPr lang="en-IN" sz="1300" b="1" dirty="0"/>
              <a:t> </a:t>
            </a:r>
            <a:r>
              <a:rPr lang="en-IN" sz="1300" b="1" dirty="0" err="1"/>
              <a:t>mi.category</a:t>
            </a:r>
            <a:r>
              <a:rPr lang="en-IN" sz="1300" b="1" dirty="0"/>
              <a:t>;</a:t>
            </a:r>
          </a:p>
        </p:txBody>
      </p:sp>
      <p:pic>
        <p:nvPicPr>
          <p:cNvPr id="8" name="Picture 7">
            <a:extLst>
              <a:ext uri="{FF2B5EF4-FFF2-40B4-BE49-F238E27FC236}">
                <a16:creationId xmlns:a16="http://schemas.microsoft.com/office/drawing/2014/main" id="{1C5C9A39-5CA9-D907-8CE5-1CB871B045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3506" y="1273210"/>
            <a:ext cx="4115273" cy="1544636"/>
          </a:xfrm>
          <a:prstGeom prst="rect">
            <a:avLst/>
          </a:prstGeom>
        </p:spPr>
      </p:pic>
      <p:sp>
        <p:nvSpPr>
          <p:cNvPr id="11" name="TextBox 10">
            <a:extLst>
              <a:ext uri="{FF2B5EF4-FFF2-40B4-BE49-F238E27FC236}">
                <a16:creationId xmlns:a16="http://schemas.microsoft.com/office/drawing/2014/main" id="{D1CD9EE6-B8C1-7DC0-6933-3553F768BB9B}"/>
              </a:ext>
            </a:extLst>
          </p:cNvPr>
          <p:cNvSpPr txBox="1"/>
          <p:nvPr/>
        </p:nvSpPr>
        <p:spPr>
          <a:xfrm>
            <a:off x="1486672" y="3960197"/>
            <a:ext cx="2956834" cy="2292935"/>
          </a:xfrm>
          <a:prstGeom prst="rect">
            <a:avLst/>
          </a:prstGeom>
          <a:noFill/>
        </p:spPr>
        <p:txBody>
          <a:bodyPr wrap="square" rtlCol="0">
            <a:spAutoFit/>
          </a:bodyPr>
          <a:lstStyle/>
          <a:p>
            <a:pPr marL="171450" indent="-171450">
              <a:buFont typeface="Wingdings" panose="05000000000000000000" pitchFamily="2" charset="2"/>
              <a:buChar char="Ø"/>
            </a:pPr>
            <a:r>
              <a:rPr lang="en-IN" sz="1300" b="1" dirty="0">
                <a:solidFill>
                  <a:schemeClr val="bg2">
                    <a:lumMod val="50000"/>
                  </a:schemeClr>
                </a:solidFill>
              </a:rPr>
              <a:t>select</a:t>
            </a:r>
            <a:r>
              <a:rPr lang="en-IN" sz="1300" b="1" dirty="0"/>
              <a:t> </a:t>
            </a:r>
            <a:r>
              <a:rPr lang="en-IN" sz="1300" b="1" dirty="0" err="1"/>
              <a:t>joined_data.category</a:t>
            </a:r>
            <a:r>
              <a:rPr lang="en-IN" sz="1300" b="1" dirty="0"/>
              <a:t> </a:t>
            </a:r>
            <a:r>
              <a:rPr lang="en-IN" sz="1300" b="1" dirty="0">
                <a:solidFill>
                  <a:schemeClr val="bg2">
                    <a:lumMod val="50000"/>
                  </a:schemeClr>
                </a:solidFill>
              </a:rPr>
              <a:t>as</a:t>
            </a:r>
            <a:r>
              <a:rPr lang="en-IN" sz="1300" b="1" dirty="0"/>
              <a:t> </a:t>
            </a:r>
            <a:r>
              <a:rPr lang="en-IN" sz="1300" b="1" dirty="0" err="1"/>
              <a:t>Food_Category</a:t>
            </a:r>
            <a:r>
              <a:rPr lang="en-IN" sz="1300" b="1" dirty="0"/>
              <a:t>, </a:t>
            </a:r>
            <a:r>
              <a:rPr lang="en-IN" sz="1300" b="1" dirty="0">
                <a:solidFill>
                  <a:schemeClr val="bg2">
                    <a:lumMod val="50000"/>
                  </a:schemeClr>
                </a:solidFill>
              </a:rPr>
              <a:t>count</a:t>
            </a:r>
            <a:r>
              <a:rPr lang="en-IN" sz="1300" b="1" dirty="0"/>
              <a:t>(</a:t>
            </a:r>
            <a:r>
              <a:rPr lang="en-IN" sz="1300" b="1" dirty="0" err="1"/>
              <a:t>joined_data.item_name</a:t>
            </a:r>
            <a:r>
              <a:rPr lang="en-IN" sz="1300" b="1" dirty="0"/>
              <a:t>) </a:t>
            </a:r>
            <a:r>
              <a:rPr lang="en-IN" sz="1300" b="1" dirty="0">
                <a:solidFill>
                  <a:schemeClr val="bg2">
                    <a:lumMod val="50000"/>
                  </a:schemeClr>
                </a:solidFill>
              </a:rPr>
              <a:t>as</a:t>
            </a:r>
            <a:r>
              <a:rPr lang="en-IN" sz="1300" b="1" dirty="0"/>
              <a:t> </a:t>
            </a:r>
            <a:r>
              <a:rPr lang="en-IN" sz="1300" b="1" dirty="0" err="1"/>
              <a:t>Quantity_Ordered</a:t>
            </a:r>
            <a:r>
              <a:rPr lang="en-IN" sz="1300" b="1" dirty="0"/>
              <a:t>, </a:t>
            </a:r>
            <a:r>
              <a:rPr lang="en-IN" sz="1300" b="1" dirty="0">
                <a:solidFill>
                  <a:schemeClr val="bg2">
                    <a:lumMod val="50000"/>
                  </a:schemeClr>
                </a:solidFill>
              </a:rPr>
              <a:t>count</a:t>
            </a:r>
            <a:r>
              <a:rPr lang="en-IN" sz="1300" b="1" dirty="0"/>
              <a:t>(</a:t>
            </a:r>
            <a:r>
              <a:rPr lang="en-IN" sz="1300" b="1" dirty="0" err="1"/>
              <a:t>joined_data.item_name</a:t>
            </a:r>
            <a:r>
              <a:rPr lang="en-IN" sz="1300" b="1" dirty="0"/>
              <a:t>)/(</a:t>
            </a:r>
            <a:r>
              <a:rPr lang="en-IN" sz="1300" b="1" dirty="0">
                <a:solidFill>
                  <a:schemeClr val="bg2">
                    <a:lumMod val="50000"/>
                  </a:schemeClr>
                </a:solidFill>
              </a:rPr>
              <a:t>select</a:t>
            </a:r>
            <a:r>
              <a:rPr lang="en-IN" sz="1300" b="1" dirty="0"/>
              <a:t> </a:t>
            </a:r>
            <a:r>
              <a:rPr lang="en-IN" sz="1300" b="1" dirty="0">
                <a:solidFill>
                  <a:schemeClr val="bg2">
                    <a:lumMod val="50000"/>
                  </a:schemeClr>
                </a:solidFill>
              </a:rPr>
              <a:t>count</a:t>
            </a:r>
            <a:r>
              <a:rPr lang="en-IN" sz="1300" b="1" dirty="0"/>
              <a:t>(</a:t>
            </a:r>
            <a:r>
              <a:rPr lang="en-IN" sz="1300" b="1" dirty="0" err="1"/>
              <a:t>joined_data.item_name</a:t>
            </a:r>
            <a:r>
              <a:rPr lang="en-IN" sz="1300" b="1" dirty="0"/>
              <a:t>) </a:t>
            </a:r>
            <a:r>
              <a:rPr lang="en-IN" sz="1300" b="1" dirty="0">
                <a:solidFill>
                  <a:schemeClr val="bg2">
                    <a:lumMod val="50000"/>
                  </a:schemeClr>
                </a:solidFill>
              </a:rPr>
              <a:t>from</a:t>
            </a:r>
            <a:r>
              <a:rPr lang="en-IN" sz="1300" b="1" dirty="0"/>
              <a:t> </a:t>
            </a:r>
            <a:r>
              <a:rPr lang="en-IN" sz="1300" b="1" dirty="0" err="1"/>
              <a:t>joined_data</a:t>
            </a:r>
            <a:r>
              <a:rPr lang="en-IN" sz="1300" b="1" dirty="0"/>
              <a:t>)*100 </a:t>
            </a:r>
            <a:r>
              <a:rPr lang="en-IN" sz="1300" b="1" dirty="0">
                <a:solidFill>
                  <a:schemeClr val="bg2">
                    <a:lumMod val="50000"/>
                  </a:schemeClr>
                </a:solidFill>
              </a:rPr>
              <a:t>as</a:t>
            </a:r>
            <a:r>
              <a:rPr lang="en-IN" sz="1300" b="1" dirty="0"/>
              <a:t> </a:t>
            </a:r>
            <a:r>
              <a:rPr lang="en-IN" sz="1300" b="1" dirty="0" err="1"/>
              <a:t>Percent_Distribution</a:t>
            </a:r>
            <a:r>
              <a:rPr lang="en-IN" sz="1300" b="1" dirty="0"/>
              <a:t> </a:t>
            </a:r>
            <a:r>
              <a:rPr lang="en-IN" sz="1300" b="1" dirty="0">
                <a:solidFill>
                  <a:schemeClr val="bg2">
                    <a:lumMod val="50000"/>
                  </a:schemeClr>
                </a:solidFill>
              </a:rPr>
              <a:t>from</a:t>
            </a:r>
            <a:r>
              <a:rPr lang="en-IN" sz="1300" b="1" dirty="0"/>
              <a:t> </a:t>
            </a:r>
            <a:r>
              <a:rPr lang="en-IN" sz="1300" b="1" dirty="0" err="1"/>
              <a:t>joined_data</a:t>
            </a:r>
            <a:r>
              <a:rPr lang="en-IN" sz="1300" b="1" dirty="0"/>
              <a:t> </a:t>
            </a:r>
            <a:r>
              <a:rPr lang="en-IN" sz="1300" b="1" dirty="0">
                <a:solidFill>
                  <a:schemeClr val="bg2">
                    <a:lumMod val="50000"/>
                  </a:schemeClr>
                </a:solidFill>
              </a:rPr>
              <a:t>group</a:t>
            </a:r>
            <a:r>
              <a:rPr lang="en-IN" sz="1300" b="1" dirty="0"/>
              <a:t> </a:t>
            </a:r>
            <a:r>
              <a:rPr lang="en-IN" sz="1300" b="1" dirty="0">
                <a:solidFill>
                  <a:schemeClr val="bg2">
                    <a:lumMod val="50000"/>
                  </a:schemeClr>
                </a:solidFill>
              </a:rPr>
              <a:t>by</a:t>
            </a:r>
            <a:r>
              <a:rPr lang="en-IN" sz="1300" b="1" dirty="0"/>
              <a:t> </a:t>
            </a:r>
            <a:r>
              <a:rPr lang="en-IN" sz="1300" b="1" dirty="0" err="1"/>
              <a:t>joined_data.category</a:t>
            </a:r>
            <a:r>
              <a:rPr lang="en-IN" sz="1300" b="1" dirty="0"/>
              <a:t>;</a:t>
            </a:r>
          </a:p>
        </p:txBody>
      </p:sp>
      <p:pic>
        <p:nvPicPr>
          <p:cNvPr id="13" name="Picture 12">
            <a:extLst>
              <a:ext uri="{FF2B5EF4-FFF2-40B4-BE49-F238E27FC236}">
                <a16:creationId xmlns:a16="http://schemas.microsoft.com/office/drawing/2014/main" id="{A2AF968C-B335-2FA0-65D0-077777B42E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492" y="4370743"/>
            <a:ext cx="4126964" cy="1446460"/>
          </a:xfrm>
          <a:prstGeom prst="rect">
            <a:avLst/>
          </a:prstGeom>
        </p:spPr>
      </p:pic>
    </p:spTree>
    <p:extLst>
      <p:ext uri="{BB962C8B-B14F-4D97-AF65-F5344CB8AC3E}">
        <p14:creationId xmlns:p14="http://schemas.microsoft.com/office/powerpoint/2010/main" val="3486752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2714</TotalTime>
  <Words>3096</Words>
  <Application>Microsoft Office PowerPoint</Application>
  <PresentationFormat>Widescreen</PresentationFormat>
  <Paragraphs>216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Wingdings</vt:lpstr>
      <vt:lpstr>Wingdings 3</vt:lpstr>
      <vt:lpstr>Wisp</vt:lpstr>
      <vt:lpstr>RESTAURANT ORDER ANALYSIS REPORT  (SQL + POWER BI)</vt:lpstr>
      <vt:lpstr>Problem Statement</vt:lpstr>
      <vt:lpstr>Objectives</vt:lpstr>
      <vt:lpstr>Data Collection And Tools Used</vt:lpstr>
      <vt:lpstr>Challenges Faced</vt:lpstr>
      <vt:lpstr>SQL Queries And Exploratory Data Analysis</vt:lpstr>
      <vt:lpstr>Key Performance Indicators</vt:lpstr>
      <vt:lpstr>Key Performance Indicators</vt:lpstr>
      <vt:lpstr>Analysis of Food Sales by Category and Quantity Ordered</vt:lpstr>
      <vt:lpstr>Analysis of Food Sales by Category and Quantity Ordered</vt:lpstr>
      <vt:lpstr>Analysis of Menu Food Items Tree map</vt:lpstr>
      <vt:lpstr>Analysis of Menu Food Items Tree map</vt:lpstr>
      <vt:lpstr>Sales Trend Analysis</vt:lpstr>
      <vt:lpstr>Analysis of Day wise Sales Spectrum</vt:lpstr>
      <vt:lpstr>Analysis of Hourly Distribution of Sales</vt:lpstr>
      <vt:lpstr>Analysis of Top 5 and Bottom 5 Sales Generating Food Items</vt:lpstr>
      <vt:lpstr>Analysis of Most and Least Ordered Food Items</vt:lpstr>
      <vt:lpstr>Sales Changes by Food Category: Monthly Waterfall Analysis</vt:lpstr>
      <vt:lpstr>Sales Changes by Food Category: Monthly Waterfall Analysis</vt:lpstr>
      <vt:lpstr>Month-on-Month Sales Percentage Change Analysis</vt:lpstr>
      <vt:lpstr>Monthly Sales Target Achievement Analysis Using Gauge Charts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Joshi</dc:creator>
  <cp:lastModifiedBy>Pankaj Joshi</cp:lastModifiedBy>
  <cp:revision>54</cp:revision>
  <dcterms:created xsi:type="dcterms:W3CDTF">2024-06-23T13:56:48Z</dcterms:created>
  <dcterms:modified xsi:type="dcterms:W3CDTF">2024-06-27T09:04:09Z</dcterms:modified>
</cp:coreProperties>
</file>