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09BF-177B-4561-8840-D55D5C50E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2D6F3-483D-4712-B803-A5D3D6A60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4D13B-AC71-42C9-A1CB-1ED75592D30B}"/>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7B1D0A4B-747B-46B3-AAC1-B2C63F2F7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255C-C148-431E-ACBA-BCEE47341FCC}"/>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199834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69E9-9055-47DB-991E-ED648A0C0C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D3190C-E5C5-42D1-9598-6311AD2B18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01AAD-8B6A-4A81-9539-8A690878279D}"/>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DB863711-0BAF-4879-B37F-DDA4F0A24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33EC6-BC95-4EE8-985C-DAF8BA8BFEC5}"/>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98228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F7592-4D68-4D2E-A74E-B80E62EB3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0DF82-8BE6-4436-8262-7E9183967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E7728-F503-4EE3-A93C-9DE376A7ACA3}"/>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FCF4D6FE-CB22-483A-A0C3-03F442954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A17C-1426-4F8C-93B4-D5EA967CDC21}"/>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13452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F421-3BFC-4DCE-9A32-96B541810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050F-58EC-414A-AF44-2197B8473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9F7F4-736B-447F-A036-C4D2B0A05630}"/>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750F83C5-B106-4DF0-9BA6-112FAF437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01935-1C87-40D8-9E4E-5442EF43243E}"/>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88312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8DF5-E7EE-4229-9FF9-59ED393D1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BBCC3-9458-4D71-97F7-4F06E069A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83CEC7-B977-444E-9DA5-DB4ABDA7E223}"/>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F4621936-ADFA-4CB6-90AD-757DC1660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7E8A5-366B-412A-9C59-2D979E2CC2E6}"/>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37957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050D-9923-44F2-9CA2-54CC6A168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CF08A-7C68-4504-B17D-40F5B7052D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271E5B-6457-421F-86F5-EF0F8DCE5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C94DC8-72F0-4C7D-95CD-E13A11182FF5}"/>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6" name="Footer Placeholder 5">
            <a:extLst>
              <a:ext uri="{FF2B5EF4-FFF2-40B4-BE49-F238E27FC236}">
                <a16:creationId xmlns:a16="http://schemas.microsoft.com/office/drawing/2014/main" id="{C35622C5-A510-4EA9-A1C2-F7581744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D895A-2653-43CF-B9A0-5A7DE218497D}"/>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7193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7CB-F525-4404-B1C2-78EDCFA3C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7C964-42FC-4F97-A530-E11056868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0DCE1C-B126-4007-917B-FA29CDA5B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72DB-AE8D-4913-8AF9-304394150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42EBD-D7AF-4DE6-959D-A5BBE7FB9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87E533-ECA7-4204-85D9-1D1D8ADB6E70}"/>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8" name="Footer Placeholder 7">
            <a:extLst>
              <a:ext uri="{FF2B5EF4-FFF2-40B4-BE49-F238E27FC236}">
                <a16:creationId xmlns:a16="http://schemas.microsoft.com/office/drawing/2014/main" id="{E782CD91-DF6F-41BC-B517-CBE2CB424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7D2E1-012A-43B3-8C97-8CF2AC5265CD}"/>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3676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55DE-B3C1-4BF8-8DFA-039197086D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69510-351F-499E-9EDA-183E821F870F}"/>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4" name="Footer Placeholder 3">
            <a:extLst>
              <a:ext uri="{FF2B5EF4-FFF2-40B4-BE49-F238E27FC236}">
                <a16:creationId xmlns:a16="http://schemas.microsoft.com/office/drawing/2014/main" id="{F2E01129-2904-47D3-A6A8-5CBEDD14E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74B2F-34DD-4214-BEFE-EF05C0B6DE82}"/>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4690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E22BF-9C70-4837-8131-D3D86DCAD5BD}"/>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3" name="Footer Placeholder 2">
            <a:extLst>
              <a:ext uri="{FF2B5EF4-FFF2-40B4-BE49-F238E27FC236}">
                <a16:creationId xmlns:a16="http://schemas.microsoft.com/office/drawing/2014/main" id="{DE079C23-5DE8-439F-9168-39FB500232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B95A76-4D87-4494-8C2D-E36B6C8327DB}"/>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40601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9901-3F4D-4DCC-91FE-E4C26B5FC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9F156-FB4F-4B5D-B5F4-0C1940EEB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389B7-7C76-43F5-A5A9-AB24EBDA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932D8-63E0-46D9-9AA9-43FC4AF6FE39}"/>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6" name="Footer Placeholder 5">
            <a:extLst>
              <a:ext uri="{FF2B5EF4-FFF2-40B4-BE49-F238E27FC236}">
                <a16:creationId xmlns:a16="http://schemas.microsoft.com/office/drawing/2014/main" id="{72DCB9A1-441D-43CD-823C-9802F37CC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BEBD7-8CB7-4EE7-9C82-9C77D606308C}"/>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40929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3698-80E7-497B-BE99-99CCE04E2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3CF69-3BA3-422D-AE33-CFB3917A7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79890-B267-46C2-B6E6-8AAE2CB4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8A40F-7972-4DDF-A9CA-050672D922F7}"/>
              </a:ext>
            </a:extLst>
          </p:cNvPr>
          <p:cNvSpPr>
            <a:spLocks noGrp="1"/>
          </p:cNvSpPr>
          <p:nvPr>
            <p:ph type="dt" sz="half" idx="10"/>
          </p:nvPr>
        </p:nvSpPr>
        <p:spPr/>
        <p:txBody>
          <a:bodyPr/>
          <a:lstStyle/>
          <a:p>
            <a:fld id="{66D56271-BC85-427E-BF95-574BB02B2993}" type="datetimeFigureOut">
              <a:rPr lang="en-US" smtClean="0"/>
              <a:t>7/18/2021</a:t>
            </a:fld>
            <a:endParaRPr lang="en-US"/>
          </a:p>
        </p:txBody>
      </p:sp>
      <p:sp>
        <p:nvSpPr>
          <p:cNvPr id="6" name="Footer Placeholder 5">
            <a:extLst>
              <a:ext uri="{FF2B5EF4-FFF2-40B4-BE49-F238E27FC236}">
                <a16:creationId xmlns:a16="http://schemas.microsoft.com/office/drawing/2014/main" id="{F0AFF271-B9A2-40AE-8ABB-50326F8A5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80D38-C938-4D35-AE2C-84A26A873089}"/>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50692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8BB4-75DE-4E84-BF96-B365C2F97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143D9-545B-4299-B44E-B1A360A6A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8FEA-8A71-4B34-836A-53785E2E7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56271-BC85-427E-BF95-574BB02B2993}" type="datetimeFigureOut">
              <a:rPr lang="en-US" smtClean="0"/>
              <a:t>7/18/2021</a:t>
            </a:fld>
            <a:endParaRPr lang="en-US"/>
          </a:p>
        </p:txBody>
      </p:sp>
      <p:sp>
        <p:nvSpPr>
          <p:cNvPr id="5" name="Footer Placeholder 4">
            <a:extLst>
              <a:ext uri="{FF2B5EF4-FFF2-40B4-BE49-F238E27FC236}">
                <a16:creationId xmlns:a16="http://schemas.microsoft.com/office/drawing/2014/main" id="{009217D6-7F6E-42F2-B22A-06713B71E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4D75F-64B9-478D-84A9-492BB4822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7BF3F-12B5-4AF6-BEEC-7DF02D4A7BEB}" type="slidenum">
              <a:rPr lang="en-US" smtClean="0"/>
              <a:t>‹#›</a:t>
            </a:fld>
            <a:endParaRPr lang="en-US"/>
          </a:p>
        </p:txBody>
      </p:sp>
    </p:spTree>
    <p:extLst>
      <p:ext uri="{BB962C8B-B14F-4D97-AF65-F5344CB8AC3E}">
        <p14:creationId xmlns:p14="http://schemas.microsoft.com/office/powerpoint/2010/main" val="217835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other-landscapes/night-time-landscape-view-with-clouds-and-moon.jpg.php"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56000">
              <a:schemeClr val="bg2">
                <a:lumMod val="50000"/>
              </a:schemeClr>
            </a:gs>
          </a:gsLst>
          <a:lin ang="540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E58518B-361E-4EC9-835E-6CB8944C4E3F}"/>
              </a:ext>
            </a:extLst>
          </p:cNvPr>
          <p:cNvGrpSpPr/>
          <p:nvPr/>
        </p:nvGrpSpPr>
        <p:grpSpPr>
          <a:xfrm>
            <a:off x="1249252" y="663262"/>
            <a:ext cx="9375817" cy="5299656"/>
            <a:chOff x="1249252" y="663262"/>
            <a:chExt cx="9375817" cy="5299656"/>
          </a:xfrm>
          <a:blipFill>
            <a:blip r:embed="rId2">
              <a:extLst>
                <a:ext uri="{837473B0-CC2E-450A-ABE3-18F120FF3D39}">
                  <a1611:picAttrSrcUrl xmlns:a1611="http://schemas.microsoft.com/office/drawing/2016/11/main" r:id="rId3"/>
                </a:ext>
              </a:extLst>
            </a:blip>
            <a:stretch>
              <a:fillRect/>
            </a:stretch>
          </a:blipFill>
        </p:grpSpPr>
        <p:sp>
          <p:nvSpPr>
            <p:cNvPr id="2" name="Rectangle: Rounded Corners 1">
              <a:extLst>
                <a:ext uri="{FF2B5EF4-FFF2-40B4-BE49-F238E27FC236}">
                  <a16:creationId xmlns:a16="http://schemas.microsoft.com/office/drawing/2014/main" id="{22B985B5-05C8-4FF3-A499-A7D38CD27296}"/>
                </a:ext>
              </a:extLst>
            </p:cNvPr>
            <p:cNvSpPr/>
            <p:nvPr/>
          </p:nvSpPr>
          <p:spPr>
            <a:xfrm>
              <a:off x="1249252" y="946598"/>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BDC9759-A261-4038-B0F5-694FD15F0BA1}"/>
                </a:ext>
              </a:extLst>
            </p:cNvPr>
            <p:cNvSpPr/>
            <p:nvPr/>
          </p:nvSpPr>
          <p:spPr>
            <a:xfrm>
              <a:off x="1674254" y="1455313"/>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D806DCA-3DA4-4F54-8C3D-021ED4C01062}"/>
                </a:ext>
              </a:extLst>
            </p:cNvPr>
            <p:cNvSpPr/>
            <p:nvPr/>
          </p:nvSpPr>
          <p:spPr>
            <a:xfrm>
              <a:off x="2099257"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42B441BB-E6F4-40F9-9808-D7E5775ADA0D}"/>
                </a:ext>
              </a:extLst>
            </p:cNvPr>
            <p:cNvSpPr/>
            <p:nvPr/>
          </p:nvSpPr>
          <p:spPr>
            <a:xfrm>
              <a:off x="2511378" y="1403798"/>
              <a:ext cx="450763" cy="2743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AF96C93-CA76-465A-841A-4D970BF206FD}"/>
                </a:ext>
              </a:extLst>
            </p:cNvPr>
            <p:cNvSpPr/>
            <p:nvPr/>
          </p:nvSpPr>
          <p:spPr>
            <a:xfrm>
              <a:off x="2962142" y="1352282"/>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394429-E80C-459B-AFAB-FFACA37E3AD3}"/>
                </a:ext>
              </a:extLst>
            </p:cNvPr>
            <p:cNvSpPr/>
            <p:nvPr/>
          </p:nvSpPr>
          <p:spPr>
            <a:xfrm>
              <a:off x="3387145" y="1352282"/>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F2BF8AD-3FDA-4E24-AC77-4CE7F0A9DC6E}"/>
                </a:ext>
              </a:extLst>
            </p:cNvPr>
            <p:cNvSpPr/>
            <p:nvPr/>
          </p:nvSpPr>
          <p:spPr>
            <a:xfrm>
              <a:off x="3812148" y="811370"/>
              <a:ext cx="425003" cy="44818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82D3FF5-A505-4802-A5DC-992FB9C35416}"/>
                </a:ext>
              </a:extLst>
            </p:cNvPr>
            <p:cNvSpPr/>
            <p:nvPr/>
          </p:nvSpPr>
          <p:spPr>
            <a:xfrm>
              <a:off x="4224269" y="1416677"/>
              <a:ext cx="476523" cy="3239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9339A1F4-7C1A-4458-9A1D-8859308DC972}"/>
                </a:ext>
              </a:extLst>
            </p:cNvPr>
            <p:cNvSpPr/>
            <p:nvPr/>
          </p:nvSpPr>
          <p:spPr>
            <a:xfrm>
              <a:off x="4662153" y="946598"/>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5E0BC27-7365-4E5D-AF2F-2D71A5F9021B}"/>
                </a:ext>
              </a:extLst>
            </p:cNvPr>
            <p:cNvSpPr/>
            <p:nvPr/>
          </p:nvSpPr>
          <p:spPr>
            <a:xfrm>
              <a:off x="5087155" y="1455314"/>
              <a:ext cx="425003" cy="306517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C5EE730-3F0E-4423-84ED-564A61E85A11}"/>
                </a:ext>
              </a:extLst>
            </p:cNvPr>
            <p:cNvSpPr/>
            <p:nvPr/>
          </p:nvSpPr>
          <p:spPr>
            <a:xfrm>
              <a:off x="5512158"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199ACE6A-8639-41EE-9C59-11D66658465B}"/>
                </a:ext>
              </a:extLst>
            </p:cNvPr>
            <p:cNvSpPr/>
            <p:nvPr/>
          </p:nvSpPr>
          <p:spPr>
            <a:xfrm>
              <a:off x="5937160" y="1390919"/>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B65D008F-FF95-43D7-80E0-48C1141FB904}"/>
                </a:ext>
              </a:extLst>
            </p:cNvPr>
            <p:cNvSpPr/>
            <p:nvPr/>
          </p:nvSpPr>
          <p:spPr>
            <a:xfrm>
              <a:off x="6254841" y="1352282"/>
              <a:ext cx="59672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BB1D511-15F5-495A-AAE2-7945FDB22F11}"/>
                </a:ext>
              </a:extLst>
            </p:cNvPr>
            <p:cNvSpPr/>
            <p:nvPr/>
          </p:nvSpPr>
          <p:spPr>
            <a:xfrm>
              <a:off x="6812925" y="1661375"/>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BDE31241-4D95-43D6-A54D-115F2F26EC94}"/>
                </a:ext>
              </a:extLst>
            </p:cNvPr>
            <p:cNvSpPr/>
            <p:nvPr/>
          </p:nvSpPr>
          <p:spPr>
            <a:xfrm>
              <a:off x="7237928" y="663262"/>
              <a:ext cx="425003" cy="49068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B7ABDCD-09C0-4FBA-A1A0-730EA44F6845}"/>
                </a:ext>
              </a:extLst>
            </p:cNvPr>
            <p:cNvSpPr/>
            <p:nvPr/>
          </p:nvSpPr>
          <p:spPr>
            <a:xfrm>
              <a:off x="7650051" y="1287888"/>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BEE5E4E0-7191-4C41-942A-DDCABA509F49}"/>
                </a:ext>
              </a:extLst>
            </p:cNvPr>
            <p:cNvSpPr/>
            <p:nvPr/>
          </p:nvSpPr>
          <p:spPr>
            <a:xfrm>
              <a:off x="8075053" y="1487510"/>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4F9C6CB-28CC-48F2-BFA4-3C560FE8E702}"/>
                </a:ext>
              </a:extLst>
            </p:cNvPr>
            <p:cNvSpPr/>
            <p:nvPr/>
          </p:nvSpPr>
          <p:spPr>
            <a:xfrm>
              <a:off x="8500056" y="946598"/>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B5A2FA50-E268-4714-9052-4C25018BB6B5}"/>
                </a:ext>
              </a:extLst>
            </p:cNvPr>
            <p:cNvSpPr/>
            <p:nvPr/>
          </p:nvSpPr>
          <p:spPr>
            <a:xfrm>
              <a:off x="8925058" y="1423116"/>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20619D7A-81FA-494B-AC78-61BEAB24BA25}"/>
                </a:ext>
              </a:extLst>
            </p:cNvPr>
            <p:cNvSpPr/>
            <p:nvPr/>
          </p:nvSpPr>
          <p:spPr>
            <a:xfrm>
              <a:off x="9350061" y="1455313"/>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F3B209E-1AB2-4372-8DB3-EC8F335FE96B}"/>
                </a:ext>
              </a:extLst>
            </p:cNvPr>
            <p:cNvSpPr/>
            <p:nvPr/>
          </p:nvSpPr>
          <p:spPr>
            <a:xfrm>
              <a:off x="9775064"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A2B7C8BD-3774-421B-B3F2-141B223C0F55}"/>
                </a:ext>
              </a:extLst>
            </p:cNvPr>
            <p:cNvSpPr/>
            <p:nvPr/>
          </p:nvSpPr>
          <p:spPr>
            <a:xfrm>
              <a:off x="10200066" y="1390919"/>
              <a:ext cx="425003" cy="31295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96D878EC-42B8-411A-8E66-3BE884C43053}"/>
              </a:ext>
            </a:extLst>
          </p:cNvPr>
          <p:cNvSpPr txBox="1"/>
          <p:nvPr/>
        </p:nvSpPr>
        <p:spPr>
          <a:xfrm>
            <a:off x="1828800" y="2292439"/>
            <a:ext cx="7959144" cy="1384995"/>
          </a:xfrm>
          <a:prstGeom prst="rect">
            <a:avLst/>
          </a:prstGeom>
          <a:noFill/>
        </p:spPr>
        <p:txBody>
          <a:bodyPr wrap="square" rtlCol="0">
            <a:spAutoFit/>
          </a:bodyPr>
          <a:lstStyle/>
          <a:p>
            <a:r>
              <a:rPr lang="en-US" sz="2800" b="1" dirty="0">
                <a:solidFill>
                  <a:schemeClr val="bg2"/>
                </a:solidFill>
              </a:rPr>
              <a:t>C R I S I S   M I T I G A T I O N   A N D  </a:t>
            </a:r>
            <a:br>
              <a:rPr lang="en-US" sz="2800" b="1" dirty="0">
                <a:solidFill>
                  <a:schemeClr val="bg2"/>
                </a:solidFill>
              </a:rPr>
            </a:br>
            <a:r>
              <a:rPr lang="en-US" sz="2800" b="1" dirty="0">
                <a:solidFill>
                  <a:schemeClr val="bg2"/>
                </a:solidFill>
              </a:rPr>
              <a:t>M A N A G E M E N T :  </a:t>
            </a:r>
            <a:br>
              <a:rPr lang="en-US" sz="2800" b="1" dirty="0">
                <a:solidFill>
                  <a:schemeClr val="bg2"/>
                </a:solidFill>
              </a:rPr>
            </a:br>
            <a:r>
              <a:rPr lang="en-US" sz="2800" b="1" dirty="0">
                <a:solidFill>
                  <a:schemeClr val="bg2"/>
                </a:solidFill>
              </a:rPr>
              <a:t>              A N   E N G I N E </a:t>
            </a:r>
            <a:r>
              <a:rPr lang="en-US" sz="2800" b="1" dirty="0" err="1">
                <a:solidFill>
                  <a:schemeClr val="bg2"/>
                </a:solidFill>
              </a:rPr>
              <a:t>E</a:t>
            </a:r>
            <a:r>
              <a:rPr lang="en-US" sz="2800" b="1" dirty="0">
                <a:solidFill>
                  <a:schemeClr val="bg2"/>
                </a:solidFill>
              </a:rPr>
              <a:t> R ‘ S   P O I N T   O F  V I EW</a:t>
            </a:r>
          </a:p>
        </p:txBody>
      </p:sp>
    </p:spTree>
    <p:extLst>
      <p:ext uri="{BB962C8B-B14F-4D97-AF65-F5344CB8AC3E}">
        <p14:creationId xmlns:p14="http://schemas.microsoft.com/office/powerpoint/2010/main" val="41352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1000">
              <a:schemeClr val="tx1"/>
            </a:gs>
            <a:gs pos="100000">
              <a:schemeClr val="bg1"/>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D8A5CE-5633-476F-AD55-7FF26B16519C}"/>
              </a:ext>
            </a:extLst>
          </p:cNvPr>
          <p:cNvSpPr/>
          <p:nvPr/>
        </p:nvSpPr>
        <p:spPr>
          <a:xfrm>
            <a:off x="-6440" y="0"/>
            <a:ext cx="7431110" cy="6632620"/>
          </a:xfrm>
          <a:prstGeom prst="rect">
            <a:avLst/>
          </a:prstGeom>
          <a:gradFill flip="none" rotWithShape="1">
            <a:gsLst>
              <a:gs pos="61000">
                <a:schemeClr val="tx1"/>
              </a:gs>
              <a:gs pos="100000">
                <a:schemeClr val="bg1"/>
              </a:gs>
              <a:gs pos="83000">
                <a:schemeClr val="accent1">
                  <a:lumMod val="45000"/>
                  <a:lumOff val="55000"/>
                </a:schemeClr>
              </a:gs>
              <a:gs pos="100000">
                <a:schemeClr val="accent1">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TABLE OF CONTENTS</a:t>
            </a:r>
          </a:p>
        </p:txBody>
      </p:sp>
      <p:grpSp>
        <p:nvGrpSpPr>
          <p:cNvPr id="8" name="Group 7">
            <a:extLst>
              <a:ext uri="{FF2B5EF4-FFF2-40B4-BE49-F238E27FC236}">
                <a16:creationId xmlns:a16="http://schemas.microsoft.com/office/drawing/2014/main" id="{6D70867F-A222-49F9-834A-B8D597F4F86F}"/>
              </a:ext>
            </a:extLst>
          </p:cNvPr>
          <p:cNvGrpSpPr/>
          <p:nvPr/>
        </p:nvGrpSpPr>
        <p:grpSpPr>
          <a:xfrm>
            <a:off x="5387663" y="941766"/>
            <a:ext cx="2157210" cy="463641"/>
            <a:chOff x="6096001" y="901519"/>
            <a:chExt cx="2157210" cy="463641"/>
          </a:xfrm>
          <a:solidFill>
            <a:schemeClr val="accent4"/>
          </a:solidFill>
        </p:grpSpPr>
        <p:sp>
          <p:nvSpPr>
            <p:cNvPr id="6" name="Rectangle 5">
              <a:extLst>
                <a:ext uri="{FF2B5EF4-FFF2-40B4-BE49-F238E27FC236}">
                  <a16:creationId xmlns:a16="http://schemas.microsoft.com/office/drawing/2014/main" id="{C21457A4-7303-4DEC-9CC2-08228856CDC8}"/>
                </a:ext>
              </a:extLst>
            </p:cNvPr>
            <p:cNvSpPr/>
            <p:nvPr/>
          </p:nvSpPr>
          <p:spPr>
            <a:xfrm>
              <a:off x="6643351" y="901519"/>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7" name="Isosceles Triangle 6">
              <a:extLst>
                <a:ext uri="{FF2B5EF4-FFF2-40B4-BE49-F238E27FC236}">
                  <a16:creationId xmlns:a16="http://schemas.microsoft.com/office/drawing/2014/main" id="{F40396C7-1754-4522-9EA2-1312F687AED6}"/>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DDC8A67-1F4E-4A13-A2E8-50D014E12EB9}"/>
              </a:ext>
            </a:extLst>
          </p:cNvPr>
          <p:cNvGrpSpPr/>
          <p:nvPr/>
        </p:nvGrpSpPr>
        <p:grpSpPr>
          <a:xfrm>
            <a:off x="5387663" y="2266679"/>
            <a:ext cx="2197993" cy="463642"/>
            <a:chOff x="6096001" y="901519"/>
            <a:chExt cx="2197993" cy="463642"/>
          </a:xfrm>
          <a:solidFill>
            <a:schemeClr val="accent4">
              <a:lumMod val="50000"/>
            </a:schemeClr>
          </a:solidFill>
        </p:grpSpPr>
        <p:sp>
          <p:nvSpPr>
            <p:cNvPr id="10" name="Rectangle 9">
              <a:extLst>
                <a:ext uri="{FF2B5EF4-FFF2-40B4-BE49-F238E27FC236}">
                  <a16:creationId xmlns:a16="http://schemas.microsoft.com/office/drawing/2014/main" id="{33693633-1C21-4E61-87AD-1531E9BE1F1D}"/>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1" name="Isosceles Triangle 10">
              <a:extLst>
                <a:ext uri="{FF2B5EF4-FFF2-40B4-BE49-F238E27FC236}">
                  <a16:creationId xmlns:a16="http://schemas.microsoft.com/office/drawing/2014/main" id="{7BE4AEB8-35C9-4023-A4B3-6CC4F5B102A9}"/>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F2B0878-C811-415A-A96E-FDBDCA308DD2}"/>
              </a:ext>
            </a:extLst>
          </p:cNvPr>
          <p:cNvGrpSpPr/>
          <p:nvPr/>
        </p:nvGrpSpPr>
        <p:grpSpPr>
          <a:xfrm>
            <a:off x="5387662" y="3701063"/>
            <a:ext cx="2197993" cy="463642"/>
            <a:chOff x="6096001" y="901519"/>
            <a:chExt cx="2197993" cy="463642"/>
          </a:xfrm>
          <a:solidFill>
            <a:schemeClr val="accent4">
              <a:lumMod val="75000"/>
            </a:schemeClr>
          </a:solidFill>
        </p:grpSpPr>
        <p:sp>
          <p:nvSpPr>
            <p:cNvPr id="13" name="Rectangle 12">
              <a:extLst>
                <a:ext uri="{FF2B5EF4-FFF2-40B4-BE49-F238E27FC236}">
                  <a16:creationId xmlns:a16="http://schemas.microsoft.com/office/drawing/2014/main" id="{03247C85-61D7-4E13-B877-30103514573C}"/>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4" name="Isosceles Triangle 13">
              <a:extLst>
                <a:ext uri="{FF2B5EF4-FFF2-40B4-BE49-F238E27FC236}">
                  <a16:creationId xmlns:a16="http://schemas.microsoft.com/office/drawing/2014/main" id="{B4151330-FDE9-4516-B79A-2A17540D2409}"/>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4598B3F-9EC1-4AA2-8B3B-6A2BF5D2324A}"/>
              </a:ext>
            </a:extLst>
          </p:cNvPr>
          <p:cNvGrpSpPr/>
          <p:nvPr/>
        </p:nvGrpSpPr>
        <p:grpSpPr>
          <a:xfrm>
            <a:off x="5387662" y="4935020"/>
            <a:ext cx="2197993" cy="463642"/>
            <a:chOff x="6096001" y="901519"/>
            <a:chExt cx="2197993" cy="463642"/>
          </a:xfrm>
          <a:solidFill>
            <a:schemeClr val="accent2">
              <a:lumMod val="50000"/>
            </a:schemeClr>
          </a:solidFill>
        </p:grpSpPr>
        <p:sp>
          <p:nvSpPr>
            <p:cNvPr id="16" name="Rectangle 15">
              <a:extLst>
                <a:ext uri="{FF2B5EF4-FFF2-40B4-BE49-F238E27FC236}">
                  <a16:creationId xmlns:a16="http://schemas.microsoft.com/office/drawing/2014/main" id="{F76E514A-F6D2-4320-A124-E08D9E3AEFA5}"/>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7" name="Isosceles Triangle 16">
              <a:extLst>
                <a:ext uri="{FF2B5EF4-FFF2-40B4-BE49-F238E27FC236}">
                  <a16:creationId xmlns:a16="http://schemas.microsoft.com/office/drawing/2014/main" id="{FE64A566-F3AC-4E69-B7EB-04703A41E41C}"/>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752C3EA6-6D61-43D9-839D-5B42079026EE}"/>
              </a:ext>
            </a:extLst>
          </p:cNvPr>
          <p:cNvSpPr/>
          <p:nvPr/>
        </p:nvSpPr>
        <p:spPr>
          <a:xfrm>
            <a:off x="8281115" y="941766"/>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21" name="Rectangle: Rounded Corners 20">
            <a:extLst>
              <a:ext uri="{FF2B5EF4-FFF2-40B4-BE49-F238E27FC236}">
                <a16:creationId xmlns:a16="http://schemas.microsoft.com/office/drawing/2014/main" id="{B49BDCCC-AFC5-47CC-A812-0757313E37AA}"/>
              </a:ext>
            </a:extLst>
          </p:cNvPr>
          <p:cNvSpPr/>
          <p:nvPr/>
        </p:nvSpPr>
        <p:spPr>
          <a:xfrm>
            <a:off x="8384146" y="2266681"/>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EARTHQUAKES AND FLOODS</a:t>
            </a:r>
          </a:p>
        </p:txBody>
      </p:sp>
      <p:sp>
        <p:nvSpPr>
          <p:cNvPr id="22" name="Rectangle: Rounded Corners 21">
            <a:extLst>
              <a:ext uri="{FF2B5EF4-FFF2-40B4-BE49-F238E27FC236}">
                <a16:creationId xmlns:a16="http://schemas.microsoft.com/office/drawing/2014/main" id="{D3803D85-5252-4E75-B9A3-91DF786C2318}"/>
              </a:ext>
            </a:extLst>
          </p:cNvPr>
          <p:cNvSpPr/>
          <p:nvPr/>
        </p:nvSpPr>
        <p:spPr>
          <a:xfrm>
            <a:off x="8281115" y="3701063"/>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LANDSLIDES AND AVALANCHES </a:t>
            </a:r>
          </a:p>
        </p:txBody>
      </p:sp>
      <p:sp>
        <p:nvSpPr>
          <p:cNvPr id="23" name="Rectangle: Rounded Corners 22">
            <a:extLst>
              <a:ext uri="{FF2B5EF4-FFF2-40B4-BE49-F238E27FC236}">
                <a16:creationId xmlns:a16="http://schemas.microsoft.com/office/drawing/2014/main" id="{5F188B71-319B-4080-8A8A-BCC0E0B84352}"/>
              </a:ext>
            </a:extLst>
          </p:cNvPr>
          <p:cNvSpPr/>
          <p:nvPr/>
        </p:nvSpPr>
        <p:spPr>
          <a:xfrm>
            <a:off x="8384146" y="4935020"/>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Tree>
    <p:extLst>
      <p:ext uri="{BB962C8B-B14F-4D97-AF65-F5344CB8AC3E}">
        <p14:creationId xmlns:p14="http://schemas.microsoft.com/office/powerpoint/2010/main" val="273895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365126"/>
            <a:ext cx="2561823" cy="716700"/>
          </a:xfrm>
        </p:spPr>
        <p:txBody>
          <a:bodyPr>
            <a:normAutofit/>
          </a:bodyPr>
          <a:lstStyle/>
          <a:p>
            <a:r>
              <a:rPr lang="en-US" sz="2800" b="1" dirty="0">
                <a:solidFill>
                  <a:schemeClr val="bg1"/>
                </a:solidFill>
              </a:rPr>
              <a:t>INTRODUCTION</a:t>
            </a:r>
          </a:p>
        </p:txBody>
      </p:sp>
      <p:sp>
        <p:nvSpPr>
          <p:cNvPr id="3" name="Content Placeholder 2">
            <a:extLst>
              <a:ext uri="{FF2B5EF4-FFF2-40B4-BE49-F238E27FC236}">
                <a16:creationId xmlns:a16="http://schemas.microsoft.com/office/drawing/2014/main" id="{E485ED48-6D0C-4718-863B-CB1B209E11BF}"/>
              </a:ext>
            </a:extLst>
          </p:cNvPr>
          <p:cNvSpPr>
            <a:spLocks noGrp="1"/>
          </p:cNvSpPr>
          <p:nvPr>
            <p:ph idx="1"/>
          </p:nvPr>
        </p:nvSpPr>
        <p:spPr>
          <a:xfrm>
            <a:off x="838200" y="1416676"/>
            <a:ext cx="10515600" cy="4760287"/>
          </a:xfrm>
        </p:spPr>
        <p:txBody>
          <a:bodyPr>
            <a:normAutofit fontScale="92500"/>
          </a:bodyPr>
          <a:lstStyle/>
          <a:p>
            <a:r>
              <a:rPr lang="en-US" dirty="0">
                <a:solidFill>
                  <a:schemeClr val="bg1"/>
                </a:solidFill>
              </a:rPr>
              <a:t>0n </a:t>
            </a:r>
            <a:r>
              <a:rPr lang="en-US" dirty="0" err="1">
                <a:solidFill>
                  <a:schemeClr val="bg1"/>
                </a:solidFill>
              </a:rPr>
              <a:t>Baisakh</a:t>
            </a:r>
            <a:r>
              <a:rPr lang="en-US" dirty="0">
                <a:solidFill>
                  <a:schemeClr val="bg1"/>
                </a:solidFill>
              </a:rPr>
              <a:t> 12 , 2072 B.S. , an earthquake measuring 7.6 on the Richter scale occurred in Nepal.  The epicenter ; </a:t>
            </a:r>
            <a:r>
              <a:rPr lang="en-US" dirty="0" err="1">
                <a:solidFill>
                  <a:schemeClr val="bg1"/>
                </a:solidFill>
              </a:rPr>
              <a:t>Barpark</a:t>
            </a:r>
            <a:r>
              <a:rPr lang="en-US" dirty="0">
                <a:solidFill>
                  <a:schemeClr val="bg1"/>
                </a:solidFill>
              </a:rPr>
              <a:t> VDC of Gorkha district. Over 9000 people dead, many thousands more injured and more than 0.6 million structures in </a:t>
            </a:r>
            <a:r>
              <a:rPr lang="en-US" dirty="0" err="1">
                <a:solidFill>
                  <a:schemeClr val="bg1"/>
                </a:solidFill>
              </a:rPr>
              <a:t>kathmandu</a:t>
            </a:r>
            <a:r>
              <a:rPr lang="en-US" dirty="0">
                <a:solidFill>
                  <a:schemeClr val="bg1"/>
                </a:solidFill>
              </a:rPr>
              <a:t> and other nearby towns destroyed or critically damaged. Such unprecedented loss of lives and property had never been seen by anybody during their lifetimes in Nepal. A sad tale that we  cannot help but remember with mourning hearts.</a:t>
            </a:r>
          </a:p>
          <a:p>
            <a:endParaRPr lang="en-US" dirty="0">
              <a:solidFill>
                <a:schemeClr val="bg1"/>
              </a:solidFill>
            </a:endParaRPr>
          </a:p>
          <a:p>
            <a:r>
              <a:rPr lang="en-US" dirty="0">
                <a:solidFill>
                  <a:schemeClr val="bg1"/>
                </a:solidFill>
              </a:rPr>
              <a:t>However, this single disaster sparked a flurry of interest in improving Nepal’s resilience to disasters. Not only did the aftershocks add to the damage , they became sources to other disasters like landslides and floods, adding the number of human casualties and innumerous loss of resources.</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7182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296929"/>
            <a:ext cx="2523186" cy="475803"/>
          </a:xfrm>
        </p:spPr>
        <p:txBody>
          <a:bodyPr>
            <a:normAutofit/>
          </a:bodyPr>
          <a:lstStyle/>
          <a:p>
            <a:r>
              <a:rPr lang="en-US" sz="2800" b="1" dirty="0">
                <a:solidFill>
                  <a:schemeClr val="bg1"/>
                </a:solidFill>
              </a:rPr>
              <a:t>  </a:t>
            </a:r>
          </a:p>
        </p:txBody>
      </p:sp>
      <p:sp>
        <p:nvSpPr>
          <p:cNvPr id="5" name="Content Placeholder 4">
            <a:extLst>
              <a:ext uri="{FF2B5EF4-FFF2-40B4-BE49-F238E27FC236}">
                <a16:creationId xmlns:a16="http://schemas.microsoft.com/office/drawing/2014/main" id="{A56796BC-1D47-4FF9-9256-035F29A2F190}"/>
              </a:ext>
            </a:extLst>
          </p:cNvPr>
          <p:cNvSpPr>
            <a:spLocks noGrp="1"/>
          </p:cNvSpPr>
          <p:nvPr>
            <p:ph idx="1"/>
          </p:nvPr>
        </p:nvSpPr>
        <p:spPr>
          <a:xfrm>
            <a:off x="838200" y="1171977"/>
            <a:ext cx="10515600" cy="5004986"/>
          </a:xfrm>
        </p:spPr>
        <p:txBody>
          <a:bodyPr/>
          <a:lstStyle/>
          <a:p>
            <a:r>
              <a:rPr lang="en-US" dirty="0">
                <a:solidFill>
                  <a:schemeClr val="bg1"/>
                </a:solidFill>
              </a:rPr>
              <a:t>During this crucial time the efforts of the engineering community resulted in unprecedented positive messages in the Nepali media on the role of engineers. Ever since the disaster we are now aware that such disasters must be prepared for and engineers are the ones to lead the way.</a:t>
            </a:r>
          </a:p>
          <a:p>
            <a:r>
              <a:rPr lang="en-US" dirty="0">
                <a:solidFill>
                  <a:schemeClr val="bg1"/>
                </a:solidFill>
              </a:rPr>
              <a:t>There is a great potential for engineers to contribute significantly to resilience by using their technical expertise, management skills and their practical understanding of the physical world to support resilience through appropriate engineering responses for disaster preparedness, mitigation and recovery. </a:t>
            </a:r>
          </a:p>
        </p:txBody>
      </p:sp>
    </p:spTree>
    <p:extLst>
      <p:ext uri="{BB962C8B-B14F-4D97-AF65-F5344CB8AC3E}">
        <p14:creationId xmlns:p14="http://schemas.microsoft.com/office/powerpoint/2010/main" val="283083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304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INTRODUCTION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created xsi:type="dcterms:W3CDTF">2021-07-16T11:34:31Z</dcterms:created>
  <dcterms:modified xsi:type="dcterms:W3CDTF">2021-07-18T02:54:45Z</dcterms:modified>
</cp:coreProperties>
</file>