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2"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09BF-177B-4561-8840-D55D5C50E8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42D6F3-483D-4712-B803-A5D3D6A60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34D13B-AC71-42C9-A1CB-1ED75592D30B}"/>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5" name="Footer Placeholder 4">
            <a:extLst>
              <a:ext uri="{FF2B5EF4-FFF2-40B4-BE49-F238E27FC236}">
                <a16:creationId xmlns:a16="http://schemas.microsoft.com/office/drawing/2014/main" id="{7B1D0A4B-747B-46B3-AAC1-B2C63F2F7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255C-C148-431E-ACBA-BCEE47341FCC}"/>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199834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69E9-9055-47DB-991E-ED648A0C0C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D3190C-E5C5-42D1-9598-6311AD2B18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01AAD-8B6A-4A81-9539-8A690878279D}"/>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5" name="Footer Placeholder 4">
            <a:extLst>
              <a:ext uri="{FF2B5EF4-FFF2-40B4-BE49-F238E27FC236}">
                <a16:creationId xmlns:a16="http://schemas.microsoft.com/office/drawing/2014/main" id="{DB863711-0BAF-4879-B37F-DDA4F0A24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33EC6-BC95-4EE8-985C-DAF8BA8BFEC5}"/>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398228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F7592-4D68-4D2E-A74E-B80E62EB3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0DF82-8BE6-4436-8262-7E9183967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E7728-F503-4EE3-A93C-9DE376A7ACA3}"/>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5" name="Footer Placeholder 4">
            <a:extLst>
              <a:ext uri="{FF2B5EF4-FFF2-40B4-BE49-F238E27FC236}">
                <a16:creationId xmlns:a16="http://schemas.microsoft.com/office/drawing/2014/main" id="{FCF4D6FE-CB22-483A-A0C3-03F442954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9A17C-1426-4F8C-93B4-D5EA967CDC21}"/>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13452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F421-3BFC-4DCE-9A32-96B541810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050F-58EC-414A-AF44-2197B8473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9F7F4-736B-447F-A036-C4D2B0A05630}"/>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5" name="Footer Placeholder 4">
            <a:extLst>
              <a:ext uri="{FF2B5EF4-FFF2-40B4-BE49-F238E27FC236}">
                <a16:creationId xmlns:a16="http://schemas.microsoft.com/office/drawing/2014/main" id="{750F83C5-B106-4DF0-9BA6-112FAF437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01935-1C87-40D8-9E4E-5442EF43243E}"/>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288312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8DF5-E7EE-4229-9FF9-59ED393D1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BBCC3-9458-4D71-97F7-4F06E069A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83CEC7-B977-444E-9DA5-DB4ABDA7E223}"/>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5" name="Footer Placeholder 4">
            <a:extLst>
              <a:ext uri="{FF2B5EF4-FFF2-40B4-BE49-F238E27FC236}">
                <a16:creationId xmlns:a16="http://schemas.microsoft.com/office/drawing/2014/main" id="{F4621936-ADFA-4CB6-90AD-757DC1660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7E8A5-366B-412A-9C59-2D979E2CC2E6}"/>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337957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050D-9923-44F2-9CA2-54CC6A168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CF08A-7C68-4504-B17D-40F5B7052D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271E5B-6457-421F-86F5-EF0F8DCE5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C94DC8-72F0-4C7D-95CD-E13A11182FF5}"/>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6" name="Footer Placeholder 5">
            <a:extLst>
              <a:ext uri="{FF2B5EF4-FFF2-40B4-BE49-F238E27FC236}">
                <a16:creationId xmlns:a16="http://schemas.microsoft.com/office/drawing/2014/main" id="{C35622C5-A510-4EA9-A1C2-F7581744C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D895A-2653-43CF-B9A0-5A7DE218497D}"/>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271930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7CB-F525-4404-B1C2-78EDCFA3CA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17C964-42FC-4F97-A530-E11056868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0DCE1C-B126-4007-917B-FA29CDA5B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B72DB-AE8D-4913-8AF9-304394150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42EBD-D7AF-4DE6-959D-A5BBE7FB9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87E533-ECA7-4204-85D9-1D1D8ADB6E70}"/>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8" name="Footer Placeholder 7">
            <a:extLst>
              <a:ext uri="{FF2B5EF4-FFF2-40B4-BE49-F238E27FC236}">
                <a16:creationId xmlns:a16="http://schemas.microsoft.com/office/drawing/2014/main" id="{E782CD91-DF6F-41BC-B517-CBE2CB424A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7D2E1-012A-43B3-8C97-8CF2AC5265CD}"/>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336762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55DE-B3C1-4BF8-8DFA-039197086D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869510-351F-499E-9EDA-183E821F870F}"/>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4" name="Footer Placeholder 3">
            <a:extLst>
              <a:ext uri="{FF2B5EF4-FFF2-40B4-BE49-F238E27FC236}">
                <a16:creationId xmlns:a16="http://schemas.microsoft.com/office/drawing/2014/main" id="{F2E01129-2904-47D3-A6A8-5CBEDD14E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A74B2F-34DD-4214-BEFE-EF05C0B6DE82}"/>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346902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E22BF-9C70-4837-8131-D3D86DCAD5BD}"/>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3" name="Footer Placeholder 2">
            <a:extLst>
              <a:ext uri="{FF2B5EF4-FFF2-40B4-BE49-F238E27FC236}">
                <a16:creationId xmlns:a16="http://schemas.microsoft.com/office/drawing/2014/main" id="{DE079C23-5DE8-439F-9168-39FB500232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B95A76-4D87-4494-8C2D-E36B6C8327DB}"/>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240601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9901-3F4D-4DCC-91FE-E4C26B5FC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19F156-FB4F-4B5D-B5F4-0C1940EEB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389B7-7C76-43F5-A5A9-AB24EBDA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932D8-63E0-46D9-9AA9-43FC4AF6FE39}"/>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6" name="Footer Placeholder 5">
            <a:extLst>
              <a:ext uri="{FF2B5EF4-FFF2-40B4-BE49-F238E27FC236}">
                <a16:creationId xmlns:a16="http://schemas.microsoft.com/office/drawing/2014/main" id="{72DCB9A1-441D-43CD-823C-9802F37CC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BEBD7-8CB7-4EE7-9C82-9C77D606308C}"/>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240929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3698-80E7-497B-BE99-99CCE04E2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3CF69-3BA3-422D-AE33-CFB3917A79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79890-B267-46C2-B6E6-8AAE2CB4B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8A40F-7972-4DDF-A9CA-050672D922F7}"/>
              </a:ext>
            </a:extLst>
          </p:cNvPr>
          <p:cNvSpPr>
            <a:spLocks noGrp="1"/>
          </p:cNvSpPr>
          <p:nvPr>
            <p:ph type="dt" sz="half" idx="10"/>
          </p:nvPr>
        </p:nvSpPr>
        <p:spPr/>
        <p:txBody>
          <a:bodyPr/>
          <a:lstStyle/>
          <a:p>
            <a:fld id="{66D56271-BC85-427E-BF95-574BB02B2993}" type="datetimeFigureOut">
              <a:rPr lang="en-US" smtClean="0"/>
              <a:t>7/19/2021</a:t>
            </a:fld>
            <a:endParaRPr lang="en-US"/>
          </a:p>
        </p:txBody>
      </p:sp>
      <p:sp>
        <p:nvSpPr>
          <p:cNvPr id="6" name="Footer Placeholder 5">
            <a:extLst>
              <a:ext uri="{FF2B5EF4-FFF2-40B4-BE49-F238E27FC236}">
                <a16:creationId xmlns:a16="http://schemas.microsoft.com/office/drawing/2014/main" id="{F0AFF271-B9A2-40AE-8ABB-50326F8A5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80D38-C938-4D35-AE2C-84A26A873089}"/>
              </a:ext>
            </a:extLst>
          </p:cNvPr>
          <p:cNvSpPr>
            <a:spLocks noGrp="1"/>
          </p:cNvSpPr>
          <p:nvPr>
            <p:ph type="sldNum" sz="quarter" idx="12"/>
          </p:nvPr>
        </p:nvSpPr>
        <p:spPr/>
        <p:txBody>
          <a:bodyPr/>
          <a:lstStyle/>
          <a:p>
            <a:fld id="{9E77BF3F-12B5-4AF6-BEEC-7DF02D4A7BEB}" type="slidenum">
              <a:rPr lang="en-US" smtClean="0"/>
              <a:t>‹#›</a:t>
            </a:fld>
            <a:endParaRPr lang="en-US"/>
          </a:p>
        </p:txBody>
      </p:sp>
    </p:spTree>
    <p:extLst>
      <p:ext uri="{BB962C8B-B14F-4D97-AF65-F5344CB8AC3E}">
        <p14:creationId xmlns:p14="http://schemas.microsoft.com/office/powerpoint/2010/main" val="50692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F8BB4-75DE-4E84-BF96-B365C2F97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4143D9-545B-4299-B44E-B1A360A6A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C8FEA-8A71-4B34-836A-53785E2E7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56271-BC85-427E-BF95-574BB02B2993}" type="datetimeFigureOut">
              <a:rPr lang="en-US" smtClean="0"/>
              <a:t>7/19/2021</a:t>
            </a:fld>
            <a:endParaRPr lang="en-US"/>
          </a:p>
        </p:txBody>
      </p:sp>
      <p:sp>
        <p:nvSpPr>
          <p:cNvPr id="5" name="Footer Placeholder 4">
            <a:extLst>
              <a:ext uri="{FF2B5EF4-FFF2-40B4-BE49-F238E27FC236}">
                <a16:creationId xmlns:a16="http://schemas.microsoft.com/office/drawing/2014/main" id="{009217D6-7F6E-42F2-B22A-06713B71E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64D75F-64B9-478D-84A9-492BB4822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7BF3F-12B5-4AF6-BEEC-7DF02D4A7BEB}" type="slidenum">
              <a:rPr lang="en-US" smtClean="0"/>
              <a:t>‹#›</a:t>
            </a:fld>
            <a:endParaRPr lang="en-US"/>
          </a:p>
        </p:txBody>
      </p:sp>
    </p:spTree>
    <p:extLst>
      <p:ext uri="{BB962C8B-B14F-4D97-AF65-F5344CB8AC3E}">
        <p14:creationId xmlns:p14="http://schemas.microsoft.com/office/powerpoint/2010/main" val="217835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974556"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56000">
              <a:schemeClr val="bg2">
                <a:lumMod val="50000"/>
              </a:schemeClr>
            </a:gs>
          </a:gsLst>
          <a:lin ang="5400000" scaled="1"/>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E58518B-361E-4EC9-835E-6CB8944C4E3F}"/>
              </a:ext>
            </a:extLst>
          </p:cNvPr>
          <p:cNvGrpSpPr/>
          <p:nvPr/>
        </p:nvGrpSpPr>
        <p:grpSpPr>
          <a:xfrm>
            <a:off x="1249252" y="663262"/>
            <a:ext cx="9375817" cy="5299656"/>
            <a:chOff x="1249252" y="663262"/>
            <a:chExt cx="9375817" cy="5299656"/>
          </a:xfrm>
          <a:blipFill>
            <a:blip r:embed="rId2">
              <a:extLst>
                <a:ext uri="{837473B0-CC2E-450A-ABE3-18F120FF3D39}">
                  <a1611:picAttrSrcUrl xmlns:a1611="http://schemas.microsoft.com/office/drawing/2016/11/main" r:id="rId3"/>
                </a:ext>
              </a:extLst>
            </a:blip>
            <a:stretch>
              <a:fillRect/>
            </a:stretch>
          </a:blipFill>
        </p:grpSpPr>
        <p:sp>
          <p:nvSpPr>
            <p:cNvPr id="2" name="Rectangle: Rounded Corners 1">
              <a:extLst>
                <a:ext uri="{FF2B5EF4-FFF2-40B4-BE49-F238E27FC236}">
                  <a16:creationId xmlns:a16="http://schemas.microsoft.com/office/drawing/2014/main" id="{22B985B5-05C8-4FF3-A499-A7D38CD27296}"/>
                </a:ext>
              </a:extLst>
            </p:cNvPr>
            <p:cNvSpPr/>
            <p:nvPr/>
          </p:nvSpPr>
          <p:spPr>
            <a:xfrm>
              <a:off x="1249252" y="946598"/>
              <a:ext cx="425003" cy="46106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4BDC9759-A261-4038-B0F5-694FD15F0BA1}"/>
                </a:ext>
              </a:extLst>
            </p:cNvPr>
            <p:cNvSpPr/>
            <p:nvPr/>
          </p:nvSpPr>
          <p:spPr>
            <a:xfrm>
              <a:off x="1674254" y="1455313"/>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D806DCA-3DA4-4F54-8C3D-021ED4C01062}"/>
                </a:ext>
              </a:extLst>
            </p:cNvPr>
            <p:cNvSpPr/>
            <p:nvPr/>
          </p:nvSpPr>
          <p:spPr>
            <a:xfrm>
              <a:off x="2099257" y="914401"/>
              <a:ext cx="425003" cy="39151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42B441BB-E6F4-40F9-9808-D7E5775ADA0D}"/>
                </a:ext>
              </a:extLst>
            </p:cNvPr>
            <p:cNvSpPr/>
            <p:nvPr/>
          </p:nvSpPr>
          <p:spPr>
            <a:xfrm>
              <a:off x="2511378" y="1403798"/>
              <a:ext cx="450763" cy="2743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FAF96C93-CA76-465A-841A-4D970BF206FD}"/>
                </a:ext>
              </a:extLst>
            </p:cNvPr>
            <p:cNvSpPr/>
            <p:nvPr/>
          </p:nvSpPr>
          <p:spPr>
            <a:xfrm>
              <a:off x="2962142" y="1352282"/>
              <a:ext cx="425003" cy="46106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1394429-E80C-459B-AFAB-FFACA37E3AD3}"/>
                </a:ext>
              </a:extLst>
            </p:cNvPr>
            <p:cNvSpPr/>
            <p:nvPr/>
          </p:nvSpPr>
          <p:spPr>
            <a:xfrm>
              <a:off x="3387145" y="1352282"/>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F2BF8AD-3FDA-4E24-AC77-4CE7F0A9DC6E}"/>
                </a:ext>
              </a:extLst>
            </p:cNvPr>
            <p:cNvSpPr/>
            <p:nvPr/>
          </p:nvSpPr>
          <p:spPr>
            <a:xfrm>
              <a:off x="3812148" y="811370"/>
              <a:ext cx="425003" cy="44818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482D3FF5-A505-4802-A5DC-992FB9C35416}"/>
                </a:ext>
              </a:extLst>
            </p:cNvPr>
            <p:cNvSpPr/>
            <p:nvPr/>
          </p:nvSpPr>
          <p:spPr>
            <a:xfrm>
              <a:off x="4224269" y="1416677"/>
              <a:ext cx="476523" cy="3239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9339A1F4-7C1A-4458-9A1D-8859308DC972}"/>
                </a:ext>
              </a:extLst>
            </p:cNvPr>
            <p:cNvSpPr/>
            <p:nvPr/>
          </p:nvSpPr>
          <p:spPr>
            <a:xfrm>
              <a:off x="4662153" y="946598"/>
              <a:ext cx="425003" cy="46106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D5E0BC27-7365-4E5D-AF2F-2D71A5F9021B}"/>
                </a:ext>
              </a:extLst>
            </p:cNvPr>
            <p:cNvSpPr/>
            <p:nvPr/>
          </p:nvSpPr>
          <p:spPr>
            <a:xfrm>
              <a:off x="5087155" y="1455314"/>
              <a:ext cx="425003" cy="306517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0C5EE730-3F0E-4423-84ED-564A61E85A11}"/>
                </a:ext>
              </a:extLst>
            </p:cNvPr>
            <p:cNvSpPr/>
            <p:nvPr/>
          </p:nvSpPr>
          <p:spPr>
            <a:xfrm>
              <a:off x="5512158" y="914401"/>
              <a:ext cx="425003" cy="39151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199ACE6A-8639-41EE-9C59-11D66658465B}"/>
                </a:ext>
              </a:extLst>
            </p:cNvPr>
            <p:cNvSpPr/>
            <p:nvPr/>
          </p:nvSpPr>
          <p:spPr>
            <a:xfrm>
              <a:off x="5937160" y="1390919"/>
              <a:ext cx="425003" cy="37219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B65D008F-FF95-43D7-80E0-48C1141FB904}"/>
                </a:ext>
              </a:extLst>
            </p:cNvPr>
            <p:cNvSpPr/>
            <p:nvPr/>
          </p:nvSpPr>
          <p:spPr>
            <a:xfrm>
              <a:off x="6254841" y="1352282"/>
              <a:ext cx="596723" cy="46106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BB1D511-15F5-495A-AAE2-7945FDB22F11}"/>
                </a:ext>
              </a:extLst>
            </p:cNvPr>
            <p:cNvSpPr/>
            <p:nvPr/>
          </p:nvSpPr>
          <p:spPr>
            <a:xfrm>
              <a:off x="6812925" y="1661375"/>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BDE31241-4D95-43D6-A54D-115F2F26EC94}"/>
                </a:ext>
              </a:extLst>
            </p:cNvPr>
            <p:cNvSpPr/>
            <p:nvPr/>
          </p:nvSpPr>
          <p:spPr>
            <a:xfrm>
              <a:off x="7237928" y="663262"/>
              <a:ext cx="425003" cy="49068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B7ABDCD-09C0-4FBA-A1A0-730EA44F6845}"/>
                </a:ext>
              </a:extLst>
            </p:cNvPr>
            <p:cNvSpPr/>
            <p:nvPr/>
          </p:nvSpPr>
          <p:spPr>
            <a:xfrm>
              <a:off x="7650051" y="1287888"/>
              <a:ext cx="425003" cy="37219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BEE5E4E0-7191-4C41-942A-DDCABA509F49}"/>
                </a:ext>
              </a:extLst>
            </p:cNvPr>
            <p:cNvSpPr/>
            <p:nvPr/>
          </p:nvSpPr>
          <p:spPr>
            <a:xfrm>
              <a:off x="8075053" y="1487510"/>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4F9C6CB-28CC-48F2-BFA4-3C560FE8E702}"/>
                </a:ext>
              </a:extLst>
            </p:cNvPr>
            <p:cNvSpPr/>
            <p:nvPr/>
          </p:nvSpPr>
          <p:spPr>
            <a:xfrm>
              <a:off x="8500056" y="946598"/>
              <a:ext cx="425003" cy="39151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B5A2FA50-E268-4714-9052-4C25018BB6B5}"/>
                </a:ext>
              </a:extLst>
            </p:cNvPr>
            <p:cNvSpPr/>
            <p:nvPr/>
          </p:nvSpPr>
          <p:spPr>
            <a:xfrm>
              <a:off x="8925058" y="1423116"/>
              <a:ext cx="425003" cy="37219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20619D7A-81FA-494B-AC78-61BEAB24BA25}"/>
                </a:ext>
              </a:extLst>
            </p:cNvPr>
            <p:cNvSpPr/>
            <p:nvPr/>
          </p:nvSpPr>
          <p:spPr>
            <a:xfrm>
              <a:off x="9350061" y="1455313"/>
              <a:ext cx="425003" cy="3168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F3B209E-1AB2-4372-8DB3-EC8F335FE96B}"/>
                </a:ext>
              </a:extLst>
            </p:cNvPr>
            <p:cNvSpPr/>
            <p:nvPr/>
          </p:nvSpPr>
          <p:spPr>
            <a:xfrm>
              <a:off x="9775064" y="914401"/>
              <a:ext cx="425003" cy="39151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A2B7C8BD-3774-421B-B3F2-141B223C0F55}"/>
                </a:ext>
              </a:extLst>
            </p:cNvPr>
            <p:cNvSpPr/>
            <p:nvPr/>
          </p:nvSpPr>
          <p:spPr>
            <a:xfrm>
              <a:off x="10200066" y="1390919"/>
              <a:ext cx="425003" cy="31295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96D878EC-42B8-411A-8E66-3BE884C43053}"/>
              </a:ext>
            </a:extLst>
          </p:cNvPr>
          <p:cNvSpPr txBox="1"/>
          <p:nvPr/>
        </p:nvSpPr>
        <p:spPr>
          <a:xfrm>
            <a:off x="1828800" y="2292439"/>
            <a:ext cx="7959144" cy="1384995"/>
          </a:xfrm>
          <a:prstGeom prst="rect">
            <a:avLst/>
          </a:prstGeom>
          <a:noFill/>
        </p:spPr>
        <p:txBody>
          <a:bodyPr wrap="square" rtlCol="0">
            <a:spAutoFit/>
          </a:bodyPr>
          <a:lstStyle/>
          <a:p>
            <a:r>
              <a:rPr lang="en-US" sz="2800" b="1" dirty="0">
                <a:solidFill>
                  <a:schemeClr val="bg2"/>
                </a:solidFill>
              </a:rPr>
              <a:t>C R I S I S   M I T I G A T I O N   A N D  </a:t>
            </a:r>
            <a:br>
              <a:rPr lang="en-US" sz="2800" b="1" dirty="0">
                <a:solidFill>
                  <a:schemeClr val="bg2"/>
                </a:solidFill>
              </a:rPr>
            </a:br>
            <a:r>
              <a:rPr lang="en-US" sz="2800" b="1" dirty="0">
                <a:solidFill>
                  <a:schemeClr val="bg2"/>
                </a:solidFill>
              </a:rPr>
              <a:t>M A N A G E M E N T :  </a:t>
            </a:r>
            <a:br>
              <a:rPr lang="en-US" sz="2800" b="1" dirty="0">
                <a:solidFill>
                  <a:schemeClr val="bg2"/>
                </a:solidFill>
              </a:rPr>
            </a:br>
            <a:r>
              <a:rPr lang="en-US" sz="2800" b="1" dirty="0">
                <a:solidFill>
                  <a:schemeClr val="bg2"/>
                </a:solidFill>
              </a:rPr>
              <a:t>              A N   E N G I N E </a:t>
            </a:r>
            <a:r>
              <a:rPr lang="en-US" sz="2800" b="1" dirty="0" err="1">
                <a:solidFill>
                  <a:schemeClr val="bg2"/>
                </a:solidFill>
              </a:rPr>
              <a:t>E</a:t>
            </a:r>
            <a:r>
              <a:rPr lang="en-US" sz="2800" b="1" dirty="0">
                <a:solidFill>
                  <a:schemeClr val="bg2"/>
                </a:solidFill>
              </a:rPr>
              <a:t> R ‘ S   P O I N T   O F  V I EW</a:t>
            </a:r>
          </a:p>
        </p:txBody>
      </p:sp>
    </p:spTree>
    <p:extLst>
      <p:ext uri="{BB962C8B-B14F-4D97-AF65-F5344CB8AC3E}">
        <p14:creationId xmlns:p14="http://schemas.microsoft.com/office/powerpoint/2010/main" val="413526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1000">
              <a:schemeClr val="tx1"/>
            </a:gs>
            <a:gs pos="100000">
              <a:schemeClr val="bg1"/>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D8A5CE-5633-476F-AD55-7FF26B16519C}"/>
              </a:ext>
            </a:extLst>
          </p:cNvPr>
          <p:cNvSpPr/>
          <p:nvPr/>
        </p:nvSpPr>
        <p:spPr>
          <a:xfrm>
            <a:off x="-6440" y="0"/>
            <a:ext cx="7431110" cy="6632620"/>
          </a:xfrm>
          <a:prstGeom prst="rect">
            <a:avLst/>
          </a:prstGeom>
          <a:gradFill flip="none" rotWithShape="1">
            <a:gsLst>
              <a:gs pos="61000">
                <a:schemeClr val="tx1"/>
              </a:gs>
              <a:gs pos="100000">
                <a:schemeClr val="bg1"/>
              </a:gs>
              <a:gs pos="83000">
                <a:schemeClr val="accent1">
                  <a:lumMod val="45000"/>
                  <a:lumOff val="55000"/>
                </a:schemeClr>
              </a:gs>
              <a:gs pos="100000">
                <a:schemeClr val="accent1">
                  <a:lumMod val="30000"/>
                  <a:lumOff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TABLE OF CONTENTS</a:t>
            </a:r>
          </a:p>
        </p:txBody>
      </p:sp>
      <p:grpSp>
        <p:nvGrpSpPr>
          <p:cNvPr id="8" name="Group 7">
            <a:extLst>
              <a:ext uri="{FF2B5EF4-FFF2-40B4-BE49-F238E27FC236}">
                <a16:creationId xmlns:a16="http://schemas.microsoft.com/office/drawing/2014/main" id="{6D70867F-A222-49F9-834A-B8D597F4F86F}"/>
              </a:ext>
            </a:extLst>
          </p:cNvPr>
          <p:cNvGrpSpPr/>
          <p:nvPr/>
        </p:nvGrpSpPr>
        <p:grpSpPr>
          <a:xfrm>
            <a:off x="5387663" y="941766"/>
            <a:ext cx="2157210" cy="463641"/>
            <a:chOff x="6096001" y="901519"/>
            <a:chExt cx="2157210" cy="463641"/>
          </a:xfrm>
          <a:solidFill>
            <a:schemeClr val="accent4"/>
          </a:solidFill>
        </p:grpSpPr>
        <p:sp>
          <p:nvSpPr>
            <p:cNvPr id="6" name="Rectangle 5">
              <a:extLst>
                <a:ext uri="{FF2B5EF4-FFF2-40B4-BE49-F238E27FC236}">
                  <a16:creationId xmlns:a16="http://schemas.microsoft.com/office/drawing/2014/main" id="{C21457A4-7303-4DEC-9CC2-08228856CDC8}"/>
                </a:ext>
              </a:extLst>
            </p:cNvPr>
            <p:cNvSpPr/>
            <p:nvPr/>
          </p:nvSpPr>
          <p:spPr>
            <a:xfrm>
              <a:off x="6643351" y="901519"/>
              <a:ext cx="1609860" cy="463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7" name="Isosceles Triangle 6">
              <a:extLst>
                <a:ext uri="{FF2B5EF4-FFF2-40B4-BE49-F238E27FC236}">
                  <a16:creationId xmlns:a16="http://schemas.microsoft.com/office/drawing/2014/main" id="{F40396C7-1754-4522-9EA2-1312F687AED6}"/>
                </a:ext>
              </a:extLst>
            </p:cNvPr>
            <p:cNvSpPr/>
            <p:nvPr/>
          </p:nvSpPr>
          <p:spPr>
            <a:xfrm rot="16200000">
              <a:off x="6173273" y="824247"/>
              <a:ext cx="463641" cy="6181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DDC8A67-1F4E-4A13-A2E8-50D014E12EB9}"/>
              </a:ext>
            </a:extLst>
          </p:cNvPr>
          <p:cNvGrpSpPr/>
          <p:nvPr/>
        </p:nvGrpSpPr>
        <p:grpSpPr>
          <a:xfrm>
            <a:off x="5387663" y="2266679"/>
            <a:ext cx="2197993" cy="463642"/>
            <a:chOff x="6096001" y="901519"/>
            <a:chExt cx="2197993" cy="463642"/>
          </a:xfrm>
          <a:solidFill>
            <a:schemeClr val="accent4">
              <a:lumMod val="50000"/>
            </a:schemeClr>
          </a:solidFill>
        </p:grpSpPr>
        <p:sp>
          <p:nvSpPr>
            <p:cNvPr id="10" name="Rectangle 9">
              <a:extLst>
                <a:ext uri="{FF2B5EF4-FFF2-40B4-BE49-F238E27FC236}">
                  <a16:creationId xmlns:a16="http://schemas.microsoft.com/office/drawing/2014/main" id="{33693633-1C21-4E61-87AD-1531E9BE1F1D}"/>
                </a:ext>
              </a:extLst>
            </p:cNvPr>
            <p:cNvSpPr/>
            <p:nvPr/>
          </p:nvSpPr>
          <p:spPr>
            <a:xfrm>
              <a:off x="6684134" y="901521"/>
              <a:ext cx="1609860" cy="463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a:t>
              </a:r>
            </a:p>
          </p:txBody>
        </p:sp>
        <p:sp>
          <p:nvSpPr>
            <p:cNvPr id="11" name="Isosceles Triangle 10">
              <a:extLst>
                <a:ext uri="{FF2B5EF4-FFF2-40B4-BE49-F238E27FC236}">
                  <a16:creationId xmlns:a16="http://schemas.microsoft.com/office/drawing/2014/main" id="{7BE4AEB8-35C9-4023-A4B3-6CC4F5B102A9}"/>
                </a:ext>
              </a:extLst>
            </p:cNvPr>
            <p:cNvSpPr/>
            <p:nvPr/>
          </p:nvSpPr>
          <p:spPr>
            <a:xfrm rot="16200000">
              <a:off x="6173273" y="824247"/>
              <a:ext cx="463641" cy="6181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F2B0878-C811-415A-A96E-FDBDCA308DD2}"/>
              </a:ext>
            </a:extLst>
          </p:cNvPr>
          <p:cNvGrpSpPr/>
          <p:nvPr/>
        </p:nvGrpSpPr>
        <p:grpSpPr>
          <a:xfrm>
            <a:off x="5387662" y="3701063"/>
            <a:ext cx="2197993" cy="463642"/>
            <a:chOff x="6096001" y="901519"/>
            <a:chExt cx="2197993" cy="463642"/>
          </a:xfrm>
          <a:solidFill>
            <a:schemeClr val="accent4">
              <a:lumMod val="75000"/>
            </a:schemeClr>
          </a:solidFill>
        </p:grpSpPr>
        <p:sp>
          <p:nvSpPr>
            <p:cNvPr id="13" name="Rectangle 12">
              <a:extLst>
                <a:ext uri="{FF2B5EF4-FFF2-40B4-BE49-F238E27FC236}">
                  <a16:creationId xmlns:a16="http://schemas.microsoft.com/office/drawing/2014/main" id="{03247C85-61D7-4E13-B877-30103514573C}"/>
                </a:ext>
              </a:extLst>
            </p:cNvPr>
            <p:cNvSpPr/>
            <p:nvPr/>
          </p:nvSpPr>
          <p:spPr>
            <a:xfrm>
              <a:off x="6684134" y="901521"/>
              <a:ext cx="1609860" cy="463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14" name="Isosceles Triangle 13">
              <a:extLst>
                <a:ext uri="{FF2B5EF4-FFF2-40B4-BE49-F238E27FC236}">
                  <a16:creationId xmlns:a16="http://schemas.microsoft.com/office/drawing/2014/main" id="{B4151330-FDE9-4516-B79A-2A17540D2409}"/>
                </a:ext>
              </a:extLst>
            </p:cNvPr>
            <p:cNvSpPr/>
            <p:nvPr/>
          </p:nvSpPr>
          <p:spPr>
            <a:xfrm rot="16200000">
              <a:off x="6173273" y="824247"/>
              <a:ext cx="463641" cy="6181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4598B3F-9EC1-4AA2-8B3B-6A2BF5D2324A}"/>
              </a:ext>
            </a:extLst>
          </p:cNvPr>
          <p:cNvGrpSpPr/>
          <p:nvPr/>
        </p:nvGrpSpPr>
        <p:grpSpPr>
          <a:xfrm>
            <a:off x="5387662" y="4935020"/>
            <a:ext cx="2197993" cy="463642"/>
            <a:chOff x="6096001" y="901519"/>
            <a:chExt cx="2197993" cy="463642"/>
          </a:xfrm>
          <a:solidFill>
            <a:schemeClr val="accent2">
              <a:lumMod val="50000"/>
            </a:schemeClr>
          </a:solidFill>
        </p:grpSpPr>
        <p:sp>
          <p:nvSpPr>
            <p:cNvPr id="16" name="Rectangle 15">
              <a:extLst>
                <a:ext uri="{FF2B5EF4-FFF2-40B4-BE49-F238E27FC236}">
                  <a16:creationId xmlns:a16="http://schemas.microsoft.com/office/drawing/2014/main" id="{F76E514A-F6D2-4320-A124-E08D9E3AEFA5}"/>
                </a:ext>
              </a:extLst>
            </p:cNvPr>
            <p:cNvSpPr/>
            <p:nvPr/>
          </p:nvSpPr>
          <p:spPr>
            <a:xfrm>
              <a:off x="6684134" y="901521"/>
              <a:ext cx="1609860" cy="463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a:t>
              </a:r>
            </a:p>
          </p:txBody>
        </p:sp>
        <p:sp>
          <p:nvSpPr>
            <p:cNvPr id="17" name="Isosceles Triangle 16">
              <a:extLst>
                <a:ext uri="{FF2B5EF4-FFF2-40B4-BE49-F238E27FC236}">
                  <a16:creationId xmlns:a16="http://schemas.microsoft.com/office/drawing/2014/main" id="{FE64A566-F3AC-4E69-B7EB-04703A41E41C}"/>
                </a:ext>
              </a:extLst>
            </p:cNvPr>
            <p:cNvSpPr/>
            <p:nvPr/>
          </p:nvSpPr>
          <p:spPr>
            <a:xfrm rot="16200000">
              <a:off x="6173273" y="824247"/>
              <a:ext cx="463641" cy="6181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752C3EA6-6D61-43D9-839D-5B42079026EE}"/>
              </a:ext>
            </a:extLst>
          </p:cNvPr>
          <p:cNvSpPr/>
          <p:nvPr/>
        </p:nvSpPr>
        <p:spPr>
          <a:xfrm>
            <a:off x="8281115" y="941766"/>
            <a:ext cx="2691685" cy="46364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It’s Breathtaking.</a:t>
            </a:r>
          </a:p>
        </p:txBody>
      </p:sp>
      <p:sp>
        <p:nvSpPr>
          <p:cNvPr id="21" name="Rectangle: Rounded Corners 20">
            <a:extLst>
              <a:ext uri="{FF2B5EF4-FFF2-40B4-BE49-F238E27FC236}">
                <a16:creationId xmlns:a16="http://schemas.microsoft.com/office/drawing/2014/main" id="{B49BDCCC-AFC5-47CC-A812-0757313E37AA}"/>
              </a:ext>
            </a:extLst>
          </p:cNvPr>
          <p:cNvSpPr/>
          <p:nvPr/>
        </p:nvSpPr>
        <p:spPr>
          <a:xfrm>
            <a:off x="8384146" y="2266681"/>
            <a:ext cx="2691685" cy="46364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Problems</a:t>
            </a:r>
          </a:p>
        </p:txBody>
      </p:sp>
      <p:sp>
        <p:nvSpPr>
          <p:cNvPr id="22" name="Rectangle: Rounded Corners 21">
            <a:extLst>
              <a:ext uri="{FF2B5EF4-FFF2-40B4-BE49-F238E27FC236}">
                <a16:creationId xmlns:a16="http://schemas.microsoft.com/office/drawing/2014/main" id="{D3803D85-5252-4E75-B9A3-91DF786C2318}"/>
              </a:ext>
            </a:extLst>
          </p:cNvPr>
          <p:cNvSpPr/>
          <p:nvPr/>
        </p:nvSpPr>
        <p:spPr>
          <a:xfrm>
            <a:off x="8281115" y="3701063"/>
            <a:ext cx="2691685" cy="46364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Solutions</a:t>
            </a:r>
          </a:p>
        </p:txBody>
      </p:sp>
      <p:sp>
        <p:nvSpPr>
          <p:cNvPr id="23" name="Rectangle: Rounded Corners 22">
            <a:extLst>
              <a:ext uri="{FF2B5EF4-FFF2-40B4-BE49-F238E27FC236}">
                <a16:creationId xmlns:a16="http://schemas.microsoft.com/office/drawing/2014/main" id="{5F188B71-319B-4080-8A8A-BCC0E0B84352}"/>
              </a:ext>
            </a:extLst>
          </p:cNvPr>
          <p:cNvSpPr/>
          <p:nvPr/>
        </p:nvSpPr>
        <p:spPr>
          <a:xfrm>
            <a:off x="8384146" y="4935020"/>
            <a:ext cx="2691685" cy="46364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Tree>
    <p:extLst>
      <p:ext uri="{BB962C8B-B14F-4D97-AF65-F5344CB8AC3E}">
        <p14:creationId xmlns:p14="http://schemas.microsoft.com/office/powerpoint/2010/main" val="273895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5000">
              <a:schemeClr val="tx1"/>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0E21-2BE2-4FE5-BDD4-FE9F911FA95F}"/>
              </a:ext>
            </a:extLst>
          </p:cNvPr>
          <p:cNvSpPr>
            <a:spLocks noGrp="1"/>
          </p:cNvSpPr>
          <p:nvPr>
            <p:ph type="title"/>
          </p:nvPr>
        </p:nvSpPr>
        <p:spPr>
          <a:xfrm>
            <a:off x="838200" y="296929"/>
            <a:ext cx="2523186" cy="475803"/>
          </a:xfrm>
        </p:spPr>
        <p:txBody>
          <a:bodyPr>
            <a:normAutofit/>
          </a:bodyPr>
          <a:lstStyle/>
          <a:p>
            <a:r>
              <a:rPr lang="en-US" sz="2800" b="1" dirty="0">
                <a:solidFill>
                  <a:schemeClr val="bg1"/>
                </a:solidFill>
              </a:rPr>
              <a:t>  </a:t>
            </a:r>
          </a:p>
        </p:txBody>
      </p:sp>
      <p:pic>
        <p:nvPicPr>
          <p:cNvPr id="4" name="Content Placeholder 3">
            <a:extLst>
              <a:ext uri="{FF2B5EF4-FFF2-40B4-BE49-F238E27FC236}">
                <a16:creationId xmlns:a16="http://schemas.microsoft.com/office/drawing/2014/main" id="{BD367EF8-DCD6-472E-926F-0CDC03FEE7E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03798" y="772732"/>
            <a:ext cx="4211392" cy="2857500"/>
          </a:xfrm>
        </p:spPr>
      </p:pic>
      <p:sp>
        <p:nvSpPr>
          <p:cNvPr id="8" name="TextBox 7">
            <a:extLst>
              <a:ext uri="{FF2B5EF4-FFF2-40B4-BE49-F238E27FC236}">
                <a16:creationId xmlns:a16="http://schemas.microsoft.com/office/drawing/2014/main" id="{0532F9A7-1793-40AD-922A-CFB141684865}"/>
              </a:ext>
            </a:extLst>
          </p:cNvPr>
          <p:cNvSpPr txBox="1"/>
          <p:nvPr/>
        </p:nvSpPr>
        <p:spPr>
          <a:xfrm>
            <a:off x="1375893" y="3975748"/>
            <a:ext cx="9440214" cy="2585323"/>
          </a:xfrm>
          <a:prstGeom prst="rect">
            <a:avLst/>
          </a:prstGeom>
          <a:noFill/>
        </p:spPr>
        <p:txBody>
          <a:bodyPr wrap="square" rtlCol="0">
            <a:spAutoFit/>
          </a:bodyPr>
          <a:lstStyle/>
          <a:p>
            <a:r>
              <a:rPr lang="en-US" dirty="0">
                <a:solidFill>
                  <a:schemeClr val="bg1"/>
                </a:solidFill>
              </a:rPr>
              <a:t>What is air pollution?</a:t>
            </a:r>
          </a:p>
          <a:p>
            <a:endParaRPr lang="en-US" dirty="0">
              <a:solidFill>
                <a:schemeClr val="bg1"/>
              </a:solidFill>
            </a:endParaRPr>
          </a:p>
          <a:p>
            <a:r>
              <a:rPr lang="en-US" dirty="0">
                <a:solidFill>
                  <a:schemeClr val="bg1"/>
                </a:solidFill>
              </a:rPr>
              <a:t>-&gt; To put it simply, air pollution is the alteration of the natural properties of air. The air we breathe naturally contains gases like oxygen , nitrogen and carbon dioxide &amp; other gases in small amounts. But recently the addition of various oxides of nitrogen(NOx) , sulfur dioxide(SO2) , formaldehyde </a:t>
            </a:r>
            <a:r>
              <a:rPr lang="en-US" dirty="0" err="1">
                <a:solidFill>
                  <a:schemeClr val="bg1"/>
                </a:solidFill>
              </a:rPr>
              <a:t>etc</a:t>
            </a:r>
            <a:r>
              <a:rPr lang="en-US" dirty="0">
                <a:solidFill>
                  <a:schemeClr val="bg1"/>
                </a:solidFill>
              </a:rPr>
              <a:t> have made the very air we breathe poisonous.</a:t>
            </a:r>
          </a:p>
          <a:p>
            <a:endParaRPr lang="en-US" dirty="0">
              <a:solidFill>
                <a:schemeClr val="bg1"/>
              </a:solidFill>
            </a:endParaRPr>
          </a:p>
          <a:p>
            <a:r>
              <a:rPr lang="en-US" dirty="0">
                <a:solidFill>
                  <a:schemeClr val="bg1"/>
                </a:solidFill>
              </a:rPr>
              <a:t>Today the biggest health hazard in the world is being born with a nose.</a:t>
            </a:r>
          </a:p>
          <a:p>
            <a:r>
              <a:rPr lang="en-US" dirty="0">
                <a:solidFill>
                  <a:schemeClr val="bg1"/>
                </a:solidFill>
              </a:rPr>
              <a:t>BREATHING KILLS!!</a:t>
            </a:r>
          </a:p>
        </p:txBody>
      </p:sp>
      <p:pic>
        <p:nvPicPr>
          <p:cNvPr id="5" name="Picture 4">
            <a:extLst>
              <a:ext uri="{FF2B5EF4-FFF2-40B4-BE49-F238E27FC236}">
                <a16:creationId xmlns:a16="http://schemas.microsoft.com/office/drawing/2014/main" id="{DF0AB73B-3198-48DD-81E8-034B02DC9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918" y="772730"/>
            <a:ext cx="4507606" cy="2857501"/>
          </a:xfrm>
          <a:prstGeom prst="rect">
            <a:avLst/>
          </a:prstGeom>
        </p:spPr>
      </p:pic>
    </p:spTree>
    <p:extLst>
      <p:ext uri="{BB962C8B-B14F-4D97-AF65-F5344CB8AC3E}">
        <p14:creationId xmlns:p14="http://schemas.microsoft.com/office/powerpoint/2010/main" val="71221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5000">
              <a:schemeClr val="tx1"/>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0E21-2BE2-4FE5-BDD4-FE9F911FA95F}"/>
              </a:ext>
            </a:extLst>
          </p:cNvPr>
          <p:cNvSpPr>
            <a:spLocks noGrp="1"/>
          </p:cNvSpPr>
          <p:nvPr>
            <p:ph type="title"/>
          </p:nvPr>
        </p:nvSpPr>
        <p:spPr>
          <a:xfrm>
            <a:off x="838200" y="296929"/>
            <a:ext cx="2523186" cy="475803"/>
          </a:xfrm>
        </p:spPr>
        <p:txBody>
          <a:bodyPr>
            <a:normAutofit/>
          </a:bodyPr>
          <a:lstStyle/>
          <a:p>
            <a:r>
              <a:rPr lang="en-US" sz="2800" b="1" dirty="0">
                <a:solidFill>
                  <a:schemeClr val="bg1"/>
                </a:solidFill>
              </a:rPr>
              <a:t>  </a:t>
            </a:r>
          </a:p>
        </p:txBody>
      </p:sp>
      <p:pic>
        <p:nvPicPr>
          <p:cNvPr id="4" name="Content Placeholder 3">
            <a:extLst>
              <a:ext uri="{FF2B5EF4-FFF2-40B4-BE49-F238E27FC236}">
                <a16:creationId xmlns:a16="http://schemas.microsoft.com/office/drawing/2014/main" id="{BD367EF8-DCD6-472E-926F-0CDC03FEE7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654" y="801709"/>
            <a:ext cx="5550793" cy="2857500"/>
          </a:xfrm>
        </p:spPr>
      </p:pic>
      <p:sp>
        <p:nvSpPr>
          <p:cNvPr id="8" name="TextBox 7">
            <a:extLst>
              <a:ext uri="{FF2B5EF4-FFF2-40B4-BE49-F238E27FC236}">
                <a16:creationId xmlns:a16="http://schemas.microsoft.com/office/drawing/2014/main" id="{0532F9A7-1793-40AD-922A-CFB141684865}"/>
              </a:ext>
            </a:extLst>
          </p:cNvPr>
          <p:cNvSpPr txBox="1"/>
          <p:nvPr/>
        </p:nvSpPr>
        <p:spPr>
          <a:xfrm>
            <a:off x="1403797" y="4250028"/>
            <a:ext cx="9440214" cy="2031325"/>
          </a:xfrm>
          <a:prstGeom prst="rect">
            <a:avLst/>
          </a:prstGeom>
          <a:noFill/>
        </p:spPr>
        <p:txBody>
          <a:bodyPr wrap="square" rtlCol="0">
            <a:spAutoFit/>
          </a:bodyPr>
          <a:lstStyle/>
          <a:p>
            <a:r>
              <a:rPr lang="en-US" dirty="0">
                <a:solidFill>
                  <a:schemeClr val="bg1"/>
                </a:solidFill>
              </a:rPr>
              <a:t>Why is it THE problem?</a:t>
            </a:r>
          </a:p>
          <a:p>
            <a:endParaRPr lang="en-US" dirty="0">
              <a:solidFill>
                <a:schemeClr val="bg1"/>
              </a:solidFill>
            </a:endParaRPr>
          </a:p>
          <a:p>
            <a:r>
              <a:rPr lang="en-US" dirty="0">
                <a:solidFill>
                  <a:schemeClr val="bg1"/>
                </a:solidFill>
              </a:rPr>
              <a:t>-&gt; We drink 2 to 3 </a:t>
            </a:r>
            <a:r>
              <a:rPr lang="en-US" dirty="0" err="1">
                <a:solidFill>
                  <a:schemeClr val="bg1"/>
                </a:solidFill>
              </a:rPr>
              <a:t>ltrs</a:t>
            </a:r>
            <a:r>
              <a:rPr lang="en-US" dirty="0">
                <a:solidFill>
                  <a:schemeClr val="bg1"/>
                </a:solidFill>
              </a:rPr>
              <a:t> of water every and we breathe nearly 7 to 8 </a:t>
            </a:r>
            <a:r>
              <a:rPr lang="en-US" dirty="0" err="1">
                <a:solidFill>
                  <a:schemeClr val="bg1"/>
                </a:solidFill>
              </a:rPr>
              <a:t>ltrs</a:t>
            </a:r>
            <a:r>
              <a:rPr lang="en-US" dirty="0">
                <a:solidFill>
                  <a:schemeClr val="bg1"/>
                </a:solidFill>
              </a:rPr>
              <a:t> of air every minute, just to provide context. And every bit of air we breathe consists of these all kinds of nasty gases like NOx, CO2, formaldehyde etc. that cause various respiratory diseases throughout the world , cause strokes and various cardiovascular diseases.</a:t>
            </a:r>
          </a:p>
          <a:p>
            <a:r>
              <a:rPr lang="en-US" dirty="0">
                <a:solidFill>
                  <a:schemeClr val="bg1"/>
                </a:solidFill>
              </a:rPr>
              <a:t>To summarize, if you breathe you die. If you don’t you die. </a:t>
            </a:r>
          </a:p>
        </p:txBody>
      </p:sp>
    </p:spTree>
    <p:extLst>
      <p:ext uri="{BB962C8B-B14F-4D97-AF65-F5344CB8AC3E}">
        <p14:creationId xmlns:p14="http://schemas.microsoft.com/office/powerpoint/2010/main" val="283083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5000">
              <a:schemeClr val="tx1"/>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0E21-2BE2-4FE5-BDD4-FE9F911FA95F}"/>
              </a:ext>
            </a:extLst>
          </p:cNvPr>
          <p:cNvSpPr>
            <a:spLocks noGrp="1"/>
          </p:cNvSpPr>
          <p:nvPr>
            <p:ph type="title"/>
          </p:nvPr>
        </p:nvSpPr>
        <p:spPr>
          <a:xfrm>
            <a:off x="838200" y="296929"/>
            <a:ext cx="2523186" cy="475803"/>
          </a:xfrm>
        </p:spPr>
        <p:txBody>
          <a:bodyPr>
            <a:normAutofit/>
          </a:bodyPr>
          <a:lstStyle/>
          <a:p>
            <a:r>
              <a:rPr lang="en-US" sz="2800" b="1" dirty="0">
                <a:solidFill>
                  <a:schemeClr val="bg1"/>
                </a:solidFill>
              </a:rPr>
              <a:t>  </a:t>
            </a:r>
          </a:p>
        </p:txBody>
      </p:sp>
      <p:pic>
        <p:nvPicPr>
          <p:cNvPr id="4" name="Content Placeholder 3">
            <a:extLst>
              <a:ext uri="{FF2B5EF4-FFF2-40B4-BE49-F238E27FC236}">
                <a16:creationId xmlns:a16="http://schemas.microsoft.com/office/drawing/2014/main" id="{BD367EF8-DCD6-472E-926F-0CDC03FEE7E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38649" y="571500"/>
            <a:ext cx="7611414" cy="2857500"/>
          </a:xfrm>
        </p:spPr>
      </p:pic>
      <p:sp>
        <p:nvSpPr>
          <p:cNvPr id="8" name="TextBox 7">
            <a:extLst>
              <a:ext uri="{FF2B5EF4-FFF2-40B4-BE49-F238E27FC236}">
                <a16:creationId xmlns:a16="http://schemas.microsoft.com/office/drawing/2014/main" id="{0532F9A7-1793-40AD-922A-CFB141684865}"/>
              </a:ext>
            </a:extLst>
          </p:cNvPr>
          <p:cNvSpPr txBox="1"/>
          <p:nvPr/>
        </p:nvSpPr>
        <p:spPr>
          <a:xfrm>
            <a:off x="1337256" y="3606085"/>
            <a:ext cx="10021910" cy="2862322"/>
          </a:xfrm>
          <a:prstGeom prst="rect">
            <a:avLst/>
          </a:prstGeom>
          <a:noFill/>
        </p:spPr>
        <p:txBody>
          <a:bodyPr wrap="square" rtlCol="0">
            <a:spAutoFit/>
          </a:bodyPr>
          <a:lstStyle/>
          <a:p>
            <a:r>
              <a:rPr lang="en-US" dirty="0">
                <a:solidFill>
                  <a:schemeClr val="bg1"/>
                </a:solidFill>
              </a:rPr>
              <a:t>Who’s to blame?</a:t>
            </a:r>
          </a:p>
          <a:p>
            <a:endParaRPr lang="en-US" dirty="0">
              <a:solidFill>
                <a:schemeClr val="bg1"/>
              </a:solidFill>
            </a:endParaRPr>
          </a:p>
          <a:p>
            <a:r>
              <a:rPr lang="en-US" dirty="0">
                <a:solidFill>
                  <a:schemeClr val="bg1"/>
                </a:solidFill>
              </a:rPr>
              <a:t>-&gt; Pollution is caused by both natural and man made aspects. But the obvious culprits to the rapid increase in pollution in recent times are human activities. Most of the human processes that we do every day involves burning stuff. We burn coal for energy and it is the main contributor to air pollution. Other activities like transportation also contribute majorly to air pollution.</a:t>
            </a:r>
          </a:p>
          <a:p>
            <a:r>
              <a:rPr lang="en-US" dirty="0">
                <a:solidFill>
                  <a:schemeClr val="bg1"/>
                </a:solidFill>
              </a:rPr>
              <a:t> The above picture is a clear indication.</a:t>
            </a:r>
            <a:br>
              <a:rPr lang="en-US" dirty="0">
                <a:solidFill>
                  <a:schemeClr val="bg1"/>
                </a:solidFill>
              </a:rPr>
            </a:br>
            <a:r>
              <a:rPr lang="en-US" dirty="0">
                <a:solidFill>
                  <a:schemeClr val="bg1"/>
                </a:solidFill>
              </a:rPr>
              <a:t>It shows the pollution before lockdown and after lockdown in the sub-Indian continent. The sudden halt in human activities shows sudden and rapid improvement in the air quality. </a:t>
            </a:r>
          </a:p>
          <a:p>
            <a:r>
              <a:rPr lang="en-US" dirty="0">
                <a:solidFill>
                  <a:schemeClr val="bg1"/>
                </a:solidFill>
              </a:rPr>
              <a:t>Still there’s a cloud of pollution over Asia visible from outer space.</a:t>
            </a:r>
          </a:p>
        </p:txBody>
      </p:sp>
    </p:spTree>
    <p:extLst>
      <p:ext uri="{BB962C8B-B14F-4D97-AF65-F5344CB8AC3E}">
        <p14:creationId xmlns:p14="http://schemas.microsoft.com/office/powerpoint/2010/main" val="272107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5000">
              <a:schemeClr val="tx1"/>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0E21-2BE2-4FE5-BDD4-FE9F911FA95F}"/>
              </a:ext>
            </a:extLst>
          </p:cNvPr>
          <p:cNvSpPr>
            <a:spLocks noGrp="1"/>
          </p:cNvSpPr>
          <p:nvPr>
            <p:ph type="title"/>
          </p:nvPr>
        </p:nvSpPr>
        <p:spPr>
          <a:xfrm>
            <a:off x="838200" y="296929"/>
            <a:ext cx="2523186" cy="475803"/>
          </a:xfrm>
        </p:spPr>
        <p:txBody>
          <a:bodyPr>
            <a:normAutofit/>
          </a:bodyPr>
          <a:lstStyle/>
          <a:p>
            <a:r>
              <a:rPr lang="en-US" sz="2800" b="1" dirty="0">
                <a:solidFill>
                  <a:schemeClr val="bg1"/>
                </a:solidFill>
              </a:rPr>
              <a:t>  </a:t>
            </a:r>
          </a:p>
        </p:txBody>
      </p:sp>
      <p:pic>
        <p:nvPicPr>
          <p:cNvPr id="4" name="Content Placeholder 3">
            <a:extLst>
              <a:ext uri="{FF2B5EF4-FFF2-40B4-BE49-F238E27FC236}">
                <a16:creationId xmlns:a16="http://schemas.microsoft.com/office/drawing/2014/main" id="{BD367EF8-DCD6-472E-926F-0CDC03FEE7E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33341" y="571500"/>
            <a:ext cx="4649273" cy="2857500"/>
          </a:xfrm>
        </p:spPr>
      </p:pic>
      <p:sp>
        <p:nvSpPr>
          <p:cNvPr id="8" name="TextBox 7">
            <a:extLst>
              <a:ext uri="{FF2B5EF4-FFF2-40B4-BE49-F238E27FC236}">
                <a16:creationId xmlns:a16="http://schemas.microsoft.com/office/drawing/2014/main" id="{0532F9A7-1793-40AD-922A-CFB141684865}"/>
              </a:ext>
            </a:extLst>
          </p:cNvPr>
          <p:cNvSpPr txBox="1"/>
          <p:nvPr/>
        </p:nvSpPr>
        <p:spPr>
          <a:xfrm>
            <a:off x="1375893" y="3863662"/>
            <a:ext cx="9440214" cy="2585323"/>
          </a:xfrm>
          <a:prstGeom prst="rect">
            <a:avLst/>
          </a:prstGeom>
          <a:noFill/>
        </p:spPr>
        <p:txBody>
          <a:bodyPr wrap="square" rtlCol="0">
            <a:spAutoFit/>
          </a:bodyPr>
          <a:lstStyle/>
          <a:p>
            <a:r>
              <a:rPr lang="en-US" dirty="0">
                <a:solidFill>
                  <a:schemeClr val="bg1"/>
                </a:solidFill>
              </a:rPr>
              <a:t>A major study conducted by air labs in 2019 shows that more than 6.5 million people die annually due to problems caused by air pollution. The number of deaths is higher than the number of deaths caused by aids and a few varieties of cancer combined. In two years , the number of deaths is now obviously higher.</a:t>
            </a:r>
          </a:p>
          <a:p>
            <a:endParaRPr lang="en-US" dirty="0">
              <a:solidFill>
                <a:schemeClr val="bg1"/>
              </a:solidFill>
            </a:endParaRPr>
          </a:p>
          <a:p>
            <a:r>
              <a:rPr lang="en-US" dirty="0">
                <a:solidFill>
                  <a:schemeClr val="bg1"/>
                </a:solidFill>
              </a:rPr>
              <a:t>The second chart shows the pollution levels of different capitals of some south Asian  countries. And Kathmandu is definitely among the ones having the highest pollution levels only behind Dhaka and </a:t>
            </a:r>
            <a:r>
              <a:rPr lang="en-US" dirty="0" err="1">
                <a:solidFill>
                  <a:schemeClr val="bg1"/>
                </a:solidFill>
              </a:rPr>
              <a:t>Dehli</a:t>
            </a:r>
            <a:r>
              <a:rPr lang="en-US" dirty="0">
                <a:solidFill>
                  <a:schemeClr val="bg1"/>
                </a:solidFill>
              </a:rPr>
              <a:t>.</a:t>
            </a:r>
            <a:br>
              <a:rPr lang="en-US" dirty="0">
                <a:solidFill>
                  <a:schemeClr val="bg1"/>
                </a:solidFill>
              </a:rPr>
            </a:br>
            <a:r>
              <a:rPr lang="en-US" dirty="0">
                <a:solidFill>
                  <a:schemeClr val="bg1"/>
                </a:solidFill>
              </a:rPr>
              <a:t> </a:t>
            </a:r>
          </a:p>
        </p:txBody>
      </p:sp>
      <p:pic>
        <p:nvPicPr>
          <p:cNvPr id="5" name="Picture 4">
            <a:extLst>
              <a:ext uri="{FF2B5EF4-FFF2-40B4-BE49-F238E27FC236}">
                <a16:creationId xmlns:a16="http://schemas.microsoft.com/office/drawing/2014/main" id="{CD5CF8FF-136E-4F82-B7E9-E84A484EF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71499"/>
            <a:ext cx="4720107" cy="2857501"/>
          </a:xfrm>
          <a:prstGeom prst="rect">
            <a:avLst/>
          </a:prstGeom>
        </p:spPr>
      </p:pic>
    </p:spTree>
    <p:extLst>
      <p:ext uri="{BB962C8B-B14F-4D97-AF65-F5344CB8AC3E}">
        <p14:creationId xmlns:p14="http://schemas.microsoft.com/office/powerpoint/2010/main" val="1966612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476</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cp:revision>
  <dcterms:created xsi:type="dcterms:W3CDTF">2021-07-16T11:34:31Z</dcterms:created>
  <dcterms:modified xsi:type="dcterms:W3CDTF">2021-07-19T14:07:31Z</dcterms:modified>
</cp:coreProperties>
</file>