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iga Ramesh" initials="JR" lastIdx="1" clrIdx="0">
    <p:extLst>
      <p:ext uri="{19B8F6BF-5375-455C-9EA6-DF929625EA0E}">
        <p15:presenceInfo xmlns:p15="http://schemas.microsoft.com/office/powerpoint/2012/main" userId="5c7fbd1f366294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360" b="1" i="0" u="none" strike="noStrike" kern="1200" baseline="0">
                <a:solidFill>
                  <a:schemeClr val="tx2"/>
                </a:solidFill>
                <a:latin typeface="+mn-lt"/>
                <a:ea typeface="+mn-ea"/>
                <a:cs typeface="+mn-cs"/>
              </a:defRPr>
            </a:pPr>
            <a:r>
              <a:rPr lang="en-US"/>
              <a:t>SUM OF THE CURRENT EMPLOYEES RATINGS</a:t>
            </a:r>
          </a:p>
        </c:rich>
      </c:tx>
      <c:overlay val="0"/>
      <c:spPr>
        <a:noFill/>
        <a:ln>
          <a:noFill/>
        </a:ln>
        <a:effectLst/>
      </c:spPr>
      <c:txPr>
        <a:bodyPr rot="0" spcFirstLastPara="1" vertOverflow="ellipsis" vert="horz" wrap="square" anchor="ctr" anchorCtr="1"/>
        <a:lstStyle/>
        <a:p>
          <a:pPr>
            <a:defRPr sz="3360" b="1" i="0" u="none" strike="noStrike" kern="1200" baseline="0">
              <a:solidFill>
                <a:schemeClr val="tx2"/>
              </a:solidFill>
              <a:latin typeface="+mn-lt"/>
              <a:ea typeface="+mn-ea"/>
              <a:cs typeface="+mn-cs"/>
            </a:defRPr>
          </a:pPr>
          <a:endParaRPr lang="en-US"/>
        </a:p>
      </c:txPr>
    </c:title>
    <c:autoTitleDeleted val="0"/>
    <c:plotArea>
      <c:layout/>
      <c:areaChart>
        <c:grouping val="stacked"/>
        <c:varyColors val="0"/>
        <c:ser>
          <c:idx val="0"/>
          <c:order val="0"/>
          <c:tx>
            <c:strRef>
              <c:f>'[naan mudhalvan project.xlsx]Sheet1'!$B$2:$B$3</c:f>
              <c:strCache>
                <c:ptCount val="2"/>
                <c:pt idx="0">
                  <c:v>SUM FO CURRENT EMPLOYEE RATING</c:v>
                </c:pt>
                <c:pt idx="1">
                  <c:v>Row labels</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c:spPr>
          <c:cat>
            <c:strRef>
              <c:f>'[naan mudhalvan project.xlsx]Sheet1'!$A$4:$A$7</c:f>
              <c:strCache>
                <c:ptCount val="4"/>
                <c:pt idx="0">
                  <c:v>IT/IS</c:v>
                </c:pt>
                <c:pt idx="1">
                  <c:v>Production</c:v>
                </c:pt>
                <c:pt idx="2">
                  <c:v>Sales</c:v>
                </c:pt>
                <c:pt idx="3">
                  <c:v>Grand total</c:v>
                </c:pt>
              </c:strCache>
            </c:strRef>
          </c:cat>
          <c:val>
            <c:numRef>
              <c:f>'[naan mudhalvan project.xlsx]Sheet1'!$B$4:$B$7</c:f>
              <c:numCache>
                <c:formatCode>General</c:formatCode>
                <c:ptCount val="4"/>
              </c:numCache>
            </c:numRef>
          </c:val>
          <c:extLst>
            <c:ext xmlns:c16="http://schemas.microsoft.com/office/drawing/2014/chart" uri="{C3380CC4-5D6E-409C-BE32-E72D297353CC}">
              <c16:uniqueId val="{00000000-9401-9E4E-9CF8-27FED69FED6D}"/>
            </c:ext>
          </c:extLst>
        </c:ser>
        <c:ser>
          <c:idx val="1"/>
          <c:order val="1"/>
          <c:tx>
            <c:strRef>
              <c:f>'[naan mudhalvan project.xlsx]Sheet1'!$C$2:$C$3</c:f>
              <c:strCache>
                <c:ptCount val="2"/>
                <c:pt idx="0">
                  <c:v>SUM FO CURRENT EMPLOYEE RATING</c:v>
                </c:pt>
                <c:pt idx="1">
                  <c:v>Row labels</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c:spPr>
          <c:cat>
            <c:strRef>
              <c:f>'[naan mudhalvan project.xlsx]Sheet1'!$A$4:$A$7</c:f>
              <c:strCache>
                <c:ptCount val="4"/>
                <c:pt idx="0">
                  <c:v>IT/IS</c:v>
                </c:pt>
                <c:pt idx="1">
                  <c:v>Production</c:v>
                </c:pt>
                <c:pt idx="2">
                  <c:v>Sales</c:v>
                </c:pt>
                <c:pt idx="3">
                  <c:v>Grand total</c:v>
                </c:pt>
              </c:strCache>
            </c:strRef>
          </c:cat>
          <c:val>
            <c:numRef>
              <c:f>'[naan mudhalvan project.xlsx]Sheet1'!$C$4:$C$7</c:f>
              <c:numCache>
                <c:formatCode>General</c:formatCode>
                <c:ptCount val="4"/>
              </c:numCache>
            </c:numRef>
          </c:val>
          <c:extLst>
            <c:ext xmlns:c16="http://schemas.microsoft.com/office/drawing/2014/chart" uri="{C3380CC4-5D6E-409C-BE32-E72D297353CC}">
              <c16:uniqueId val="{00000001-9401-9E4E-9CF8-27FED69FED6D}"/>
            </c:ext>
          </c:extLst>
        </c:ser>
        <c:ser>
          <c:idx val="2"/>
          <c:order val="2"/>
          <c:tx>
            <c:strRef>
              <c:f>'[naan mudhalvan project.xlsx]Sheet1'!$D$2:$D$3</c:f>
              <c:strCache>
                <c:ptCount val="2"/>
                <c:pt idx="0">
                  <c:v>Column Labels</c:v>
                </c:pt>
                <c:pt idx="1">
                  <c:v>Females</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c:spPr>
          <c:cat>
            <c:strRef>
              <c:f>'[naan mudhalvan project.xlsx]Sheet1'!$A$4:$A$7</c:f>
              <c:strCache>
                <c:ptCount val="4"/>
                <c:pt idx="0">
                  <c:v>IT/IS</c:v>
                </c:pt>
                <c:pt idx="1">
                  <c:v>Production</c:v>
                </c:pt>
                <c:pt idx="2">
                  <c:v>Sales</c:v>
                </c:pt>
                <c:pt idx="3">
                  <c:v>Grand total</c:v>
                </c:pt>
              </c:strCache>
            </c:strRef>
          </c:cat>
          <c:val>
            <c:numRef>
              <c:f>'[naan mudhalvan project.xlsx]Sheet1'!$D$4:$D$7</c:f>
              <c:numCache>
                <c:formatCode>General</c:formatCode>
                <c:ptCount val="4"/>
                <c:pt idx="1">
                  <c:v>4</c:v>
                </c:pt>
                <c:pt idx="2">
                  <c:v>38</c:v>
                </c:pt>
                <c:pt idx="3">
                  <c:v>42</c:v>
                </c:pt>
              </c:numCache>
            </c:numRef>
          </c:val>
          <c:extLst>
            <c:ext xmlns:c16="http://schemas.microsoft.com/office/drawing/2014/chart" uri="{C3380CC4-5D6E-409C-BE32-E72D297353CC}">
              <c16:uniqueId val="{00000002-9401-9E4E-9CF8-27FED69FED6D}"/>
            </c:ext>
          </c:extLst>
        </c:ser>
        <c:ser>
          <c:idx val="3"/>
          <c:order val="3"/>
          <c:tx>
            <c:strRef>
              <c:f>'[naan mudhalvan project.xlsx]Sheet1'!$E$2:$E$3</c:f>
              <c:strCache>
                <c:ptCount val="2"/>
                <c:pt idx="0">
                  <c:v>Column Labels</c:v>
                </c:pt>
                <c:pt idx="1">
                  <c:v>males</c:v>
                </c:pt>
              </c:strCache>
            </c:strRef>
          </c:tx>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c:spPr>
          <c:cat>
            <c:strRef>
              <c:f>'[naan mudhalvan project.xlsx]Sheet1'!$A$4:$A$7</c:f>
              <c:strCache>
                <c:ptCount val="4"/>
                <c:pt idx="0">
                  <c:v>IT/IS</c:v>
                </c:pt>
                <c:pt idx="1">
                  <c:v>Production</c:v>
                </c:pt>
                <c:pt idx="2">
                  <c:v>Sales</c:v>
                </c:pt>
                <c:pt idx="3">
                  <c:v>Grand total</c:v>
                </c:pt>
              </c:strCache>
            </c:strRef>
          </c:cat>
          <c:val>
            <c:numRef>
              <c:f>'[naan mudhalvan project.xlsx]Sheet1'!$E$4:$E$7</c:f>
              <c:numCache>
                <c:formatCode>General</c:formatCode>
                <c:ptCount val="4"/>
                <c:pt idx="0">
                  <c:v>9</c:v>
                </c:pt>
                <c:pt idx="1">
                  <c:v>3</c:v>
                </c:pt>
                <c:pt idx="2">
                  <c:v>56</c:v>
                </c:pt>
                <c:pt idx="3">
                  <c:v>68</c:v>
                </c:pt>
              </c:numCache>
            </c:numRef>
          </c:val>
          <c:extLst>
            <c:ext xmlns:c16="http://schemas.microsoft.com/office/drawing/2014/chart" uri="{C3380CC4-5D6E-409C-BE32-E72D297353CC}">
              <c16:uniqueId val="{00000003-9401-9E4E-9CF8-27FED69FED6D}"/>
            </c:ext>
          </c:extLst>
        </c:ser>
        <c:ser>
          <c:idx val="4"/>
          <c:order val="4"/>
          <c:tx>
            <c:strRef>
              <c:f>'[naan mudhalvan project.xlsx]Sheet1'!$F$2:$F$3</c:f>
              <c:strCache>
                <c:ptCount val="2"/>
                <c:pt idx="0">
                  <c:v>Column Labels</c:v>
                </c:pt>
                <c:pt idx="1">
                  <c:v>Grand total</c:v>
                </c:pt>
              </c:strCache>
            </c:strRef>
          </c:tx>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c:spPr>
          <c:cat>
            <c:strRef>
              <c:f>'[naan mudhalvan project.xlsx]Sheet1'!$A$4:$A$7</c:f>
              <c:strCache>
                <c:ptCount val="4"/>
                <c:pt idx="0">
                  <c:v>IT/IS</c:v>
                </c:pt>
                <c:pt idx="1">
                  <c:v>Production</c:v>
                </c:pt>
                <c:pt idx="2">
                  <c:v>Sales</c:v>
                </c:pt>
                <c:pt idx="3">
                  <c:v>Grand total</c:v>
                </c:pt>
              </c:strCache>
            </c:strRef>
          </c:cat>
          <c:val>
            <c:numRef>
              <c:f>'[naan mudhalvan project.xlsx]Sheet1'!$F$4:$F$7</c:f>
              <c:numCache>
                <c:formatCode>General</c:formatCode>
                <c:ptCount val="4"/>
                <c:pt idx="0">
                  <c:v>9</c:v>
                </c:pt>
                <c:pt idx="1">
                  <c:v>7</c:v>
                </c:pt>
                <c:pt idx="2">
                  <c:v>94</c:v>
                </c:pt>
                <c:pt idx="3">
                  <c:v>110</c:v>
                </c:pt>
              </c:numCache>
            </c:numRef>
          </c:val>
          <c:extLst>
            <c:ext xmlns:c16="http://schemas.microsoft.com/office/drawing/2014/chart" uri="{C3380CC4-5D6E-409C-BE32-E72D297353CC}">
              <c16:uniqueId val="{00000004-9401-9E4E-9CF8-27FED69FED6D}"/>
            </c:ext>
          </c:extLst>
        </c:ser>
        <c:dLbls>
          <c:showLegendKey val="0"/>
          <c:showVal val="0"/>
          <c:showCatName val="0"/>
          <c:showSerName val="0"/>
          <c:showPercent val="0"/>
          <c:showBubbleSize val="0"/>
        </c:dLbls>
        <c:axId val="1624027151"/>
        <c:axId val="1624029391"/>
      </c:areaChart>
      <c:catAx>
        <c:axId val="162402715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2"/>
                </a:solidFill>
                <a:latin typeface="+mn-lt"/>
                <a:ea typeface="+mn-ea"/>
                <a:cs typeface="+mn-cs"/>
              </a:defRPr>
            </a:pPr>
            <a:endParaRPr lang="en-US"/>
          </a:p>
        </c:txPr>
        <c:crossAx val="1624029391"/>
        <c:crosses val="autoZero"/>
        <c:auto val="1"/>
        <c:lblAlgn val="ctr"/>
        <c:lblOffset val="100"/>
        <c:noMultiLvlLbl val="0"/>
      </c:catAx>
      <c:valAx>
        <c:axId val="1624029391"/>
        <c:scaling>
          <c:orientation val="minMax"/>
        </c:scaling>
        <c:delete val="0"/>
        <c:axPos val="l"/>
        <c:majorGridlines>
          <c:spPr>
            <a:ln w="9525" cap="flat" cmpd="sng" algn="ctr">
              <a:solidFill>
                <a:schemeClr val="tx2">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28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2"/>
                </a:solidFill>
                <a:latin typeface="+mn-lt"/>
                <a:ea typeface="+mn-ea"/>
                <a:cs typeface="+mn-cs"/>
              </a:defRPr>
            </a:pPr>
            <a:endParaRPr lang="en-US"/>
          </a:p>
        </c:txPr>
        <c:crossAx val="1624027151"/>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28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spPr>
      <a:ln w="9525" cap="flat" cmpd="sng" algn="ctr">
        <a:solidFill>
          <a:schemeClr val="tx2">
            <a:lumMod val="40000"/>
            <a:lumOff val="60000"/>
          </a:schemeClr>
        </a:solidFill>
        <a:round/>
      </a:ln>
    </cs:spPr>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4T11:54:20.178" idx="1">
    <p:pos x="5989" y="1339"/>
    <p:text>Employee performance based on gender and employee rating</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1F1F1"/>
          </a:solidFill>
        </p:spPr>
        <p:txBody>
          <a:bodyPr wrap="square" lIns="0" tIns="0" rIns="0" bIns="0" rtlCol="0"/>
          <a:lstStyle/>
          <a:p>
            <a:endParaRPr/>
          </a:p>
        </p:txBody>
      </p:sp>
      <p:sp>
        <p:nvSpPr>
          <p:cNvPr id="17" name="bg object 17"/>
          <p:cNvSpPr/>
          <p:nvPr/>
        </p:nvSpPr>
        <p:spPr>
          <a:xfrm>
            <a:off x="7448612" y="4824"/>
            <a:ext cx="4743450" cy="6853555"/>
          </a:xfrm>
          <a:custGeom>
            <a:avLst/>
            <a:gdLst/>
            <a:ahLst/>
            <a:cxnLst/>
            <a:rect l="l" t="t" r="r" b="b"/>
            <a:pathLst>
              <a:path w="4743450" h="6853555">
                <a:moveTo>
                  <a:pt x="1928813" y="0"/>
                </a:moveTo>
                <a:lnTo>
                  <a:pt x="3147166" y="6853170"/>
                </a:lnTo>
              </a:path>
              <a:path w="4743450" h="6853555">
                <a:moveTo>
                  <a:pt x="4743387" y="3690070"/>
                </a:moveTo>
                <a:lnTo>
                  <a:pt x="0" y="6853171"/>
                </a:lnTo>
              </a:path>
            </a:pathLst>
          </a:custGeom>
          <a:ln w="9524">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6857995"/>
                </a:moveTo>
                <a:lnTo>
                  <a:pt x="0" y="6857995"/>
                </a:lnTo>
                <a:lnTo>
                  <a:pt x="2044399" y="0"/>
                </a:lnTo>
                <a:lnTo>
                  <a:pt x="3009899" y="0"/>
                </a:lnTo>
                <a:lnTo>
                  <a:pt x="3009899" y="6857995"/>
                </a:lnTo>
                <a:close/>
              </a:path>
            </a:pathLst>
          </a:custGeom>
          <a:solidFill>
            <a:srgbClr val="5FCAEE">
              <a:alpha val="35685"/>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1" y="6857995"/>
                </a:moveTo>
                <a:lnTo>
                  <a:pt x="1208884" y="6857995"/>
                </a:lnTo>
                <a:lnTo>
                  <a:pt x="0" y="0"/>
                </a:lnTo>
                <a:lnTo>
                  <a:pt x="2589121" y="0"/>
                </a:lnTo>
                <a:lnTo>
                  <a:pt x="2589121" y="6857995"/>
                </a:lnTo>
                <a:close/>
              </a:path>
            </a:pathLst>
          </a:custGeom>
          <a:solidFill>
            <a:srgbClr val="5FCAEE">
              <a:alpha val="19607"/>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49" y="3809999"/>
                </a:moveTo>
                <a:lnTo>
                  <a:pt x="0" y="3809999"/>
                </a:lnTo>
                <a:lnTo>
                  <a:pt x="3257549" y="0"/>
                </a:lnTo>
                <a:lnTo>
                  <a:pt x="3257549" y="3809999"/>
                </a:lnTo>
                <a:close/>
              </a:path>
            </a:pathLst>
          </a:custGeom>
          <a:solidFill>
            <a:srgbClr val="17AEE3">
              <a:alpha val="65489"/>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6857995"/>
                </a:moveTo>
                <a:lnTo>
                  <a:pt x="2470019" y="6857995"/>
                </a:lnTo>
                <a:lnTo>
                  <a:pt x="0" y="0"/>
                </a:lnTo>
                <a:lnTo>
                  <a:pt x="2854069" y="0"/>
                </a:lnTo>
                <a:lnTo>
                  <a:pt x="2854069" y="6857995"/>
                </a:lnTo>
                <a:close/>
              </a:path>
            </a:pathLst>
          </a:custGeom>
          <a:solidFill>
            <a:srgbClr val="17AEE3">
              <a:alpha val="49803"/>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6857995"/>
                </a:moveTo>
                <a:lnTo>
                  <a:pt x="0" y="6857995"/>
                </a:lnTo>
                <a:lnTo>
                  <a:pt x="1022452" y="0"/>
                </a:lnTo>
                <a:lnTo>
                  <a:pt x="1295399" y="0"/>
                </a:lnTo>
                <a:lnTo>
                  <a:pt x="1295399" y="6857995"/>
                </a:lnTo>
                <a:close/>
              </a:path>
            </a:pathLst>
          </a:custGeom>
          <a:solidFill>
            <a:srgbClr val="2D83C3">
              <a:alpha val="69802"/>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6857995"/>
                </a:moveTo>
                <a:lnTo>
                  <a:pt x="1114527" y="6857995"/>
                </a:lnTo>
                <a:lnTo>
                  <a:pt x="0" y="0"/>
                </a:lnTo>
                <a:lnTo>
                  <a:pt x="1255752" y="0"/>
                </a:lnTo>
                <a:lnTo>
                  <a:pt x="1255752" y="6857995"/>
                </a:lnTo>
                <a:close/>
              </a:path>
            </a:pathLst>
          </a:custGeom>
          <a:solidFill>
            <a:srgbClr val="226192">
              <a:alpha val="79606"/>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4" y="3267074"/>
                </a:moveTo>
                <a:lnTo>
                  <a:pt x="0" y="3267074"/>
                </a:lnTo>
                <a:lnTo>
                  <a:pt x="1819274" y="0"/>
                </a:lnTo>
                <a:lnTo>
                  <a:pt x="1819274" y="3267074"/>
                </a:lnTo>
                <a:close/>
              </a:path>
            </a:pathLst>
          </a:custGeom>
          <a:solidFill>
            <a:srgbClr val="17AEE3">
              <a:alpha val="65489"/>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447674" y="2847974"/>
                </a:moveTo>
                <a:lnTo>
                  <a:pt x="0" y="2847974"/>
                </a:lnTo>
                <a:lnTo>
                  <a:pt x="0" y="0"/>
                </a:lnTo>
                <a:lnTo>
                  <a:pt x="447674" y="2847974"/>
                </a:lnTo>
                <a:close/>
              </a:path>
            </a:pathLst>
          </a:custGeom>
          <a:solidFill>
            <a:srgbClr val="5FCAEE">
              <a:alpha val="69802"/>
            </a:srgbClr>
          </a:solidFill>
        </p:spPr>
        <p:txBody>
          <a:bodyPr wrap="square" lIns="0" tIns="0" rIns="0" bIns="0" rtlCol="0"/>
          <a:lstStyle/>
          <a:p>
            <a:endParaRPr/>
          </a:p>
        </p:txBody>
      </p:sp>
      <p:sp>
        <p:nvSpPr>
          <p:cNvPr id="26" name="bg object 26"/>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sp>
        <p:nvSpPr>
          <p:cNvPr id="27" name="bg object 27"/>
          <p:cNvSpPr/>
          <p:nvPr/>
        </p:nvSpPr>
        <p:spPr>
          <a:xfrm>
            <a:off x="6696075" y="1695450"/>
            <a:ext cx="314325" cy="323850"/>
          </a:xfrm>
          <a:custGeom>
            <a:avLst/>
            <a:gdLst/>
            <a:ahLst/>
            <a:cxnLst/>
            <a:rect l="l" t="t" r="r" b="b"/>
            <a:pathLst>
              <a:path w="314325" h="323850">
                <a:moveTo>
                  <a:pt x="314324" y="323849"/>
                </a:moveTo>
                <a:lnTo>
                  <a:pt x="0" y="323849"/>
                </a:lnTo>
                <a:lnTo>
                  <a:pt x="0" y="0"/>
                </a:lnTo>
                <a:lnTo>
                  <a:pt x="314324" y="0"/>
                </a:lnTo>
                <a:lnTo>
                  <a:pt x="314324" y="323849"/>
                </a:lnTo>
                <a:close/>
              </a:path>
            </a:pathLst>
          </a:custGeom>
          <a:solidFill>
            <a:srgbClr val="2D83C3"/>
          </a:solidFill>
        </p:spPr>
        <p:txBody>
          <a:bodyPr wrap="square" lIns="0" tIns="0" rIns="0" bIns="0" rtlCol="0"/>
          <a:lstStyle/>
          <a:p>
            <a:endParaRPr/>
          </a:p>
        </p:txBody>
      </p:sp>
      <p:sp>
        <p:nvSpPr>
          <p:cNvPr id="28" name="bg object 28"/>
          <p:cNvSpPr/>
          <p:nvPr/>
        </p:nvSpPr>
        <p:spPr>
          <a:xfrm>
            <a:off x="9353550" y="5895975"/>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sp>
        <p:nvSpPr>
          <p:cNvPr id="2" name="Holder 2"/>
          <p:cNvSpPr>
            <a:spLocks noGrp="1"/>
          </p:cNvSpPr>
          <p:nvPr>
            <p:ph type="ctrTitle"/>
          </p:nvPr>
        </p:nvSpPr>
        <p:spPr>
          <a:xfrm>
            <a:off x="739775" y="804862"/>
            <a:ext cx="3860165" cy="673100"/>
          </a:xfrm>
          <a:prstGeom prst="rect">
            <a:avLst/>
          </a:prstGeom>
        </p:spPr>
        <p:txBody>
          <a:bodyPr wrap="square" lIns="0" tIns="0" rIns="0" bIns="0">
            <a:spAutoFit/>
          </a:bodyPr>
          <a:lstStyle>
            <a:lvl1pPr>
              <a:defRPr sz="48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8612" y="4824"/>
            <a:ext cx="4743450" cy="6853555"/>
          </a:xfrm>
          <a:custGeom>
            <a:avLst/>
            <a:gdLst/>
            <a:ahLst/>
            <a:cxnLst/>
            <a:rect l="l" t="t" r="r" b="b"/>
            <a:pathLst>
              <a:path w="4743450" h="6853555">
                <a:moveTo>
                  <a:pt x="1928813" y="0"/>
                </a:moveTo>
                <a:lnTo>
                  <a:pt x="3147166" y="6853170"/>
                </a:lnTo>
              </a:path>
              <a:path w="4743450" h="6853555">
                <a:moveTo>
                  <a:pt x="4743387" y="3690070"/>
                </a:moveTo>
                <a:lnTo>
                  <a:pt x="0" y="6853171"/>
                </a:lnTo>
              </a:path>
            </a:pathLst>
          </a:custGeom>
          <a:ln w="9524">
            <a:solidFill>
              <a:srgbClr val="5FCAEE"/>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899" y="6857995"/>
                </a:moveTo>
                <a:lnTo>
                  <a:pt x="0" y="6857995"/>
                </a:lnTo>
                <a:lnTo>
                  <a:pt x="2044399" y="0"/>
                </a:lnTo>
                <a:lnTo>
                  <a:pt x="3009899" y="0"/>
                </a:lnTo>
                <a:lnTo>
                  <a:pt x="3009899" y="6857995"/>
                </a:lnTo>
                <a:close/>
              </a:path>
            </a:pathLst>
          </a:custGeom>
          <a:solidFill>
            <a:srgbClr val="5FCAEE">
              <a:alpha val="35685"/>
            </a:srgbClr>
          </a:solidFill>
        </p:spPr>
        <p:txBody>
          <a:bodyPr wrap="square" lIns="0" tIns="0" rIns="0" bIns="0" rtlCol="0"/>
          <a:lstStyle/>
          <a:p>
            <a:endParaRPr/>
          </a:p>
        </p:txBody>
      </p:sp>
      <p:sp>
        <p:nvSpPr>
          <p:cNvPr id="18" name="bg object 18"/>
          <p:cNvSpPr/>
          <p:nvPr/>
        </p:nvSpPr>
        <p:spPr>
          <a:xfrm>
            <a:off x="9602878" y="0"/>
            <a:ext cx="2589530" cy="6858000"/>
          </a:xfrm>
          <a:custGeom>
            <a:avLst/>
            <a:gdLst/>
            <a:ahLst/>
            <a:cxnLst/>
            <a:rect l="l" t="t" r="r" b="b"/>
            <a:pathLst>
              <a:path w="2589529" h="6858000">
                <a:moveTo>
                  <a:pt x="2589121" y="6857995"/>
                </a:moveTo>
                <a:lnTo>
                  <a:pt x="1208884" y="6857995"/>
                </a:lnTo>
                <a:lnTo>
                  <a:pt x="0" y="0"/>
                </a:lnTo>
                <a:lnTo>
                  <a:pt x="2589121" y="0"/>
                </a:lnTo>
                <a:lnTo>
                  <a:pt x="2589121" y="6857995"/>
                </a:lnTo>
                <a:close/>
              </a:path>
            </a:pathLst>
          </a:custGeom>
          <a:solidFill>
            <a:srgbClr val="5FCAEE">
              <a:alpha val="19607"/>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49" y="3809999"/>
                </a:moveTo>
                <a:lnTo>
                  <a:pt x="0" y="3809999"/>
                </a:lnTo>
                <a:lnTo>
                  <a:pt x="3257549" y="0"/>
                </a:lnTo>
                <a:lnTo>
                  <a:pt x="3257549" y="3809999"/>
                </a:lnTo>
                <a:close/>
              </a:path>
            </a:pathLst>
          </a:custGeom>
          <a:solidFill>
            <a:srgbClr val="17AEE3">
              <a:alpha val="65489"/>
            </a:srgbClr>
          </a:solidFill>
        </p:spPr>
        <p:txBody>
          <a:bodyPr wrap="square" lIns="0" tIns="0" rIns="0" bIns="0" rtlCol="0"/>
          <a:lstStyle/>
          <a:p>
            <a:endParaRPr/>
          </a:p>
        </p:txBody>
      </p:sp>
      <p:sp>
        <p:nvSpPr>
          <p:cNvPr id="20" name="bg object 20"/>
          <p:cNvSpPr/>
          <p:nvPr/>
        </p:nvSpPr>
        <p:spPr>
          <a:xfrm>
            <a:off x="9337930" y="0"/>
            <a:ext cx="2854325" cy="6858000"/>
          </a:xfrm>
          <a:custGeom>
            <a:avLst/>
            <a:gdLst/>
            <a:ahLst/>
            <a:cxnLst/>
            <a:rect l="l" t="t" r="r" b="b"/>
            <a:pathLst>
              <a:path w="2854325" h="6858000">
                <a:moveTo>
                  <a:pt x="2854069" y="6857995"/>
                </a:moveTo>
                <a:lnTo>
                  <a:pt x="2470019" y="6857995"/>
                </a:lnTo>
                <a:lnTo>
                  <a:pt x="0" y="0"/>
                </a:lnTo>
                <a:lnTo>
                  <a:pt x="2854069" y="0"/>
                </a:lnTo>
                <a:lnTo>
                  <a:pt x="2854069" y="6857995"/>
                </a:lnTo>
                <a:close/>
              </a:path>
            </a:pathLst>
          </a:custGeom>
          <a:solidFill>
            <a:srgbClr val="17AEE3">
              <a:alpha val="49803"/>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399" y="6857995"/>
                </a:moveTo>
                <a:lnTo>
                  <a:pt x="0" y="6857995"/>
                </a:lnTo>
                <a:lnTo>
                  <a:pt x="1022452" y="0"/>
                </a:lnTo>
                <a:lnTo>
                  <a:pt x="1295399" y="0"/>
                </a:lnTo>
                <a:lnTo>
                  <a:pt x="1295399" y="6857995"/>
                </a:lnTo>
                <a:close/>
              </a:path>
            </a:pathLst>
          </a:custGeom>
          <a:solidFill>
            <a:srgbClr val="2D83C3">
              <a:alpha val="69802"/>
            </a:srgbClr>
          </a:solidFill>
        </p:spPr>
        <p:txBody>
          <a:bodyPr wrap="square" lIns="0" tIns="0" rIns="0" bIns="0" rtlCol="0"/>
          <a:lstStyle/>
          <a:p>
            <a:endParaRPr/>
          </a:p>
        </p:txBody>
      </p:sp>
      <p:sp>
        <p:nvSpPr>
          <p:cNvPr id="22" name="bg object 22"/>
          <p:cNvSpPr/>
          <p:nvPr/>
        </p:nvSpPr>
        <p:spPr>
          <a:xfrm>
            <a:off x="10936247" y="0"/>
            <a:ext cx="1256030" cy="6858000"/>
          </a:xfrm>
          <a:custGeom>
            <a:avLst/>
            <a:gdLst/>
            <a:ahLst/>
            <a:cxnLst/>
            <a:rect l="l" t="t" r="r" b="b"/>
            <a:pathLst>
              <a:path w="1256029" h="6858000">
                <a:moveTo>
                  <a:pt x="1255752" y="6857995"/>
                </a:moveTo>
                <a:lnTo>
                  <a:pt x="1114527" y="6857995"/>
                </a:lnTo>
                <a:lnTo>
                  <a:pt x="0" y="0"/>
                </a:lnTo>
                <a:lnTo>
                  <a:pt x="1255752" y="0"/>
                </a:lnTo>
                <a:lnTo>
                  <a:pt x="1255752" y="6857995"/>
                </a:lnTo>
                <a:close/>
              </a:path>
            </a:pathLst>
          </a:custGeom>
          <a:solidFill>
            <a:srgbClr val="226192">
              <a:alpha val="79606"/>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4" y="3267074"/>
                </a:moveTo>
                <a:lnTo>
                  <a:pt x="0" y="3267074"/>
                </a:lnTo>
                <a:lnTo>
                  <a:pt x="1819274" y="0"/>
                </a:lnTo>
                <a:lnTo>
                  <a:pt x="1819274" y="3267074"/>
                </a:lnTo>
                <a:close/>
              </a:path>
            </a:pathLst>
          </a:custGeom>
          <a:solidFill>
            <a:srgbClr val="17AEE3">
              <a:alpha val="65489"/>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447674" y="2847974"/>
                </a:moveTo>
                <a:lnTo>
                  <a:pt x="0" y="2847974"/>
                </a:lnTo>
                <a:lnTo>
                  <a:pt x="0" y="0"/>
                </a:lnTo>
                <a:lnTo>
                  <a:pt x="447674" y="2847974"/>
                </a:lnTo>
                <a:close/>
              </a:path>
            </a:pathLst>
          </a:custGeom>
          <a:solidFill>
            <a:srgbClr val="5FCAEE">
              <a:alpha val="69802"/>
            </a:srgbClr>
          </a:solidFill>
        </p:spPr>
        <p:txBody>
          <a:bodyPr wrap="square" lIns="0" tIns="0" rIns="0" bIns="0" rtlCol="0"/>
          <a:lstStyle/>
          <a:p>
            <a:endParaRPr/>
          </a:p>
        </p:txBody>
      </p:sp>
      <p:sp>
        <p:nvSpPr>
          <p:cNvPr id="2" name="Holder 2"/>
          <p:cNvSpPr>
            <a:spLocks noGrp="1"/>
          </p:cNvSpPr>
          <p:nvPr>
            <p:ph type="title"/>
          </p:nvPr>
        </p:nvSpPr>
        <p:spPr>
          <a:xfrm>
            <a:off x="558165" y="263588"/>
            <a:ext cx="9487535" cy="1214371"/>
          </a:xfrm>
          <a:prstGeom prst="rect">
            <a:avLst/>
          </a:prstGeom>
        </p:spPr>
        <p:txBody>
          <a:bodyPr wrap="square" lIns="0" tIns="0" rIns="0" bIns="0">
            <a:spAutoFit/>
          </a:bodyPr>
          <a:lstStyle>
            <a:lvl1pPr>
              <a:defRPr sz="4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13124" y="3127755"/>
            <a:ext cx="7598409" cy="27622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7" y="6463575"/>
            <a:ext cx="162559" cy="187959"/>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876299" y="990600"/>
            <a:chExt cx="1743075" cy="1333500"/>
          </a:xfrm>
        </p:grpSpPr>
        <p:sp>
          <p:nvSpPr>
            <p:cNvPr id="3" name="object 3"/>
            <p:cNvSpPr/>
            <p:nvPr/>
          </p:nvSpPr>
          <p:spPr>
            <a:xfrm>
              <a:off x="876299" y="1266825"/>
              <a:ext cx="1228725" cy="1057275"/>
            </a:xfrm>
            <a:custGeom>
              <a:avLst/>
              <a:gdLst/>
              <a:ahLst/>
              <a:cxnLst/>
              <a:rect l="l" t="t" r="r" b="b"/>
              <a:pathLst>
                <a:path w="1228725" h="1057275">
                  <a:moveTo>
                    <a:pt x="964437" y="1057274"/>
                  </a:moveTo>
                  <a:lnTo>
                    <a:pt x="264311" y="1057274"/>
                  </a:lnTo>
                  <a:lnTo>
                    <a:pt x="0" y="528700"/>
                  </a:lnTo>
                  <a:lnTo>
                    <a:pt x="264311" y="0"/>
                  </a:lnTo>
                  <a:lnTo>
                    <a:pt x="964437" y="0"/>
                  </a:lnTo>
                  <a:lnTo>
                    <a:pt x="1228724" y="528700"/>
                  </a:lnTo>
                  <a:lnTo>
                    <a:pt x="964437" y="1057274"/>
                  </a:lnTo>
                  <a:close/>
                </a:path>
              </a:pathLst>
            </a:custGeom>
            <a:solidFill>
              <a:srgbClr val="5FCAEE"/>
            </a:solidFill>
          </p:spPr>
          <p:txBody>
            <a:bodyPr wrap="square" lIns="0" tIns="0" rIns="0" bIns="0" rtlCol="0"/>
            <a:lstStyle/>
            <a:p>
              <a:endParaRPr/>
            </a:p>
          </p:txBody>
        </p:sp>
        <p:sp>
          <p:nvSpPr>
            <p:cNvPr id="4" name="object 4"/>
            <p:cNvSpPr/>
            <p:nvPr/>
          </p:nvSpPr>
          <p:spPr>
            <a:xfrm>
              <a:off x="1971674" y="990600"/>
              <a:ext cx="647700" cy="561975"/>
            </a:xfrm>
            <a:custGeom>
              <a:avLst/>
              <a:gdLst/>
              <a:ahLst/>
              <a:cxnLst/>
              <a:rect l="l" t="t" r="r" b="b"/>
              <a:pathLst>
                <a:path w="647700" h="561975">
                  <a:moveTo>
                    <a:pt x="507237" y="561974"/>
                  </a:moveTo>
                  <a:lnTo>
                    <a:pt x="140461" y="561974"/>
                  </a:lnTo>
                  <a:lnTo>
                    <a:pt x="0" y="280923"/>
                  </a:lnTo>
                  <a:lnTo>
                    <a:pt x="140461" y="0"/>
                  </a:lnTo>
                  <a:lnTo>
                    <a:pt x="507237" y="0"/>
                  </a:lnTo>
                  <a:lnTo>
                    <a:pt x="647699" y="280923"/>
                  </a:lnTo>
                  <a:lnTo>
                    <a:pt x="507237" y="561974"/>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7" y="1438274"/>
                </a:moveTo>
                <a:lnTo>
                  <a:pt x="359536" y="1438274"/>
                </a:lnTo>
                <a:lnTo>
                  <a:pt x="0" y="719073"/>
                </a:lnTo>
                <a:lnTo>
                  <a:pt x="359536" y="0"/>
                </a:lnTo>
                <a:lnTo>
                  <a:pt x="1307337" y="0"/>
                </a:lnTo>
                <a:lnTo>
                  <a:pt x="1666874" y="719073"/>
                </a:lnTo>
                <a:lnTo>
                  <a:pt x="1307337" y="1438274"/>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6" y="619124"/>
                </a:moveTo>
                <a:lnTo>
                  <a:pt x="154811" y="619124"/>
                </a:lnTo>
                <a:lnTo>
                  <a:pt x="0" y="309624"/>
                </a:lnTo>
                <a:lnTo>
                  <a:pt x="154811" y="0"/>
                </a:lnTo>
                <a:lnTo>
                  <a:pt x="569086" y="0"/>
                </a:lnTo>
                <a:lnTo>
                  <a:pt x="723899" y="309624"/>
                </a:lnTo>
                <a:lnTo>
                  <a:pt x="569086" y="619124"/>
                </a:lnTo>
                <a:close/>
              </a:path>
            </a:pathLst>
          </a:custGeom>
          <a:solidFill>
            <a:srgbClr val="42AE51"/>
          </a:solidFill>
        </p:spPr>
        <p:txBody>
          <a:bodyPr wrap="square" lIns="0" tIns="0" rIns="0" bIns="0" rtlCol="0"/>
          <a:lstStyle/>
          <a:p>
            <a:endParaRPr/>
          </a:p>
        </p:txBody>
      </p:sp>
      <p:sp>
        <p:nvSpPr>
          <p:cNvPr id="7" name="object 7"/>
          <p:cNvSpPr txBox="1">
            <a:spLocks noGrp="1"/>
          </p:cNvSpPr>
          <p:nvPr>
            <p:ph type="title"/>
          </p:nvPr>
        </p:nvSpPr>
        <p:spPr>
          <a:xfrm>
            <a:off x="2372360" y="234"/>
            <a:ext cx="6297930" cy="513080"/>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0F0F0F"/>
                </a:solidFill>
              </a:rPr>
              <a:t>Employee</a:t>
            </a:r>
            <a:r>
              <a:rPr sz="3200" spc="-140" dirty="0">
                <a:solidFill>
                  <a:srgbClr val="0F0F0F"/>
                </a:solidFill>
              </a:rPr>
              <a:t> </a:t>
            </a:r>
            <a:r>
              <a:rPr sz="3200" dirty="0">
                <a:solidFill>
                  <a:srgbClr val="0F0F0F"/>
                </a:solidFill>
              </a:rPr>
              <a:t>Data</a:t>
            </a:r>
            <a:r>
              <a:rPr sz="3200" spc="-200" dirty="0">
                <a:solidFill>
                  <a:srgbClr val="0F0F0F"/>
                </a:solidFill>
              </a:rPr>
              <a:t> </a:t>
            </a:r>
            <a:r>
              <a:rPr sz="3200" dirty="0">
                <a:solidFill>
                  <a:srgbClr val="0F0F0F"/>
                </a:solidFill>
              </a:rPr>
              <a:t>Analysis</a:t>
            </a:r>
            <a:r>
              <a:rPr sz="3200" spc="-90" dirty="0">
                <a:solidFill>
                  <a:srgbClr val="0F0F0F"/>
                </a:solidFill>
              </a:rPr>
              <a:t> </a:t>
            </a:r>
            <a:r>
              <a:rPr sz="3200" dirty="0">
                <a:solidFill>
                  <a:srgbClr val="0F0F0F"/>
                </a:solidFill>
              </a:rPr>
              <a:t>using</a:t>
            </a:r>
            <a:r>
              <a:rPr sz="3200" spc="-85" dirty="0">
                <a:solidFill>
                  <a:srgbClr val="0F0F0F"/>
                </a:solidFill>
              </a:rPr>
              <a:t> </a:t>
            </a:r>
            <a:r>
              <a:rPr sz="3200" spc="-10" dirty="0">
                <a:solidFill>
                  <a:srgbClr val="0F0F0F"/>
                </a:solidFill>
              </a:rPr>
              <a:t>Excel</a:t>
            </a:r>
            <a:endParaRPr sz="3200"/>
          </a:p>
        </p:txBody>
      </p:sp>
      <p:pic>
        <p:nvPicPr>
          <p:cNvPr id="8" name="object 8"/>
          <p:cNvPicPr/>
          <p:nvPr/>
        </p:nvPicPr>
        <p:blipFill>
          <a:blip r:embed="rId2" cstate="print"/>
          <a:stretch>
            <a:fillRect/>
          </a:stretch>
        </p:blipFill>
        <p:spPr>
          <a:xfrm>
            <a:off x="1666875" y="6467475"/>
            <a:ext cx="76199" cy="177799"/>
          </a:xfrm>
          <a:prstGeom prst="rect">
            <a:avLst/>
          </a:prstGeom>
        </p:spPr>
      </p:pic>
      <p:sp>
        <p:nvSpPr>
          <p:cNvPr id="9" name="object 9"/>
          <p:cNvSpPr txBox="1"/>
          <p:nvPr/>
        </p:nvSpPr>
        <p:spPr>
          <a:xfrm>
            <a:off x="1268412" y="3335907"/>
            <a:ext cx="8505825" cy="1859483"/>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pitchFamily="18" charset="0"/>
                <a:cs typeface="Times New Roman" panose="02020603050405020304" pitchFamily="18" charset="0"/>
              </a:rPr>
              <a:t>STUDENT</a:t>
            </a:r>
            <a:r>
              <a:rPr sz="2400" b="1" spc="-5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NAME:</a:t>
            </a:r>
            <a:r>
              <a:rPr sz="2400" b="1" spc="-55" dirty="0">
                <a:latin typeface="Times New Roman" panose="02020603050405020304" pitchFamily="18" charset="0"/>
                <a:cs typeface="Times New Roman" panose="02020603050405020304" pitchFamily="18" charset="0"/>
              </a:rPr>
              <a:t> </a:t>
            </a:r>
            <a:r>
              <a:rPr lang="en-US" sz="2400" b="1" spc="-55" dirty="0">
                <a:latin typeface="Times New Roman" panose="02020603050405020304" pitchFamily="18" charset="0"/>
                <a:cs typeface="Times New Roman" panose="02020603050405020304" pitchFamily="18" charset="0"/>
              </a:rPr>
              <a:t>JOSHIGA. R</a:t>
            </a:r>
            <a:endParaRPr sz="2400" dirty="0">
              <a:latin typeface="Times New Roman" panose="02020603050405020304" pitchFamily="18" charset="0"/>
              <a:cs typeface="Times New Roman" panose="02020603050405020304" pitchFamily="18" charset="0"/>
            </a:endParaRPr>
          </a:p>
          <a:p>
            <a:pPr marL="12700" marR="5080">
              <a:lnSpc>
                <a:spcPct val="100000"/>
              </a:lnSpc>
            </a:pPr>
            <a:r>
              <a:rPr sz="2400" b="1" spc="-10" dirty="0">
                <a:latin typeface="Times New Roman" panose="02020603050405020304" pitchFamily="18" charset="0"/>
                <a:cs typeface="Times New Roman" panose="02020603050405020304" pitchFamily="18" charset="0"/>
              </a:rPr>
              <a:t>REGISTER</a:t>
            </a:r>
            <a:r>
              <a:rPr sz="2400" b="1" spc="-5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NO:</a:t>
            </a:r>
            <a:r>
              <a:rPr sz="2400" b="1" spc="-45" dirty="0">
                <a:latin typeface="Times New Roman" panose="02020603050405020304" pitchFamily="18" charset="0"/>
                <a:cs typeface="Times New Roman" panose="02020603050405020304" pitchFamily="18" charset="0"/>
              </a:rPr>
              <a:t> </a:t>
            </a:r>
            <a:r>
              <a:rPr lang="en-US" sz="2400" b="1" spc="-45" dirty="0">
                <a:latin typeface="Times New Roman" panose="02020603050405020304" pitchFamily="18" charset="0"/>
                <a:cs typeface="Times New Roman" panose="02020603050405020304" pitchFamily="18" charset="0"/>
              </a:rPr>
              <a:t>E9BF902D1A0C289B2D54580C3414FFBD</a:t>
            </a:r>
            <a:r>
              <a:rPr sz="2400" b="1" spc="-10" dirty="0">
                <a:latin typeface="Times New Roman" panose="02020603050405020304" pitchFamily="18" charset="0"/>
                <a:cs typeface="Times New Roman" panose="02020603050405020304" pitchFamily="18" charset="0"/>
              </a:rPr>
              <a:t>,31220</a:t>
            </a:r>
            <a:r>
              <a:rPr lang="en-US" sz="2400" b="1" spc="-10" dirty="0">
                <a:latin typeface="Times New Roman" panose="02020603050405020304" pitchFamily="18" charset="0"/>
                <a:cs typeface="Times New Roman" panose="02020603050405020304" pitchFamily="18" charset="0"/>
              </a:rPr>
              <a:t>8693</a:t>
            </a:r>
            <a:r>
              <a:rPr sz="2400" b="1" spc="-10"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DEPARTMENT:</a:t>
            </a:r>
            <a:r>
              <a:rPr sz="2400" b="1" spc="-3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B.COM(GENERAL)</a:t>
            </a:r>
            <a:endParaRPr sz="2400" dirty="0">
              <a:latin typeface="Times New Roman" panose="02020603050405020304" pitchFamily="18" charset="0"/>
              <a:cs typeface="Times New Roman" panose="02020603050405020304" pitchFamily="18" charset="0"/>
            </a:endParaRPr>
          </a:p>
          <a:p>
            <a:pPr marL="12700">
              <a:lnSpc>
                <a:spcPct val="100000"/>
              </a:lnSpc>
            </a:pPr>
            <a:r>
              <a:rPr sz="2400" b="1" spc="-10" dirty="0">
                <a:latin typeface="Times New Roman" panose="02020603050405020304" pitchFamily="18" charset="0"/>
                <a:cs typeface="Times New Roman" panose="02020603050405020304" pitchFamily="18" charset="0"/>
              </a:rPr>
              <a:t>COLLEGE:</a:t>
            </a:r>
            <a:r>
              <a:rPr sz="2400" b="1" spc="-8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MEENAKSHI</a:t>
            </a:r>
            <a:r>
              <a:rPr sz="2400" b="1" spc="-7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COLLEGE</a:t>
            </a:r>
            <a:r>
              <a:rPr sz="2400" b="1" spc="-7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FOR</a:t>
            </a:r>
            <a:r>
              <a:rPr sz="2400" b="1" spc="-7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WOMEN</a:t>
            </a:r>
            <a:endParaRPr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pic>
        <p:nvPicPr>
          <p:cNvPr id="3" name="object 3"/>
          <p:cNvPicPr/>
          <p:nvPr/>
        </p:nvPicPr>
        <p:blipFill>
          <a:blip r:embed="rId2" cstate="print"/>
          <a:stretch>
            <a:fillRect/>
          </a:stretch>
        </p:blipFill>
        <p:spPr>
          <a:xfrm>
            <a:off x="1666875" y="6467475"/>
            <a:ext cx="76199" cy="177799"/>
          </a:xfrm>
          <a:prstGeom prst="rect">
            <a:avLst/>
          </a:prstGeom>
        </p:spPr>
      </p:pic>
      <p:sp>
        <p:nvSpPr>
          <p:cNvPr id="4" name="object 4"/>
          <p:cNvSpPr txBox="1"/>
          <p:nvPr/>
        </p:nvSpPr>
        <p:spPr>
          <a:xfrm>
            <a:off x="11302617" y="6455049"/>
            <a:ext cx="172085"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D936B"/>
                </a:solidFill>
                <a:latin typeface="Trebuchet MS"/>
                <a:cs typeface="Trebuchet MS"/>
              </a:rPr>
              <a:t>10</a:t>
            </a:r>
            <a:endParaRPr sz="1100">
              <a:latin typeface="Trebuchet MS"/>
              <a:cs typeface="Trebuchet MS"/>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latin typeface="Trebuchet MS"/>
                <a:cs typeface="Trebuchet MS"/>
              </a:rPr>
              <a:t>MODELLING</a:t>
            </a:r>
          </a:p>
        </p:txBody>
      </p:sp>
      <p:sp>
        <p:nvSpPr>
          <p:cNvPr id="6" name="object 6"/>
          <p:cNvSpPr/>
          <p:nvPr/>
        </p:nvSpPr>
        <p:spPr>
          <a:xfrm>
            <a:off x="10058400" y="525141"/>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sp>
        <p:nvSpPr>
          <p:cNvPr id="7" name="object 7"/>
          <p:cNvSpPr txBox="1"/>
          <p:nvPr/>
        </p:nvSpPr>
        <p:spPr>
          <a:xfrm>
            <a:off x="810050" y="1516857"/>
            <a:ext cx="7301865" cy="5183470"/>
          </a:xfrm>
          <a:prstGeom prst="rect">
            <a:avLst/>
          </a:prstGeom>
        </p:spPr>
        <p:txBody>
          <a:bodyPr vert="horz" wrap="square" lIns="0" tIns="12700" rIns="0" bIns="0" rtlCol="0">
            <a:spAutoFit/>
          </a:bodyPr>
          <a:lstStyle/>
          <a:p>
            <a:pPr marL="469265" indent="-412115">
              <a:lnSpc>
                <a:spcPct val="100000"/>
              </a:lnSpc>
              <a:spcBef>
                <a:spcPts val="100"/>
              </a:spcBef>
              <a:buFont typeface="Arial"/>
              <a:buChar char="●"/>
              <a:tabLst>
                <a:tab pos="469265" algn="l"/>
              </a:tabLst>
            </a:pPr>
            <a:r>
              <a:rPr sz="2400" b="1" dirty="0">
                <a:latin typeface="Times New Roman"/>
                <a:cs typeface="Times New Roman"/>
              </a:rPr>
              <a:t>STEP</a:t>
            </a:r>
            <a:r>
              <a:rPr sz="2400" b="1" spc="-150" dirty="0">
                <a:latin typeface="Times New Roman"/>
                <a:cs typeface="Times New Roman"/>
              </a:rPr>
              <a:t> </a:t>
            </a:r>
            <a:r>
              <a:rPr sz="2400" b="1" spc="-10" dirty="0">
                <a:latin typeface="Times New Roman"/>
                <a:cs typeface="Times New Roman"/>
              </a:rPr>
              <a:t>-</a:t>
            </a:r>
            <a:r>
              <a:rPr sz="2400" b="1" spc="-50" dirty="0">
                <a:latin typeface="Times New Roman"/>
                <a:cs typeface="Times New Roman"/>
              </a:rPr>
              <a:t>1</a:t>
            </a:r>
            <a:endParaRPr sz="2400" dirty="0">
              <a:latin typeface="Times New Roman"/>
              <a:cs typeface="Times New Roman"/>
            </a:endParaRPr>
          </a:p>
          <a:p>
            <a:pPr marL="12700" marR="85090" indent="1219200">
              <a:lnSpc>
                <a:spcPct val="100000"/>
              </a:lnSpc>
            </a:pPr>
            <a:r>
              <a:rPr sz="2400" b="1" spc="-20" dirty="0">
                <a:latin typeface="Times New Roman"/>
                <a:cs typeface="Times New Roman"/>
              </a:rPr>
              <a:t>DOWNLOAD</a:t>
            </a:r>
            <a:r>
              <a:rPr sz="2400" b="1" spc="-70" dirty="0">
                <a:latin typeface="Times New Roman"/>
                <a:cs typeface="Times New Roman"/>
              </a:rPr>
              <a:t> </a:t>
            </a:r>
            <a:r>
              <a:rPr sz="2400" b="1" dirty="0">
                <a:latin typeface="Times New Roman"/>
                <a:cs typeface="Times New Roman"/>
              </a:rPr>
              <a:t>THE</a:t>
            </a:r>
            <a:r>
              <a:rPr sz="2400" b="1" spc="-25" dirty="0">
                <a:latin typeface="Times New Roman"/>
                <a:cs typeface="Times New Roman"/>
              </a:rPr>
              <a:t> </a:t>
            </a:r>
            <a:r>
              <a:rPr sz="2400" b="1" dirty="0">
                <a:latin typeface="Times New Roman"/>
                <a:cs typeface="Times New Roman"/>
              </a:rPr>
              <a:t>EMPLOYEE</a:t>
            </a:r>
            <a:r>
              <a:rPr sz="2400" b="1" spc="-30" dirty="0">
                <a:latin typeface="Times New Roman"/>
                <a:cs typeface="Times New Roman"/>
              </a:rPr>
              <a:t> </a:t>
            </a:r>
            <a:r>
              <a:rPr lang="en-US" sz="2400" b="1" spc="-10" dirty="0">
                <a:latin typeface="Times New Roman"/>
                <a:cs typeface="Times New Roman"/>
              </a:rPr>
              <a:t>DATASET IN NAAN MUDHALVAN</a:t>
            </a:r>
            <a:r>
              <a:rPr sz="2400" b="1" spc="-10" dirty="0">
                <a:latin typeface="Times New Roman"/>
                <a:cs typeface="Times New Roman"/>
              </a:rPr>
              <a:t> </a:t>
            </a:r>
            <a:r>
              <a:rPr lang="en-US" sz="2400" b="1" spc="-10" dirty="0">
                <a:latin typeface="Times New Roman"/>
                <a:cs typeface="Times New Roman"/>
              </a:rPr>
              <a:t>PORTAL </a:t>
            </a:r>
            <a:r>
              <a:rPr sz="2400" b="1" dirty="0">
                <a:latin typeface="Times New Roman"/>
                <a:cs typeface="Times New Roman"/>
              </a:rPr>
              <a:t>AND</a:t>
            </a:r>
            <a:r>
              <a:rPr sz="2400" b="1" spc="-30" dirty="0">
                <a:latin typeface="Times New Roman"/>
                <a:cs typeface="Times New Roman"/>
              </a:rPr>
              <a:t> </a:t>
            </a:r>
            <a:r>
              <a:rPr sz="2400" b="1" dirty="0">
                <a:latin typeface="Times New Roman"/>
                <a:cs typeface="Times New Roman"/>
              </a:rPr>
              <a:t>OPEN</a:t>
            </a:r>
            <a:r>
              <a:rPr sz="2400" b="1" spc="-70" dirty="0">
                <a:latin typeface="Times New Roman"/>
                <a:cs typeface="Times New Roman"/>
              </a:rPr>
              <a:t> </a:t>
            </a:r>
            <a:r>
              <a:rPr sz="2400" b="1" dirty="0">
                <a:latin typeface="Times New Roman"/>
                <a:cs typeface="Times New Roman"/>
              </a:rPr>
              <a:t>THE</a:t>
            </a:r>
            <a:r>
              <a:rPr sz="2400" b="1" spc="-30" dirty="0">
                <a:latin typeface="Times New Roman"/>
                <a:cs typeface="Times New Roman"/>
              </a:rPr>
              <a:t> </a:t>
            </a:r>
            <a:r>
              <a:rPr sz="2400" b="1" dirty="0">
                <a:latin typeface="Times New Roman"/>
                <a:cs typeface="Times New Roman"/>
              </a:rPr>
              <a:t>EMPLOYEE</a:t>
            </a:r>
            <a:r>
              <a:rPr sz="2400" b="1" spc="-25" dirty="0">
                <a:latin typeface="Times New Roman"/>
                <a:cs typeface="Times New Roman"/>
              </a:rPr>
              <a:t> </a:t>
            </a:r>
            <a:r>
              <a:rPr sz="2400" b="1" spc="-70" dirty="0">
                <a:latin typeface="Times New Roman"/>
                <a:cs typeface="Times New Roman"/>
              </a:rPr>
              <a:t>DATASET</a:t>
            </a:r>
            <a:r>
              <a:rPr sz="2400" b="1" spc="-75" dirty="0">
                <a:latin typeface="Times New Roman"/>
                <a:cs typeface="Times New Roman"/>
              </a:rPr>
              <a:t> </a:t>
            </a:r>
            <a:r>
              <a:rPr sz="2400" b="1" dirty="0">
                <a:latin typeface="Times New Roman"/>
                <a:cs typeface="Times New Roman"/>
              </a:rPr>
              <a:t>IN</a:t>
            </a:r>
            <a:r>
              <a:rPr sz="2400" b="1" spc="-30" dirty="0">
                <a:latin typeface="Times New Roman"/>
                <a:cs typeface="Times New Roman"/>
              </a:rPr>
              <a:t> </a:t>
            </a:r>
            <a:r>
              <a:rPr sz="2400" b="1" spc="-10" dirty="0">
                <a:latin typeface="Times New Roman"/>
                <a:cs typeface="Times New Roman"/>
              </a:rPr>
              <a:t>EXCEL.</a:t>
            </a:r>
            <a:endParaRPr sz="2400" dirty="0">
              <a:latin typeface="Times New Roman"/>
              <a:cs typeface="Times New Roman"/>
            </a:endParaRPr>
          </a:p>
          <a:p>
            <a:pPr marL="469265" indent="-412115">
              <a:lnSpc>
                <a:spcPct val="100000"/>
              </a:lnSpc>
              <a:buFont typeface="Arial"/>
              <a:buChar char="●"/>
              <a:tabLst>
                <a:tab pos="469265" algn="l"/>
              </a:tabLst>
            </a:pPr>
            <a:r>
              <a:rPr sz="2400" b="1" dirty="0">
                <a:latin typeface="Times New Roman"/>
                <a:cs typeface="Times New Roman"/>
              </a:rPr>
              <a:t>STEP</a:t>
            </a:r>
            <a:r>
              <a:rPr sz="2400" b="1" spc="-150" dirty="0">
                <a:latin typeface="Times New Roman"/>
                <a:cs typeface="Times New Roman"/>
              </a:rPr>
              <a:t> </a:t>
            </a:r>
            <a:r>
              <a:rPr sz="2400" b="1" spc="-10" dirty="0">
                <a:latin typeface="Times New Roman"/>
                <a:cs typeface="Times New Roman"/>
              </a:rPr>
              <a:t>-</a:t>
            </a:r>
            <a:r>
              <a:rPr sz="2400" b="1" spc="-50" dirty="0">
                <a:latin typeface="Times New Roman"/>
                <a:cs typeface="Times New Roman"/>
              </a:rPr>
              <a:t>2</a:t>
            </a:r>
            <a:endParaRPr sz="2400" dirty="0">
              <a:latin typeface="Times New Roman"/>
              <a:cs typeface="Times New Roman"/>
            </a:endParaRPr>
          </a:p>
          <a:p>
            <a:pPr marL="469900" marR="466725" indent="533400">
              <a:lnSpc>
                <a:spcPct val="100000"/>
              </a:lnSpc>
            </a:pPr>
            <a:r>
              <a:rPr sz="2400" b="1" spc="-20" dirty="0">
                <a:latin typeface="Times New Roman"/>
                <a:cs typeface="Times New Roman"/>
              </a:rPr>
              <a:t>SELECT</a:t>
            </a:r>
            <a:r>
              <a:rPr sz="2400" b="1" spc="-130" dirty="0">
                <a:latin typeface="Times New Roman"/>
                <a:cs typeface="Times New Roman"/>
              </a:rPr>
              <a:t> </a:t>
            </a:r>
            <a:r>
              <a:rPr sz="2400" b="1" dirty="0">
                <a:latin typeface="Times New Roman"/>
                <a:cs typeface="Times New Roman"/>
              </a:rPr>
              <a:t>THE</a:t>
            </a:r>
            <a:r>
              <a:rPr sz="2400" b="1" spc="-60" dirty="0">
                <a:latin typeface="Times New Roman"/>
                <a:cs typeface="Times New Roman"/>
              </a:rPr>
              <a:t> </a:t>
            </a:r>
            <a:r>
              <a:rPr sz="2400" b="1" dirty="0">
                <a:latin typeface="Times New Roman"/>
                <a:cs typeface="Times New Roman"/>
              </a:rPr>
              <a:t>ENTIRE</a:t>
            </a:r>
            <a:r>
              <a:rPr sz="2400" b="1" spc="-40" dirty="0">
                <a:latin typeface="Times New Roman"/>
                <a:cs typeface="Times New Roman"/>
              </a:rPr>
              <a:t> </a:t>
            </a:r>
            <a:r>
              <a:rPr sz="2400" b="1" spc="-110" dirty="0">
                <a:latin typeface="Times New Roman"/>
                <a:cs typeface="Times New Roman"/>
              </a:rPr>
              <a:t>DATA</a:t>
            </a:r>
            <a:r>
              <a:rPr sz="2400" b="1" spc="-265" dirty="0">
                <a:latin typeface="Times New Roman"/>
                <a:cs typeface="Times New Roman"/>
              </a:rPr>
              <a:t> </a:t>
            </a:r>
            <a:r>
              <a:rPr sz="2400" b="1" dirty="0">
                <a:latin typeface="Times New Roman"/>
                <a:cs typeface="Times New Roman"/>
              </a:rPr>
              <a:t>AND</a:t>
            </a:r>
            <a:r>
              <a:rPr sz="2400" b="1" spc="-45" dirty="0">
                <a:latin typeface="Times New Roman"/>
                <a:cs typeface="Times New Roman"/>
              </a:rPr>
              <a:t> </a:t>
            </a:r>
            <a:r>
              <a:rPr sz="2400" b="1" spc="-10" dirty="0">
                <a:latin typeface="Times New Roman"/>
                <a:cs typeface="Times New Roman"/>
              </a:rPr>
              <a:t>CLICK </a:t>
            </a:r>
            <a:r>
              <a:rPr sz="2400" b="1" dirty="0">
                <a:latin typeface="Times New Roman"/>
                <a:cs typeface="Times New Roman"/>
              </a:rPr>
              <a:t>ON</a:t>
            </a:r>
            <a:r>
              <a:rPr sz="2400" b="1" spc="-80" dirty="0">
                <a:latin typeface="Times New Roman"/>
                <a:cs typeface="Times New Roman"/>
              </a:rPr>
              <a:t> </a:t>
            </a:r>
            <a:r>
              <a:rPr sz="2400" b="1" spc="-110" dirty="0">
                <a:latin typeface="Times New Roman"/>
                <a:cs typeface="Times New Roman"/>
              </a:rPr>
              <a:t>DATA</a:t>
            </a:r>
            <a:r>
              <a:rPr sz="2400" b="1" spc="-265" dirty="0">
                <a:latin typeface="Times New Roman"/>
                <a:cs typeface="Times New Roman"/>
              </a:rPr>
              <a:t> </a:t>
            </a:r>
            <a:r>
              <a:rPr sz="2400" b="1" dirty="0">
                <a:latin typeface="Times New Roman"/>
                <a:cs typeface="Times New Roman"/>
              </a:rPr>
              <a:t>AND</a:t>
            </a:r>
            <a:r>
              <a:rPr sz="2400" b="1" spc="-55" dirty="0">
                <a:latin typeface="Times New Roman"/>
                <a:cs typeface="Times New Roman"/>
              </a:rPr>
              <a:t> </a:t>
            </a:r>
            <a:r>
              <a:rPr sz="2400" b="1" dirty="0">
                <a:latin typeface="Times New Roman"/>
                <a:cs typeface="Times New Roman"/>
              </a:rPr>
              <a:t>CLICK</a:t>
            </a:r>
            <a:r>
              <a:rPr sz="2400" b="1" spc="-50" dirty="0">
                <a:latin typeface="Times New Roman"/>
                <a:cs typeface="Times New Roman"/>
              </a:rPr>
              <a:t> </a:t>
            </a:r>
            <a:r>
              <a:rPr sz="2400" b="1" dirty="0">
                <a:latin typeface="Times New Roman"/>
                <a:cs typeface="Times New Roman"/>
              </a:rPr>
              <a:t>ON</a:t>
            </a:r>
            <a:r>
              <a:rPr sz="2400" b="1" spc="-55" dirty="0">
                <a:latin typeface="Times New Roman"/>
                <a:cs typeface="Times New Roman"/>
              </a:rPr>
              <a:t> </a:t>
            </a:r>
            <a:r>
              <a:rPr sz="2400" b="1" spc="-30" dirty="0">
                <a:latin typeface="Times New Roman"/>
                <a:cs typeface="Times New Roman"/>
              </a:rPr>
              <a:t>FILTER</a:t>
            </a:r>
            <a:r>
              <a:rPr sz="2400" b="1" spc="-50" dirty="0">
                <a:latin typeface="Times New Roman"/>
                <a:cs typeface="Times New Roman"/>
              </a:rPr>
              <a:t> </a:t>
            </a:r>
            <a:r>
              <a:rPr sz="2400" b="1" spc="-10" dirty="0">
                <a:latin typeface="Times New Roman"/>
                <a:cs typeface="Times New Roman"/>
              </a:rPr>
              <a:t>OPTION.</a:t>
            </a:r>
            <a:endParaRPr sz="2400" dirty="0">
              <a:latin typeface="Times New Roman"/>
              <a:cs typeface="Times New Roman"/>
            </a:endParaRPr>
          </a:p>
          <a:p>
            <a:pPr marL="469265" indent="-412115">
              <a:lnSpc>
                <a:spcPct val="100000"/>
              </a:lnSpc>
              <a:buFont typeface="Arial"/>
              <a:buChar char="●"/>
              <a:tabLst>
                <a:tab pos="469265" algn="l"/>
              </a:tabLst>
            </a:pPr>
            <a:r>
              <a:rPr sz="2400" b="1" dirty="0">
                <a:latin typeface="Times New Roman"/>
                <a:cs typeface="Times New Roman"/>
              </a:rPr>
              <a:t>STEP</a:t>
            </a:r>
            <a:r>
              <a:rPr sz="2400" b="1" spc="-150" dirty="0">
                <a:latin typeface="Times New Roman"/>
                <a:cs typeface="Times New Roman"/>
              </a:rPr>
              <a:t> </a:t>
            </a:r>
            <a:r>
              <a:rPr sz="2400" b="1" spc="-10" dirty="0">
                <a:latin typeface="Times New Roman"/>
                <a:cs typeface="Times New Roman"/>
              </a:rPr>
              <a:t>-</a:t>
            </a:r>
            <a:r>
              <a:rPr sz="2400" b="1" spc="-50" dirty="0">
                <a:latin typeface="Times New Roman"/>
                <a:cs typeface="Times New Roman"/>
              </a:rPr>
              <a:t>3</a:t>
            </a:r>
            <a:endParaRPr sz="2400" dirty="0">
              <a:latin typeface="Times New Roman"/>
              <a:cs typeface="Times New Roman"/>
            </a:endParaRPr>
          </a:p>
          <a:p>
            <a:pPr marL="927100">
              <a:lnSpc>
                <a:spcPct val="100000"/>
              </a:lnSpc>
            </a:pPr>
            <a:r>
              <a:rPr lang="en-US" sz="2400" b="1" spc="-30" dirty="0">
                <a:latin typeface="Times New Roman"/>
                <a:cs typeface="Times New Roman"/>
              </a:rPr>
              <a:t>SORTING</a:t>
            </a:r>
            <a:r>
              <a:rPr lang="en-US" sz="2400" b="1" spc="-90" dirty="0">
                <a:latin typeface="Times New Roman"/>
                <a:cs typeface="Times New Roman"/>
              </a:rPr>
              <a:t> EMPLOYEES</a:t>
            </a:r>
            <a:r>
              <a:rPr sz="2400" b="1" spc="-150" dirty="0">
                <a:latin typeface="Times New Roman"/>
                <a:cs typeface="Times New Roman"/>
              </a:rPr>
              <a:t> </a:t>
            </a:r>
            <a:r>
              <a:rPr sz="2400" b="1" dirty="0">
                <a:latin typeface="Times New Roman"/>
                <a:cs typeface="Times New Roman"/>
              </a:rPr>
              <a:t>FROM</a:t>
            </a:r>
            <a:r>
              <a:rPr sz="2400" b="1" spc="-150" dirty="0">
                <a:latin typeface="Times New Roman"/>
                <a:cs typeface="Times New Roman"/>
              </a:rPr>
              <a:t> </a:t>
            </a:r>
            <a:r>
              <a:rPr sz="2400" b="1" spc="-25" dirty="0">
                <a:latin typeface="Times New Roman"/>
                <a:cs typeface="Times New Roman"/>
              </a:rPr>
              <a:t>A</a:t>
            </a:r>
            <a:r>
              <a:rPr sz="2400" b="1" spc="-180" dirty="0">
                <a:latin typeface="Times New Roman"/>
                <a:cs typeface="Times New Roman"/>
              </a:rPr>
              <a:t> </a:t>
            </a:r>
            <a:r>
              <a:rPr sz="2400" b="1" dirty="0">
                <a:latin typeface="Times New Roman"/>
                <a:cs typeface="Times New Roman"/>
              </a:rPr>
              <a:t>TO</a:t>
            </a:r>
            <a:r>
              <a:rPr sz="2400" b="1" spc="-40" dirty="0">
                <a:latin typeface="Times New Roman"/>
                <a:cs typeface="Times New Roman"/>
              </a:rPr>
              <a:t> </a:t>
            </a:r>
            <a:r>
              <a:rPr sz="2400" b="1" dirty="0">
                <a:latin typeface="Times New Roman"/>
                <a:cs typeface="Times New Roman"/>
              </a:rPr>
              <a:t>Z</a:t>
            </a:r>
            <a:r>
              <a:rPr sz="2400" b="1" spc="-40" dirty="0">
                <a:latin typeface="Times New Roman"/>
                <a:cs typeface="Times New Roman"/>
              </a:rPr>
              <a:t> </a:t>
            </a:r>
            <a:r>
              <a:rPr sz="2400" b="1" spc="-10" dirty="0">
                <a:latin typeface="Times New Roman"/>
                <a:cs typeface="Times New Roman"/>
              </a:rPr>
              <a:t>ORDER.</a:t>
            </a:r>
            <a:endParaRPr sz="2400" dirty="0">
              <a:latin typeface="Times New Roman"/>
              <a:cs typeface="Times New Roman"/>
            </a:endParaRPr>
          </a:p>
          <a:p>
            <a:pPr marL="469265" indent="-412115">
              <a:lnSpc>
                <a:spcPct val="100000"/>
              </a:lnSpc>
              <a:buFont typeface="Arial"/>
              <a:buChar char="●"/>
              <a:tabLst>
                <a:tab pos="469265" algn="l"/>
              </a:tabLst>
            </a:pPr>
            <a:r>
              <a:rPr sz="2400" b="1" dirty="0">
                <a:latin typeface="Times New Roman"/>
                <a:cs typeface="Times New Roman"/>
              </a:rPr>
              <a:t>STEP</a:t>
            </a:r>
            <a:r>
              <a:rPr sz="2400" b="1" spc="-150" dirty="0">
                <a:latin typeface="Times New Roman"/>
                <a:cs typeface="Times New Roman"/>
              </a:rPr>
              <a:t> </a:t>
            </a:r>
            <a:r>
              <a:rPr sz="2400" b="1" spc="-10" dirty="0">
                <a:latin typeface="Times New Roman"/>
                <a:cs typeface="Times New Roman"/>
              </a:rPr>
              <a:t>-</a:t>
            </a:r>
            <a:r>
              <a:rPr sz="2400" b="1" spc="-50" dirty="0">
                <a:latin typeface="Times New Roman"/>
                <a:cs typeface="Times New Roman"/>
              </a:rPr>
              <a:t>4</a:t>
            </a:r>
            <a:endParaRPr sz="2400" dirty="0">
              <a:latin typeface="Times New Roman"/>
              <a:cs typeface="Times New Roman"/>
            </a:endParaRPr>
          </a:p>
          <a:p>
            <a:pPr marL="12700" marR="5080" indent="1447800">
              <a:lnSpc>
                <a:spcPct val="100000"/>
              </a:lnSpc>
            </a:pPr>
            <a:r>
              <a:rPr sz="2400" b="1" spc="-20" dirty="0">
                <a:latin typeface="Times New Roman"/>
                <a:cs typeface="Times New Roman"/>
              </a:rPr>
              <a:t>SELECT</a:t>
            </a:r>
            <a:r>
              <a:rPr sz="2400" b="1" spc="-130" dirty="0">
                <a:latin typeface="Times New Roman"/>
                <a:cs typeface="Times New Roman"/>
              </a:rPr>
              <a:t> </a:t>
            </a:r>
            <a:r>
              <a:rPr sz="2400" b="1" dirty="0">
                <a:latin typeface="Times New Roman"/>
                <a:cs typeface="Times New Roman"/>
              </a:rPr>
              <a:t>THE</a:t>
            </a:r>
            <a:r>
              <a:rPr sz="2400" b="1" spc="-55" dirty="0">
                <a:latin typeface="Times New Roman"/>
                <a:cs typeface="Times New Roman"/>
              </a:rPr>
              <a:t> </a:t>
            </a:r>
            <a:r>
              <a:rPr sz="2400" b="1" dirty="0">
                <a:latin typeface="Times New Roman"/>
                <a:cs typeface="Times New Roman"/>
              </a:rPr>
              <a:t>ENTIRE</a:t>
            </a:r>
            <a:r>
              <a:rPr sz="2400" b="1" spc="-45" dirty="0">
                <a:latin typeface="Times New Roman"/>
                <a:cs typeface="Times New Roman"/>
              </a:rPr>
              <a:t> </a:t>
            </a:r>
            <a:r>
              <a:rPr sz="2400" b="1" spc="-110" dirty="0">
                <a:latin typeface="Times New Roman"/>
                <a:cs typeface="Times New Roman"/>
              </a:rPr>
              <a:t>DATA</a:t>
            </a:r>
            <a:r>
              <a:rPr sz="2400" b="1" spc="-265" dirty="0">
                <a:latin typeface="Times New Roman"/>
                <a:cs typeface="Times New Roman"/>
              </a:rPr>
              <a:t> </a:t>
            </a:r>
            <a:r>
              <a:rPr sz="2400" b="1" dirty="0">
                <a:latin typeface="Times New Roman"/>
                <a:cs typeface="Times New Roman"/>
              </a:rPr>
              <a:t>AND</a:t>
            </a:r>
            <a:r>
              <a:rPr sz="2400" b="1" spc="-5" dirty="0">
                <a:latin typeface="Times New Roman"/>
                <a:cs typeface="Times New Roman"/>
              </a:rPr>
              <a:t> </a:t>
            </a:r>
            <a:r>
              <a:rPr sz="2400" b="1" spc="-10" dirty="0">
                <a:latin typeface="Times New Roman"/>
                <a:cs typeface="Times New Roman"/>
              </a:rPr>
              <a:t>CLICK </a:t>
            </a:r>
            <a:r>
              <a:rPr sz="2400" b="1" dirty="0">
                <a:latin typeface="Times New Roman"/>
                <a:cs typeface="Times New Roman"/>
              </a:rPr>
              <a:t>ON</a:t>
            </a:r>
            <a:r>
              <a:rPr sz="2400" b="1" spc="-50" dirty="0">
                <a:latin typeface="Times New Roman"/>
                <a:cs typeface="Times New Roman"/>
              </a:rPr>
              <a:t> </a:t>
            </a:r>
            <a:r>
              <a:rPr sz="2400" b="1" spc="-35" dirty="0">
                <a:latin typeface="Times New Roman"/>
                <a:cs typeface="Times New Roman"/>
              </a:rPr>
              <a:t>INSERT</a:t>
            </a:r>
            <a:r>
              <a:rPr sz="2400" b="1" spc="-180" dirty="0">
                <a:latin typeface="Times New Roman"/>
                <a:cs typeface="Times New Roman"/>
              </a:rPr>
              <a:t> </a:t>
            </a:r>
            <a:r>
              <a:rPr sz="2400" b="1" dirty="0">
                <a:latin typeface="Times New Roman"/>
                <a:cs typeface="Times New Roman"/>
              </a:rPr>
              <a:t>AND</a:t>
            </a:r>
            <a:r>
              <a:rPr sz="2400" b="1" spc="-30" dirty="0">
                <a:latin typeface="Times New Roman"/>
                <a:cs typeface="Times New Roman"/>
              </a:rPr>
              <a:t> </a:t>
            </a:r>
            <a:r>
              <a:rPr sz="2400" b="1" dirty="0">
                <a:latin typeface="Times New Roman"/>
                <a:cs typeface="Times New Roman"/>
              </a:rPr>
              <a:t>CLICK</a:t>
            </a:r>
            <a:r>
              <a:rPr sz="2400" b="1" spc="-25" dirty="0">
                <a:latin typeface="Times New Roman"/>
                <a:cs typeface="Times New Roman"/>
              </a:rPr>
              <a:t> </a:t>
            </a:r>
            <a:r>
              <a:rPr sz="2400" b="1" dirty="0">
                <a:latin typeface="Times New Roman"/>
                <a:cs typeface="Times New Roman"/>
              </a:rPr>
              <a:t>ON</a:t>
            </a:r>
            <a:r>
              <a:rPr sz="2400" b="1" spc="-30" dirty="0">
                <a:latin typeface="Times New Roman"/>
                <a:cs typeface="Times New Roman"/>
              </a:rPr>
              <a:t> </a:t>
            </a:r>
            <a:r>
              <a:rPr sz="2400" b="1" spc="-20" dirty="0">
                <a:latin typeface="Times New Roman"/>
                <a:cs typeface="Times New Roman"/>
              </a:rPr>
              <a:t>PIVOT</a:t>
            </a:r>
            <a:r>
              <a:rPr sz="2400" b="1" spc="-110" dirty="0">
                <a:latin typeface="Times New Roman"/>
                <a:cs typeface="Times New Roman"/>
              </a:rPr>
              <a:t> </a:t>
            </a:r>
            <a:r>
              <a:rPr sz="2400" b="1" spc="-50" dirty="0">
                <a:latin typeface="Times New Roman"/>
                <a:cs typeface="Times New Roman"/>
              </a:rPr>
              <a:t>TABLE</a:t>
            </a:r>
            <a:r>
              <a:rPr sz="2400" b="1" spc="-75" dirty="0">
                <a:latin typeface="Times New Roman"/>
                <a:cs typeface="Times New Roman"/>
              </a:rPr>
              <a:t> </a:t>
            </a:r>
            <a:r>
              <a:rPr sz="2400" b="1" spc="-25" dirty="0">
                <a:latin typeface="Times New Roman"/>
                <a:cs typeface="Times New Roman"/>
              </a:rPr>
              <a:t>TO </a:t>
            </a:r>
            <a:r>
              <a:rPr sz="2400" b="1" spc="-30" dirty="0">
                <a:latin typeface="Times New Roman"/>
                <a:cs typeface="Times New Roman"/>
              </a:rPr>
              <a:t>CREATE</a:t>
            </a:r>
            <a:r>
              <a:rPr sz="2400" b="1" spc="-60" dirty="0">
                <a:latin typeface="Times New Roman"/>
                <a:cs typeface="Times New Roman"/>
              </a:rPr>
              <a:t> </a:t>
            </a:r>
            <a:r>
              <a:rPr sz="2400" b="1" spc="-20" dirty="0">
                <a:latin typeface="Times New Roman"/>
                <a:cs typeface="Times New Roman"/>
              </a:rPr>
              <a:t>PIVOT</a:t>
            </a:r>
            <a:r>
              <a:rPr sz="2400" b="1" spc="-130" dirty="0">
                <a:latin typeface="Times New Roman"/>
                <a:cs typeface="Times New Roman"/>
              </a:rPr>
              <a:t> </a:t>
            </a:r>
            <a:r>
              <a:rPr sz="2400" b="1" spc="-10" dirty="0">
                <a:latin typeface="Times New Roman"/>
                <a:cs typeface="Times New Roman"/>
              </a:rPr>
              <a:t>TABLE.</a:t>
            </a:r>
            <a:endParaRPr sz="24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7883" y="1002432"/>
            <a:ext cx="7478395" cy="4032250"/>
          </a:xfrm>
          <a:prstGeom prst="rect">
            <a:avLst/>
          </a:prstGeom>
        </p:spPr>
        <p:txBody>
          <a:bodyPr vert="horz" wrap="square" lIns="0" tIns="17780" rIns="0" bIns="0" rtlCol="0">
            <a:spAutoFit/>
          </a:bodyPr>
          <a:lstStyle/>
          <a:p>
            <a:pPr marL="424180" indent="-411480">
              <a:lnSpc>
                <a:spcPct val="100000"/>
              </a:lnSpc>
              <a:spcBef>
                <a:spcPts val="140"/>
              </a:spcBef>
              <a:buFont typeface="Arial"/>
              <a:buChar char="●"/>
              <a:tabLst>
                <a:tab pos="424180" algn="l"/>
              </a:tabLst>
            </a:pPr>
            <a:r>
              <a:rPr sz="2350" b="1" dirty="0">
                <a:latin typeface="Times New Roman"/>
                <a:cs typeface="Times New Roman"/>
              </a:rPr>
              <a:t>STEP</a:t>
            </a:r>
            <a:r>
              <a:rPr sz="2350" b="1" spc="-75" dirty="0">
                <a:latin typeface="Times New Roman"/>
                <a:cs typeface="Times New Roman"/>
              </a:rPr>
              <a:t> </a:t>
            </a:r>
            <a:r>
              <a:rPr sz="2350" b="1" dirty="0">
                <a:latin typeface="Times New Roman"/>
                <a:cs typeface="Times New Roman"/>
              </a:rPr>
              <a:t>-</a:t>
            </a:r>
            <a:r>
              <a:rPr sz="2350" b="1" spc="-50" dirty="0">
                <a:latin typeface="Times New Roman"/>
                <a:cs typeface="Times New Roman"/>
              </a:rPr>
              <a:t>5</a:t>
            </a:r>
            <a:endParaRPr sz="2350">
              <a:latin typeface="Times New Roman"/>
              <a:cs typeface="Times New Roman"/>
            </a:endParaRPr>
          </a:p>
          <a:p>
            <a:pPr marL="424180" marR="5080" indent="910590">
              <a:lnSpc>
                <a:spcPct val="101699"/>
              </a:lnSpc>
            </a:pPr>
            <a:r>
              <a:rPr sz="2350" b="1" dirty="0">
                <a:latin typeface="Times New Roman"/>
                <a:cs typeface="Times New Roman"/>
              </a:rPr>
              <a:t>DRAG</a:t>
            </a:r>
            <a:r>
              <a:rPr sz="2350" b="1" spc="5" dirty="0">
                <a:latin typeface="Times New Roman"/>
                <a:cs typeface="Times New Roman"/>
              </a:rPr>
              <a:t> </a:t>
            </a:r>
            <a:r>
              <a:rPr sz="2350" b="1" dirty="0">
                <a:latin typeface="Times New Roman"/>
                <a:cs typeface="Times New Roman"/>
              </a:rPr>
              <a:t>THE</a:t>
            </a:r>
            <a:r>
              <a:rPr sz="2350" b="1" spc="50" dirty="0">
                <a:latin typeface="Times New Roman"/>
                <a:cs typeface="Times New Roman"/>
              </a:rPr>
              <a:t> </a:t>
            </a:r>
            <a:r>
              <a:rPr sz="2350" b="1" dirty="0">
                <a:latin typeface="Times New Roman"/>
                <a:cs typeface="Times New Roman"/>
              </a:rPr>
              <a:t>NEEDED</a:t>
            </a:r>
            <a:r>
              <a:rPr sz="2350" b="1" spc="50" dirty="0">
                <a:latin typeface="Times New Roman"/>
                <a:cs typeface="Times New Roman"/>
              </a:rPr>
              <a:t> </a:t>
            </a:r>
            <a:r>
              <a:rPr sz="2350" b="1" spc="-80" dirty="0">
                <a:latin typeface="Times New Roman"/>
                <a:cs typeface="Times New Roman"/>
              </a:rPr>
              <a:t>DATA</a:t>
            </a:r>
            <a:r>
              <a:rPr sz="2350" b="1" spc="-229" dirty="0">
                <a:latin typeface="Times New Roman"/>
                <a:cs typeface="Times New Roman"/>
              </a:rPr>
              <a:t> </a:t>
            </a:r>
            <a:r>
              <a:rPr sz="2350" b="1" dirty="0">
                <a:latin typeface="Times New Roman"/>
                <a:cs typeface="Times New Roman"/>
              </a:rPr>
              <a:t>AND</a:t>
            </a:r>
            <a:r>
              <a:rPr sz="2350" b="1" spc="50" dirty="0">
                <a:latin typeface="Times New Roman"/>
                <a:cs typeface="Times New Roman"/>
              </a:rPr>
              <a:t> </a:t>
            </a:r>
            <a:r>
              <a:rPr sz="2350" b="1" spc="-10" dirty="0">
                <a:latin typeface="Times New Roman"/>
                <a:cs typeface="Times New Roman"/>
              </a:rPr>
              <a:t>CREATE</a:t>
            </a:r>
            <a:r>
              <a:rPr sz="2350" b="1" spc="-95" dirty="0">
                <a:latin typeface="Times New Roman"/>
                <a:cs typeface="Times New Roman"/>
              </a:rPr>
              <a:t> </a:t>
            </a:r>
            <a:r>
              <a:rPr sz="2350" b="1" spc="-50" dirty="0">
                <a:latin typeface="Times New Roman"/>
                <a:cs typeface="Times New Roman"/>
              </a:rPr>
              <a:t>A </a:t>
            </a:r>
            <a:r>
              <a:rPr sz="2350" b="1" dirty="0">
                <a:latin typeface="Times New Roman"/>
                <a:cs typeface="Times New Roman"/>
              </a:rPr>
              <a:t>PIVOT</a:t>
            </a:r>
            <a:r>
              <a:rPr sz="2350" b="1" spc="-75" dirty="0">
                <a:latin typeface="Times New Roman"/>
                <a:cs typeface="Times New Roman"/>
              </a:rPr>
              <a:t> </a:t>
            </a:r>
            <a:r>
              <a:rPr sz="2350" b="1" spc="-10" dirty="0">
                <a:latin typeface="Times New Roman"/>
                <a:cs typeface="Times New Roman"/>
              </a:rPr>
              <a:t>TABLE.</a:t>
            </a:r>
            <a:endParaRPr sz="2350">
              <a:latin typeface="Times New Roman"/>
              <a:cs typeface="Times New Roman"/>
            </a:endParaRPr>
          </a:p>
          <a:p>
            <a:pPr marL="424180" indent="-411480">
              <a:lnSpc>
                <a:spcPct val="100000"/>
              </a:lnSpc>
              <a:spcBef>
                <a:spcPts val="45"/>
              </a:spcBef>
              <a:buFont typeface="Arial"/>
              <a:buChar char="●"/>
              <a:tabLst>
                <a:tab pos="424180" algn="l"/>
              </a:tabLst>
            </a:pPr>
            <a:r>
              <a:rPr sz="2350" b="1" dirty="0">
                <a:latin typeface="Times New Roman"/>
                <a:cs typeface="Times New Roman"/>
              </a:rPr>
              <a:t>STEP</a:t>
            </a:r>
            <a:r>
              <a:rPr sz="2350" b="1" spc="-75" dirty="0">
                <a:latin typeface="Times New Roman"/>
                <a:cs typeface="Times New Roman"/>
              </a:rPr>
              <a:t> </a:t>
            </a:r>
            <a:r>
              <a:rPr sz="2350" b="1" dirty="0">
                <a:latin typeface="Times New Roman"/>
                <a:cs typeface="Times New Roman"/>
              </a:rPr>
              <a:t>-</a:t>
            </a:r>
            <a:r>
              <a:rPr sz="2350" b="1" spc="-50" dirty="0">
                <a:latin typeface="Times New Roman"/>
                <a:cs typeface="Times New Roman"/>
              </a:rPr>
              <a:t>6</a:t>
            </a:r>
            <a:endParaRPr sz="2350">
              <a:latin typeface="Times New Roman"/>
              <a:cs typeface="Times New Roman"/>
            </a:endParaRPr>
          </a:p>
          <a:p>
            <a:pPr marL="881380" marR="117475" indent="151765">
              <a:lnSpc>
                <a:spcPct val="101699"/>
              </a:lnSpc>
            </a:pPr>
            <a:r>
              <a:rPr sz="2350" b="1" dirty="0">
                <a:latin typeface="Times New Roman"/>
                <a:cs typeface="Times New Roman"/>
              </a:rPr>
              <a:t>SELECT</a:t>
            </a:r>
            <a:r>
              <a:rPr sz="2350" b="1" spc="-55" dirty="0">
                <a:latin typeface="Times New Roman"/>
                <a:cs typeface="Times New Roman"/>
              </a:rPr>
              <a:t> </a:t>
            </a:r>
            <a:r>
              <a:rPr sz="2350" b="1" dirty="0">
                <a:latin typeface="Times New Roman"/>
                <a:cs typeface="Times New Roman"/>
              </a:rPr>
              <a:t>THE</a:t>
            </a:r>
            <a:r>
              <a:rPr sz="2350" b="1" spc="50" dirty="0">
                <a:latin typeface="Times New Roman"/>
                <a:cs typeface="Times New Roman"/>
              </a:rPr>
              <a:t> </a:t>
            </a:r>
            <a:r>
              <a:rPr sz="2350" b="1" dirty="0">
                <a:latin typeface="Times New Roman"/>
                <a:cs typeface="Times New Roman"/>
              </a:rPr>
              <a:t>PIVOT</a:t>
            </a:r>
            <a:r>
              <a:rPr sz="2350" b="1" spc="-45" dirty="0">
                <a:latin typeface="Times New Roman"/>
                <a:cs typeface="Times New Roman"/>
              </a:rPr>
              <a:t> </a:t>
            </a:r>
            <a:r>
              <a:rPr sz="2350" b="1" spc="-25" dirty="0">
                <a:latin typeface="Times New Roman"/>
                <a:cs typeface="Times New Roman"/>
              </a:rPr>
              <a:t>TABLE</a:t>
            </a:r>
            <a:r>
              <a:rPr sz="2350" b="1" spc="-90" dirty="0">
                <a:latin typeface="Times New Roman"/>
                <a:cs typeface="Times New Roman"/>
              </a:rPr>
              <a:t> </a:t>
            </a:r>
            <a:r>
              <a:rPr sz="2350" b="1" dirty="0">
                <a:latin typeface="Times New Roman"/>
                <a:cs typeface="Times New Roman"/>
              </a:rPr>
              <a:t>AND</a:t>
            </a:r>
            <a:r>
              <a:rPr sz="2350" b="1" spc="50" dirty="0">
                <a:latin typeface="Times New Roman"/>
                <a:cs typeface="Times New Roman"/>
              </a:rPr>
              <a:t> </a:t>
            </a:r>
            <a:r>
              <a:rPr sz="2350" b="1" dirty="0">
                <a:latin typeface="Times New Roman"/>
                <a:cs typeface="Times New Roman"/>
              </a:rPr>
              <a:t>CLICK</a:t>
            </a:r>
            <a:r>
              <a:rPr sz="2350" b="1" spc="50" dirty="0">
                <a:latin typeface="Times New Roman"/>
                <a:cs typeface="Times New Roman"/>
              </a:rPr>
              <a:t> </a:t>
            </a:r>
            <a:r>
              <a:rPr sz="2350" b="1" spc="-25" dirty="0">
                <a:latin typeface="Times New Roman"/>
                <a:cs typeface="Times New Roman"/>
              </a:rPr>
              <a:t>ON </a:t>
            </a:r>
            <a:r>
              <a:rPr sz="2350" b="1" spc="-10" dirty="0">
                <a:latin typeface="Times New Roman"/>
                <a:cs typeface="Times New Roman"/>
              </a:rPr>
              <a:t>INSERT.</a:t>
            </a:r>
            <a:endParaRPr sz="2350">
              <a:latin typeface="Times New Roman"/>
              <a:cs typeface="Times New Roman"/>
            </a:endParaRPr>
          </a:p>
          <a:p>
            <a:pPr marL="424180" indent="-384175">
              <a:lnSpc>
                <a:spcPct val="100000"/>
              </a:lnSpc>
              <a:spcBef>
                <a:spcPts val="50"/>
              </a:spcBef>
              <a:buSzPct val="85106"/>
              <a:buFont typeface="Arial"/>
              <a:buChar char="●"/>
              <a:tabLst>
                <a:tab pos="424180" algn="l"/>
              </a:tabLst>
            </a:pPr>
            <a:r>
              <a:rPr sz="2350" b="1" dirty="0">
                <a:latin typeface="Times New Roman"/>
                <a:cs typeface="Times New Roman"/>
              </a:rPr>
              <a:t>STEP-</a:t>
            </a:r>
            <a:r>
              <a:rPr sz="2350" b="1" spc="-50" dirty="0">
                <a:latin typeface="Times New Roman"/>
                <a:cs typeface="Times New Roman"/>
              </a:rPr>
              <a:t>7</a:t>
            </a:r>
            <a:endParaRPr sz="2350">
              <a:latin typeface="Times New Roman"/>
              <a:cs typeface="Times New Roman"/>
            </a:endParaRPr>
          </a:p>
          <a:p>
            <a:pPr marL="424180" marR="652780" indent="530860">
              <a:lnSpc>
                <a:spcPct val="101699"/>
              </a:lnSpc>
            </a:pPr>
            <a:r>
              <a:rPr sz="2350" b="1" dirty="0">
                <a:latin typeface="Times New Roman"/>
                <a:cs typeface="Times New Roman"/>
              </a:rPr>
              <a:t>NOW</a:t>
            </a:r>
            <a:r>
              <a:rPr sz="2350" b="1" spc="-5" dirty="0">
                <a:latin typeface="Times New Roman"/>
                <a:cs typeface="Times New Roman"/>
              </a:rPr>
              <a:t> </a:t>
            </a:r>
            <a:r>
              <a:rPr sz="2350" b="1" dirty="0">
                <a:latin typeface="Times New Roman"/>
                <a:cs typeface="Times New Roman"/>
              </a:rPr>
              <a:t>CLICK</a:t>
            </a:r>
            <a:r>
              <a:rPr sz="2350" b="1" spc="45" dirty="0">
                <a:latin typeface="Times New Roman"/>
                <a:cs typeface="Times New Roman"/>
              </a:rPr>
              <a:t> </a:t>
            </a:r>
            <a:r>
              <a:rPr sz="2350" b="1" dirty="0">
                <a:latin typeface="Times New Roman"/>
                <a:cs typeface="Times New Roman"/>
              </a:rPr>
              <a:t>ON</a:t>
            </a:r>
            <a:r>
              <a:rPr sz="2350" b="1" spc="-5" dirty="0">
                <a:latin typeface="Times New Roman"/>
                <a:cs typeface="Times New Roman"/>
              </a:rPr>
              <a:t> </a:t>
            </a:r>
            <a:r>
              <a:rPr sz="2350" b="1" dirty="0">
                <a:latin typeface="Times New Roman"/>
                <a:cs typeface="Times New Roman"/>
              </a:rPr>
              <a:t>THE</a:t>
            </a:r>
            <a:r>
              <a:rPr sz="2350" b="1" spc="45" dirty="0">
                <a:latin typeface="Times New Roman"/>
                <a:cs typeface="Times New Roman"/>
              </a:rPr>
              <a:t> </a:t>
            </a:r>
            <a:r>
              <a:rPr sz="2350" b="1" dirty="0">
                <a:latin typeface="Times New Roman"/>
                <a:cs typeface="Times New Roman"/>
              </a:rPr>
              <a:t>CHART</a:t>
            </a:r>
            <a:r>
              <a:rPr sz="2350" b="1" spc="-50" dirty="0">
                <a:latin typeface="Times New Roman"/>
                <a:cs typeface="Times New Roman"/>
              </a:rPr>
              <a:t> </a:t>
            </a:r>
            <a:r>
              <a:rPr sz="2350" b="1" spc="-30" dirty="0">
                <a:latin typeface="Times New Roman"/>
                <a:cs typeface="Times New Roman"/>
              </a:rPr>
              <a:t>THAT</a:t>
            </a:r>
            <a:r>
              <a:rPr sz="2350" b="1" spc="-100" dirty="0">
                <a:latin typeface="Times New Roman"/>
                <a:cs typeface="Times New Roman"/>
              </a:rPr>
              <a:t> </a:t>
            </a:r>
            <a:r>
              <a:rPr sz="2350" b="1" spc="-25" dirty="0">
                <a:latin typeface="Times New Roman"/>
                <a:cs typeface="Times New Roman"/>
              </a:rPr>
              <a:t>YOU </a:t>
            </a:r>
            <a:r>
              <a:rPr sz="2350" b="1" spc="-10" dirty="0">
                <a:latin typeface="Times New Roman"/>
                <a:cs typeface="Times New Roman"/>
              </a:rPr>
              <a:t>WANT.</a:t>
            </a:r>
            <a:endParaRPr sz="2350">
              <a:latin typeface="Times New Roman"/>
              <a:cs typeface="Times New Roman"/>
            </a:endParaRPr>
          </a:p>
          <a:p>
            <a:pPr marL="424180" indent="-411480">
              <a:lnSpc>
                <a:spcPct val="100000"/>
              </a:lnSpc>
              <a:spcBef>
                <a:spcPts val="50"/>
              </a:spcBef>
              <a:buFont typeface="Arial"/>
              <a:buChar char="●"/>
              <a:tabLst>
                <a:tab pos="424180" algn="l"/>
              </a:tabLst>
            </a:pPr>
            <a:r>
              <a:rPr sz="2350" b="1" dirty="0">
                <a:latin typeface="Times New Roman"/>
                <a:cs typeface="Times New Roman"/>
              </a:rPr>
              <a:t>STEP</a:t>
            </a:r>
            <a:r>
              <a:rPr sz="2350" b="1" spc="-75" dirty="0">
                <a:latin typeface="Times New Roman"/>
                <a:cs typeface="Times New Roman"/>
              </a:rPr>
              <a:t> </a:t>
            </a:r>
            <a:r>
              <a:rPr sz="2350" b="1" dirty="0">
                <a:latin typeface="Times New Roman"/>
                <a:cs typeface="Times New Roman"/>
              </a:rPr>
              <a:t>-</a:t>
            </a:r>
            <a:r>
              <a:rPr sz="2350" b="1" spc="-50" dirty="0">
                <a:latin typeface="Times New Roman"/>
                <a:cs typeface="Times New Roman"/>
              </a:rPr>
              <a:t>8</a:t>
            </a:r>
            <a:endParaRPr sz="2350">
              <a:latin typeface="Times New Roman"/>
              <a:cs typeface="Times New Roman"/>
            </a:endParaRPr>
          </a:p>
          <a:p>
            <a:pPr marL="1024255">
              <a:lnSpc>
                <a:spcPct val="100000"/>
              </a:lnSpc>
              <a:spcBef>
                <a:spcPts val="45"/>
              </a:spcBef>
            </a:pPr>
            <a:r>
              <a:rPr sz="2350" b="1" dirty="0">
                <a:latin typeface="Times New Roman"/>
                <a:cs typeface="Times New Roman"/>
              </a:rPr>
              <a:t>THE</a:t>
            </a:r>
            <a:r>
              <a:rPr sz="2350" b="1" spc="25" dirty="0">
                <a:latin typeface="Times New Roman"/>
                <a:cs typeface="Times New Roman"/>
              </a:rPr>
              <a:t> </a:t>
            </a:r>
            <a:r>
              <a:rPr sz="2350" b="1" dirty="0">
                <a:latin typeface="Times New Roman"/>
                <a:cs typeface="Times New Roman"/>
              </a:rPr>
              <a:t>CHART</a:t>
            </a:r>
            <a:r>
              <a:rPr sz="2350" b="1" spc="-25" dirty="0">
                <a:latin typeface="Times New Roman"/>
                <a:cs typeface="Times New Roman"/>
              </a:rPr>
              <a:t> </a:t>
            </a:r>
            <a:r>
              <a:rPr sz="2350" b="1" dirty="0">
                <a:latin typeface="Times New Roman"/>
                <a:cs typeface="Times New Roman"/>
              </a:rPr>
              <a:t>IS</a:t>
            </a:r>
            <a:r>
              <a:rPr sz="2350" b="1" spc="25" dirty="0">
                <a:latin typeface="Times New Roman"/>
                <a:cs typeface="Times New Roman"/>
              </a:rPr>
              <a:t> </a:t>
            </a:r>
            <a:r>
              <a:rPr sz="2350" b="1" spc="-10" dirty="0">
                <a:latin typeface="Times New Roman"/>
                <a:cs typeface="Times New Roman"/>
              </a:rPr>
              <a:t>CREATED.</a:t>
            </a:r>
            <a:endParaRPr sz="235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33080" y="4041681"/>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sp>
        <p:nvSpPr>
          <p:cNvPr id="3" name="object 3"/>
          <p:cNvSpPr/>
          <p:nvPr/>
        </p:nvSpPr>
        <p:spPr>
          <a:xfrm>
            <a:off x="9353550" y="5895975"/>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pic>
        <p:nvPicPr>
          <p:cNvPr id="4" name="object 4"/>
          <p:cNvPicPr/>
          <p:nvPr/>
        </p:nvPicPr>
        <p:blipFill>
          <a:blip r:embed="rId2" cstate="print"/>
          <a:stretch>
            <a:fillRect/>
          </a:stretch>
        </p:blipFill>
        <p:spPr>
          <a:xfrm>
            <a:off x="1666875" y="6467475"/>
            <a:ext cx="76199" cy="177799"/>
          </a:xfrm>
          <a:prstGeom prst="rect">
            <a:avLst/>
          </a:prstGeom>
        </p:spPr>
      </p:pic>
      <p:sp>
        <p:nvSpPr>
          <p:cNvPr id="5" name="object 5"/>
          <p:cNvSpPr txBox="1">
            <a:spLocks noGrp="1"/>
          </p:cNvSpPr>
          <p:nvPr>
            <p:ph type="title"/>
          </p:nvPr>
        </p:nvSpPr>
        <p:spPr>
          <a:xfrm>
            <a:off x="755332" y="357885"/>
            <a:ext cx="2446020" cy="756920"/>
          </a:xfrm>
          <a:prstGeom prst="rect">
            <a:avLst/>
          </a:prstGeom>
        </p:spPr>
        <p:txBody>
          <a:bodyPr vert="horz" wrap="square" lIns="0" tIns="12700" rIns="0" bIns="0" rtlCol="0">
            <a:spAutoFit/>
          </a:bodyPr>
          <a:lstStyle/>
          <a:p>
            <a:pPr marL="12700">
              <a:lnSpc>
                <a:spcPct val="100000"/>
              </a:lnSpc>
              <a:spcBef>
                <a:spcPts val="100"/>
              </a:spcBef>
            </a:pPr>
            <a:r>
              <a:rPr spc="-50" dirty="0">
                <a:latin typeface="Trebuchet MS"/>
                <a:cs typeface="Trebuchet MS"/>
              </a:rPr>
              <a:t>RESULTS</a:t>
            </a:r>
          </a:p>
        </p:txBody>
      </p:sp>
      <p:sp>
        <p:nvSpPr>
          <p:cNvPr id="6" name="object 6"/>
          <p:cNvSpPr txBox="1"/>
          <p:nvPr/>
        </p:nvSpPr>
        <p:spPr>
          <a:xfrm>
            <a:off x="755332" y="1089404"/>
            <a:ext cx="2351405" cy="756920"/>
          </a:xfrm>
          <a:prstGeom prst="rect">
            <a:avLst/>
          </a:prstGeom>
        </p:spPr>
        <p:txBody>
          <a:bodyPr vert="horz" wrap="square" lIns="0" tIns="12700" rIns="0" bIns="0" rtlCol="0">
            <a:spAutoFit/>
          </a:bodyPr>
          <a:lstStyle/>
          <a:p>
            <a:pPr marL="12700">
              <a:lnSpc>
                <a:spcPct val="100000"/>
              </a:lnSpc>
              <a:spcBef>
                <a:spcPts val="100"/>
              </a:spcBef>
            </a:pPr>
            <a:r>
              <a:rPr sz="4800" b="1" spc="-70" dirty="0">
                <a:latin typeface="Trebuchet MS"/>
                <a:cs typeface="Trebuchet MS"/>
              </a:rPr>
              <a:t>1.TABLE</a:t>
            </a:r>
            <a:endParaRPr sz="4800">
              <a:latin typeface="Trebuchet MS"/>
              <a:cs typeface="Trebuchet MS"/>
            </a:endParaRPr>
          </a:p>
        </p:txBody>
      </p:sp>
      <p:sp>
        <p:nvSpPr>
          <p:cNvPr id="7" name="object 7"/>
          <p:cNvSpPr txBox="1"/>
          <p:nvPr/>
        </p:nvSpPr>
        <p:spPr>
          <a:xfrm>
            <a:off x="11302617" y="6455049"/>
            <a:ext cx="172085"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D936B"/>
                </a:solidFill>
                <a:latin typeface="Trebuchet MS"/>
                <a:cs typeface="Trebuchet MS"/>
              </a:rPr>
              <a:t>12</a:t>
            </a:r>
            <a:endParaRPr sz="1100">
              <a:latin typeface="Trebuchet MS"/>
              <a:cs typeface="Trebuchet MS"/>
            </a:endParaRPr>
          </a:p>
        </p:txBody>
      </p:sp>
      <p:graphicFrame>
        <p:nvGraphicFramePr>
          <p:cNvPr id="11" name="Table 10">
            <a:extLst>
              <a:ext uri="{FF2B5EF4-FFF2-40B4-BE49-F238E27FC236}">
                <a16:creationId xmlns:a16="http://schemas.microsoft.com/office/drawing/2014/main" id="{495EC264-CE77-FDED-1DE8-99C5E61D579B}"/>
              </a:ext>
            </a:extLst>
          </p:cNvPr>
          <p:cNvGraphicFramePr/>
          <p:nvPr>
            <p:extLst>
              <p:ext uri="{D42A27DB-BD31-4B8C-83A1-F6EECF244321}">
                <p14:modId xmlns:p14="http://schemas.microsoft.com/office/powerpoint/2010/main" val="1289757416"/>
              </p:ext>
            </p:extLst>
          </p:nvPr>
        </p:nvGraphicFramePr>
        <p:xfrm>
          <a:off x="755332" y="2111996"/>
          <a:ext cx="8257188" cy="4181228"/>
        </p:xfrm>
        <a:graphic>
          <a:graphicData uri="http://schemas.openxmlformats.org/drawingml/2006/table">
            <a:tbl>
              <a:tblPr>
                <a:tableStyleId>{5C22544A-7EE6-4342-B048-85BDC9FD1C3A}</a:tableStyleId>
              </a:tblPr>
              <a:tblGrid>
                <a:gridCol w="1376198">
                  <a:extLst>
                    <a:ext uri="{9D8B030D-6E8A-4147-A177-3AD203B41FA5}">
                      <a16:colId xmlns:a16="http://schemas.microsoft.com/office/drawing/2014/main" val="2169115416"/>
                    </a:ext>
                  </a:extLst>
                </a:gridCol>
                <a:gridCol w="1376198">
                  <a:extLst>
                    <a:ext uri="{9D8B030D-6E8A-4147-A177-3AD203B41FA5}">
                      <a16:colId xmlns:a16="http://schemas.microsoft.com/office/drawing/2014/main" val="867024210"/>
                    </a:ext>
                  </a:extLst>
                </a:gridCol>
                <a:gridCol w="1376198">
                  <a:extLst>
                    <a:ext uri="{9D8B030D-6E8A-4147-A177-3AD203B41FA5}">
                      <a16:colId xmlns:a16="http://schemas.microsoft.com/office/drawing/2014/main" val="4047388289"/>
                    </a:ext>
                  </a:extLst>
                </a:gridCol>
                <a:gridCol w="1376198">
                  <a:extLst>
                    <a:ext uri="{9D8B030D-6E8A-4147-A177-3AD203B41FA5}">
                      <a16:colId xmlns:a16="http://schemas.microsoft.com/office/drawing/2014/main" val="2185364687"/>
                    </a:ext>
                  </a:extLst>
                </a:gridCol>
                <a:gridCol w="1376198">
                  <a:extLst>
                    <a:ext uri="{9D8B030D-6E8A-4147-A177-3AD203B41FA5}">
                      <a16:colId xmlns:a16="http://schemas.microsoft.com/office/drawing/2014/main" val="1981380642"/>
                    </a:ext>
                  </a:extLst>
                </a:gridCol>
                <a:gridCol w="1376198">
                  <a:extLst>
                    <a:ext uri="{9D8B030D-6E8A-4147-A177-3AD203B41FA5}">
                      <a16:colId xmlns:a16="http://schemas.microsoft.com/office/drawing/2014/main" val="2179588065"/>
                    </a:ext>
                  </a:extLst>
                </a:gridCol>
              </a:tblGrid>
              <a:tr h="452977">
                <a:tc>
                  <a:txBody>
                    <a:bodyPr/>
                    <a:lstStyle/>
                    <a:p>
                      <a:pPr algn="l" rtl="0" fontAlgn="b"/>
                      <a:r>
                        <a:rPr lang="en-US" sz="2000" u="none" strike="noStrike" dirty="0">
                          <a:effectLst/>
                          <a:highlight>
                            <a:srgbClr val="DAE9F8"/>
                          </a:highlight>
                        </a:rPr>
                        <a:t>Column1</a:t>
                      </a:r>
                      <a:endParaRPr lang="en-US" sz="2000" b="1" i="0" u="none" strike="noStrike" dirty="0">
                        <a:solidFill>
                          <a:srgbClr val="FFFFFF"/>
                        </a:solidFill>
                        <a:effectLst/>
                        <a:highlight>
                          <a:srgbClr val="DAE9F8"/>
                        </a:highlight>
                        <a:latin typeface="Aptos Narrow" panose="020B0004020202020204" pitchFamily="34" charset="0"/>
                      </a:endParaRPr>
                    </a:p>
                  </a:txBody>
                  <a:tcPr marL="5048" marR="5048" marT="5048" marB="45436" anchor="b"/>
                </a:tc>
                <a:tc>
                  <a:txBody>
                    <a:bodyPr/>
                    <a:lstStyle/>
                    <a:p>
                      <a:pPr algn="l" rtl="0" fontAlgn="b"/>
                      <a:r>
                        <a:rPr lang="en-US" sz="2000" u="none" strike="noStrike">
                          <a:effectLst/>
                          <a:highlight>
                            <a:srgbClr val="DAE9F8"/>
                          </a:highlight>
                        </a:rPr>
                        <a:t>Column2</a:t>
                      </a:r>
                      <a:endParaRPr lang="en-US" sz="2000" b="1" i="0" u="none" strike="noStrike">
                        <a:solidFill>
                          <a:srgbClr val="FFFFFF"/>
                        </a:solidFill>
                        <a:effectLst/>
                        <a:highlight>
                          <a:srgbClr val="DAE9F8"/>
                        </a:highlight>
                        <a:latin typeface="Aptos Narrow" panose="020B0004020202020204" pitchFamily="34" charset="0"/>
                      </a:endParaRPr>
                    </a:p>
                  </a:txBody>
                  <a:tcPr marL="5048" marR="5048" marT="5048" marB="45436" anchor="b"/>
                </a:tc>
                <a:tc>
                  <a:txBody>
                    <a:bodyPr/>
                    <a:lstStyle/>
                    <a:p>
                      <a:pPr algn="l" rtl="0" fontAlgn="b"/>
                      <a:r>
                        <a:rPr lang="en-US" sz="2000" u="none" strike="noStrike">
                          <a:effectLst/>
                          <a:highlight>
                            <a:srgbClr val="DAE9F8"/>
                          </a:highlight>
                        </a:rPr>
                        <a:t>Column3</a:t>
                      </a:r>
                      <a:endParaRPr lang="en-US" sz="2000" b="1" i="0" u="none" strike="noStrike">
                        <a:solidFill>
                          <a:srgbClr val="FFFFFF"/>
                        </a:solidFill>
                        <a:effectLst/>
                        <a:highlight>
                          <a:srgbClr val="DAE9F8"/>
                        </a:highlight>
                        <a:latin typeface="Aptos Narrow" panose="020B0004020202020204" pitchFamily="34" charset="0"/>
                      </a:endParaRPr>
                    </a:p>
                  </a:txBody>
                  <a:tcPr marL="5048" marR="5048" marT="5048" marB="45436" anchor="b"/>
                </a:tc>
                <a:tc>
                  <a:txBody>
                    <a:bodyPr/>
                    <a:lstStyle/>
                    <a:p>
                      <a:pPr algn="l" fontAlgn="b"/>
                      <a:r>
                        <a:rPr lang="en-US" sz="2000" u="none" strike="noStrike">
                          <a:effectLst/>
                          <a:highlight>
                            <a:srgbClr val="94DCF8"/>
                          </a:highlight>
                        </a:rPr>
                        <a:t>Column4</a:t>
                      </a:r>
                      <a:endParaRPr lang="en-US" sz="2000" b="1" i="0" u="none" strike="noStrike">
                        <a:solidFill>
                          <a:srgbClr val="FFFFFF"/>
                        </a:solidFill>
                        <a:effectLst/>
                        <a:highlight>
                          <a:srgbClr val="94DCF8"/>
                        </a:highlight>
                        <a:latin typeface="Aptos Narrow" panose="020B0004020202020204" pitchFamily="34" charset="0"/>
                      </a:endParaRPr>
                    </a:p>
                  </a:txBody>
                  <a:tcPr marL="5048" marR="5048" marT="5048" marB="45436" anchor="b"/>
                </a:tc>
                <a:tc>
                  <a:txBody>
                    <a:bodyPr/>
                    <a:lstStyle/>
                    <a:p>
                      <a:pPr algn="l" fontAlgn="b"/>
                      <a:r>
                        <a:rPr lang="en-US" sz="2000" u="none" strike="noStrike">
                          <a:effectLst/>
                          <a:highlight>
                            <a:srgbClr val="94DCF8"/>
                          </a:highlight>
                        </a:rPr>
                        <a:t>Column5</a:t>
                      </a:r>
                      <a:endParaRPr lang="en-US" sz="2000" b="1" i="0" u="none" strike="noStrike">
                        <a:solidFill>
                          <a:srgbClr val="FFFFFF"/>
                        </a:solidFill>
                        <a:effectLst/>
                        <a:highlight>
                          <a:srgbClr val="94DCF8"/>
                        </a:highlight>
                        <a:latin typeface="Aptos Narrow" panose="020B0004020202020204" pitchFamily="34" charset="0"/>
                      </a:endParaRPr>
                    </a:p>
                  </a:txBody>
                  <a:tcPr marL="5048" marR="5048" marT="5048" marB="45436" anchor="b"/>
                </a:tc>
                <a:tc>
                  <a:txBody>
                    <a:bodyPr/>
                    <a:lstStyle/>
                    <a:p>
                      <a:pPr algn="l" fontAlgn="b"/>
                      <a:r>
                        <a:rPr lang="en-US" sz="2000" u="none" strike="noStrike">
                          <a:effectLst/>
                          <a:highlight>
                            <a:srgbClr val="94DCF8"/>
                          </a:highlight>
                        </a:rPr>
                        <a:t>Column6</a:t>
                      </a:r>
                      <a:endParaRPr lang="en-US" sz="2000" b="1" i="0" u="none" strike="noStrike">
                        <a:solidFill>
                          <a:srgbClr val="FFFFFF"/>
                        </a:solidFill>
                        <a:effectLst/>
                        <a:highlight>
                          <a:srgbClr val="94DCF8"/>
                        </a:highlight>
                        <a:latin typeface="Aptos Narrow" panose="020B0004020202020204" pitchFamily="34" charset="0"/>
                      </a:endParaRPr>
                    </a:p>
                  </a:txBody>
                  <a:tcPr marL="5048" marR="5048" marT="5048" marB="45436" anchor="b"/>
                </a:tc>
                <a:extLst>
                  <a:ext uri="{0D108BD9-81ED-4DB2-BD59-A6C34878D82A}">
                    <a16:rowId xmlns:a16="http://schemas.microsoft.com/office/drawing/2014/main" val="630697607"/>
                  </a:ext>
                </a:extLst>
              </a:tr>
              <a:tr h="1618810">
                <a:tc>
                  <a:txBody>
                    <a:bodyPr/>
                    <a:lstStyle/>
                    <a:p>
                      <a:pPr algn="l" rtl="0" fontAlgn="b"/>
                      <a:r>
                        <a:rPr lang="en-US" sz="2000" u="none" strike="noStrike">
                          <a:effectLst/>
                          <a:highlight>
                            <a:srgbClr val="DAE9F8"/>
                          </a:highlight>
                        </a:rPr>
                        <a:t>SUM FO CURRENT EMPLOYEE RATING</a:t>
                      </a:r>
                      <a:endParaRPr lang="en-US" sz="2000" b="1" i="0" u="none" strike="noStrike">
                        <a:solidFill>
                          <a:srgbClr val="000000"/>
                        </a:solidFill>
                        <a:effectLst/>
                        <a:highlight>
                          <a:srgbClr val="DAE9F8"/>
                        </a:highlight>
                        <a:latin typeface="Aptos Narrow" panose="020B0004020202020204" pitchFamily="34" charset="0"/>
                      </a:endParaRPr>
                    </a:p>
                  </a:txBody>
                  <a:tcPr marL="5048" marR="5048" marT="5048" marB="45436" anchor="b"/>
                </a:tc>
                <a:tc>
                  <a:txBody>
                    <a:bodyPr/>
                    <a:lstStyle/>
                    <a:p>
                      <a:pPr algn="l" rtl="0" fontAlgn="b"/>
                      <a:endParaRPr lang="en-US" sz="2000" b="1" i="0" u="none" strike="noStrike">
                        <a:solidFill>
                          <a:srgbClr val="000000"/>
                        </a:solidFill>
                        <a:effectLst/>
                        <a:highlight>
                          <a:srgbClr val="DAE9F8"/>
                        </a:highlight>
                        <a:latin typeface="Aptos Narrow" panose="020B0004020202020204" pitchFamily="34" charset="0"/>
                      </a:endParaRPr>
                    </a:p>
                  </a:txBody>
                  <a:tcPr marL="5048" marR="5048" marT="5048" marB="45436" anchor="b"/>
                </a:tc>
                <a:tc>
                  <a:txBody>
                    <a:bodyPr/>
                    <a:lstStyle/>
                    <a:p>
                      <a:pPr algn="l" rtl="0" fontAlgn="b"/>
                      <a:endParaRPr lang="en-US" sz="2000" b="1" i="0" u="none" strike="noStrike" dirty="0">
                        <a:solidFill>
                          <a:srgbClr val="000000"/>
                        </a:solidFill>
                        <a:effectLst/>
                        <a:highlight>
                          <a:srgbClr val="DAE9F8"/>
                        </a:highlight>
                        <a:latin typeface="Aptos Narrow" panose="020B0004020202020204" pitchFamily="34" charset="0"/>
                      </a:endParaRPr>
                    </a:p>
                  </a:txBody>
                  <a:tcPr marL="5048" marR="5048" marT="5048" marB="45436" anchor="b"/>
                </a:tc>
                <a:tc>
                  <a:txBody>
                    <a:bodyPr/>
                    <a:lstStyle/>
                    <a:p>
                      <a:pPr algn="l" fontAlgn="b"/>
                      <a:r>
                        <a:rPr lang="en-US" sz="2200" u="none" strike="noStrike" dirty="0">
                          <a:effectLst/>
                          <a:highlight>
                            <a:srgbClr val="94DCF8"/>
                          </a:highlight>
                        </a:rPr>
                        <a:t>Column Labels</a:t>
                      </a:r>
                      <a:endParaRPr lang="en-US" sz="2200" b="1" i="0" u="none" strike="noStrike" dirty="0">
                        <a:solidFill>
                          <a:srgbClr val="000000"/>
                        </a:solidFill>
                        <a:effectLst/>
                        <a:highlight>
                          <a:srgbClr val="94DCF8"/>
                        </a:highlight>
                        <a:latin typeface="Aptos Narrow" panose="020B0004020202020204" pitchFamily="34" charset="0"/>
                      </a:endParaRPr>
                    </a:p>
                  </a:txBody>
                  <a:tcPr marL="5048" marR="5048" marT="5048" marB="45436" anchor="b"/>
                </a:tc>
                <a:tc>
                  <a:txBody>
                    <a:bodyPr/>
                    <a:lstStyle/>
                    <a:p>
                      <a:pPr algn="l" fontAlgn="b"/>
                      <a:endParaRPr lang="en-US" sz="2200" b="1" i="0" u="none" strike="noStrike">
                        <a:solidFill>
                          <a:srgbClr val="000000"/>
                        </a:solidFill>
                        <a:effectLst/>
                        <a:highlight>
                          <a:srgbClr val="94DCF8"/>
                        </a:highlight>
                        <a:latin typeface="Aptos Narrow" panose="020B0004020202020204" pitchFamily="34" charset="0"/>
                      </a:endParaRPr>
                    </a:p>
                  </a:txBody>
                  <a:tcPr marL="5048" marR="5048" marT="5048" marB="45436" anchor="b"/>
                </a:tc>
                <a:tc>
                  <a:txBody>
                    <a:bodyPr/>
                    <a:lstStyle/>
                    <a:p>
                      <a:pPr algn="l" fontAlgn="b"/>
                      <a:endParaRPr lang="en-US" sz="2000" b="0" i="0" u="none" strike="noStrike">
                        <a:solidFill>
                          <a:srgbClr val="000000"/>
                        </a:solidFill>
                        <a:effectLst/>
                        <a:highlight>
                          <a:srgbClr val="94DCF8"/>
                        </a:highlight>
                        <a:latin typeface="Aptos Narrow" panose="020B0004020202020204" pitchFamily="34" charset="0"/>
                      </a:endParaRPr>
                    </a:p>
                  </a:txBody>
                  <a:tcPr marL="5048" marR="5048" marT="5048" marB="45436" anchor="b"/>
                </a:tc>
                <a:extLst>
                  <a:ext uri="{0D108BD9-81ED-4DB2-BD59-A6C34878D82A}">
                    <a16:rowId xmlns:a16="http://schemas.microsoft.com/office/drawing/2014/main" val="1271616783"/>
                  </a:ext>
                </a:extLst>
              </a:tr>
              <a:tr h="452977">
                <a:tc>
                  <a:txBody>
                    <a:bodyPr/>
                    <a:lstStyle/>
                    <a:p>
                      <a:pPr algn="l" fontAlgn="b"/>
                      <a:r>
                        <a:rPr lang="en-US" sz="2000" u="none" strike="noStrike">
                          <a:effectLst/>
                          <a:highlight>
                            <a:srgbClr val="4D93D9"/>
                          </a:highlight>
                        </a:rPr>
                        <a:t>Row labels</a:t>
                      </a:r>
                      <a:endParaRPr lang="en-US" sz="2000" b="0" i="0" u="none" strike="noStrike">
                        <a:solidFill>
                          <a:srgbClr val="000000"/>
                        </a:solidFill>
                        <a:effectLst/>
                        <a:highlight>
                          <a:srgbClr val="4D93D9"/>
                        </a:highlight>
                        <a:latin typeface="Times New Roman" panose="02020603050405020304" pitchFamily="18" charset="0"/>
                      </a:endParaRPr>
                    </a:p>
                  </a:txBody>
                  <a:tcPr marL="5048" marR="5048" marT="5048" marB="45436" anchor="b"/>
                </a:tc>
                <a:tc>
                  <a:txBody>
                    <a:bodyPr/>
                    <a:lstStyle/>
                    <a:p>
                      <a:pPr algn="l" fontAlgn="b"/>
                      <a:endParaRPr lang="en-US" sz="2000" b="0" i="0" u="none" strike="noStrike">
                        <a:solidFill>
                          <a:srgbClr val="000000"/>
                        </a:solidFill>
                        <a:effectLst/>
                        <a:highlight>
                          <a:srgbClr val="4D93D9"/>
                        </a:highlight>
                        <a:latin typeface="Times New Roman" panose="02020603050405020304" pitchFamily="18" charset="0"/>
                      </a:endParaRPr>
                    </a:p>
                  </a:txBody>
                  <a:tcPr marL="5048" marR="5048" marT="5048" marB="45436" anchor="b"/>
                </a:tc>
                <a:tc>
                  <a:txBody>
                    <a:bodyPr/>
                    <a:lstStyle/>
                    <a:p>
                      <a:pPr algn="l" fontAlgn="b"/>
                      <a:endParaRPr lang="en-US" sz="2000" b="0" i="0" u="none" strike="noStrike">
                        <a:solidFill>
                          <a:srgbClr val="000000"/>
                        </a:solidFill>
                        <a:effectLst/>
                        <a:highlight>
                          <a:srgbClr val="4D93D9"/>
                        </a:highlight>
                        <a:latin typeface="Times New Roman" panose="02020603050405020304" pitchFamily="18" charset="0"/>
                      </a:endParaRPr>
                    </a:p>
                  </a:txBody>
                  <a:tcPr marL="5048" marR="5048" marT="5048" marB="45436" anchor="b"/>
                </a:tc>
                <a:tc>
                  <a:txBody>
                    <a:bodyPr/>
                    <a:lstStyle/>
                    <a:p>
                      <a:pPr algn="l" fontAlgn="b"/>
                      <a:r>
                        <a:rPr lang="en-US" sz="2000" u="none" strike="noStrike" dirty="0">
                          <a:effectLst/>
                          <a:highlight>
                            <a:srgbClr val="4D93D9"/>
                          </a:highlight>
                        </a:rPr>
                        <a:t>Females</a:t>
                      </a:r>
                      <a:endParaRPr lang="en-US" sz="2000" b="0" i="0" u="none" strike="noStrike" dirty="0">
                        <a:solidFill>
                          <a:srgbClr val="000000"/>
                        </a:solidFill>
                        <a:effectLst/>
                        <a:highlight>
                          <a:srgbClr val="4D93D9"/>
                        </a:highlight>
                        <a:latin typeface="Times New Roman" panose="02020603050405020304" pitchFamily="18" charset="0"/>
                      </a:endParaRPr>
                    </a:p>
                  </a:txBody>
                  <a:tcPr marL="5048" marR="5048" marT="5048" marB="45436" anchor="b"/>
                </a:tc>
                <a:tc>
                  <a:txBody>
                    <a:bodyPr/>
                    <a:lstStyle/>
                    <a:p>
                      <a:pPr algn="l" fontAlgn="b"/>
                      <a:r>
                        <a:rPr lang="en-US" sz="2000" u="none" strike="noStrike">
                          <a:effectLst/>
                          <a:highlight>
                            <a:srgbClr val="4D93D9"/>
                          </a:highlight>
                        </a:rPr>
                        <a:t>males</a:t>
                      </a:r>
                      <a:endParaRPr lang="en-US" sz="2000" b="0" i="0" u="none" strike="noStrike">
                        <a:solidFill>
                          <a:srgbClr val="000000"/>
                        </a:solidFill>
                        <a:effectLst/>
                        <a:highlight>
                          <a:srgbClr val="4D93D9"/>
                        </a:highlight>
                        <a:latin typeface="Times New Roman" panose="02020603050405020304" pitchFamily="18" charset="0"/>
                      </a:endParaRPr>
                    </a:p>
                  </a:txBody>
                  <a:tcPr marL="5048" marR="5048" marT="5048" marB="45436" anchor="b"/>
                </a:tc>
                <a:tc>
                  <a:txBody>
                    <a:bodyPr/>
                    <a:lstStyle/>
                    <a:p>
                      <a:pPr algn="l" fontAlgn="b"/>
                      <a:r>
                        <a:rPr lang="en-US" sz="2000" u="none" strike="noStrike">
                          <a:effectLst/>
                          <a:highlight>
                            <a:srgbClr val="4D93D9"/>
                          </a:highlight>
                        </a:rPr>
                        <a:t>Grand total</a:t>
                      </a:r>
                      <a:endParaRPr lang="en-US" sz="2000" b="0" i="0" u="none" strike="noStrike">
                        <a:solidFill>
                          <a:srgbClr val="000000"/>
                        </a:solidFill>
                        <a:effectLst/>
                        <a:highlight>
                          <a:srgbClr val="4D93D9"/>
                        </a:highlight>
                        <a:latin typeface="Times New Roman" panose="02020603050405020304" pitchFamily="18" charset="0"/>
                      </a:endParaRPr>
                    </a:p>
                  </a:txBody>
                  <a:tcPr marL="5048" marR="5048" marT="5048" marB="45436" anchor="b"/>
                </a:tc>
                <a:extLst>
                  <a:ext uri="{0D108BD9-81ED-4DB2-BD59-A6C34878D82A}">
                    <a16:rowId xmlns:a16="http://schemas.microsoft.com/office/drawing/2014/main" val="748799605"/>
                  </a:ext>
                </a:extLst>
              </a:tr>
              <a:tr h="414116">
                <a:tc>
                  <a:txBody>
                    <a:bodyPr/>
                    <a:lstStyle/>
                    <a:p>
                      <a:pPr algn="l" fontAlgn="b"/>
                      <a:r>
                        <a:rPr lang="en-US" sz="1800" u="none" strike="noStrike">
                          <a:effectLst/>
                          <a:highlight>
                            <a:srgbClr val="FFFFCC"/>
                          </a:highlight>
                        </a:rPr>
                        <a:t>IT/IS</a:t>
                      </a:r>
                      <a:endParaRPr lang="en-US" sz="1800" b="1" i="0" u="none" strike="noStrike">
                        <a:solidFill>
                          <a:srgbClr val="0E2841"/>
                        </a:solidFill>
                        <a:effectLst/>
                        <a:highlight>
                          <a:srgbClr val="FFFFCC"/>
                        </a:highlight>
                        <a:latin typeface="Aptos Narrow" panose="020B0004020202020204" pitchFamily="34" charset="0"/>
                      </a:endParaRPr>
                    </a:p>
                  </a:txBody>
                  <a:tcPr marL="5048" marR="5048" marT="5048" marB="45436" anchor="b"/>
                </a:tc>
                <a:tc>
                  <a:txBody>
                    <a:bodyPr/>
                    <a:lstStyle/>
                    <a:p>
                      <a:pPr algn="l" fontAlgn="b"/>
                      <a:endParaRPr lang="en-US" sz="1800" b="0" i="0" u="none" strike="noStrike">
                        <a:solidFill>
                          <a:srgbClr val="000000"/>
                        </a:solidFill>
                        <a:effectLst/>
                        <a:highlight>
                          <a:srgbClr val="FFFFCC"/>
                        </a:highlight>
                        <a:latin typeface="Aptos Narrow" panose="020B0004020202020204" pitchFamily="34" charset="0"/>
                      </a:endParaRPr>
                    </a:p>
                  </a:txBody>
                  <a:tcPr marL="5048" marR="5048" marT="5048" marB="45436" anchor="b"/>
                </a:tc>
                <a:tc>
                  <a:txBody>
                    <a:bodyPr/>
                    <a:lstStyle/>
                    <a:p>
                      <a:pPr algn="l" fontAlgn="b"/>
                      <a:endParaRPr lang="en-US" sz="1800" b="0" i="0" u="none" strike="noStrike" dirty="0">
                        <a:solidFill>
                          <a:srgbClr val="000000"/>
                        </a:solidFill>
                        <a:effectLst/>
                        <a:highlight>
                          <a:srgbClr val="FFFFCC"/>
                        </a:highlight>
                        <a:latin typeface="Aptos Narrow" panose="020B0004020202020204" pitchFamily="34" charset="0"/>
                      </a:endParaRPr>
                    </a:p>
                  </a:txBody>
                  <a:tcPr marL="5048" marR="5048" marT="5048" marB="45436" anchor="b"/>
                </a:tc>
                <a:tc>
                  <a:txBody>
                    <a:bodyPr/>
                    <a:lstStyle/>
                    <a:p>
                      <a:pPr algn="l" fontAlgn="b"/>
                      <a:endParaRPr lang="en-US" sz="1800" b="0" i="0" u="none" strike="noStrike">
                        <a:solidFill>
                          <a:srgbClr val="000000"/>
                        </a:solidFill>
                        <a:effectLst/>
                        <a:highlight>
                          <a:srgbClr val="94DCF8"/>
                        </a:highlight>
                        <a:latin typeface="Aptos Narrow" panose="020B0004020202020204" pitchFamily="34" charset="0"/>
                      </a:endParaRPr>
                    </a:p>
                  </a:txBody>
                  <a:tcPr marL="5048" marR="5048" marT="5048" marB="45436" anchor="b"/>
                </a:tc>
                <a:tc>
                  <a:txBody>
                    <a:bodyPr/>
                    <a:lstStyle/>
                    <a:p>
                      <a:pPr algn="r" fontAlgn="b"/>
                      <a:r>
                        <a:rPr lang="en-US" sz="1800" u="none" strike="noStrike">
                          <a:effectLst/>
                          <a:highlight>
                            <a:srgbClr val="94DCF8"/>
                          </a:highlight>
                        </a:rPr>
                        <a:t>9</a:t>
                      </a:r>
                      <a:endParaRPr lang="en-US" sz="1800" b="0" i="0" u="none" strike="noStrike">
                        <a:solidFill>
                          <a:srgbClr val="000000"/>
                        </a:solidFill>
                        <a:effectLst/>
                        <a:highlight>
                          <a:srgbClr val="94DCF8"/>
                        </a:highlight>
                        <a:latin typeface="Aptos Narrow" panose="020B0004020202020204" pitchFamily="34" charset="0"/>
                      </a:endParaRPr>
                    </a:p>
                  </a:txBody>
                  <a:tcPr marL="5048" marR="5048" marT="5048" marB="45436" anchor="b"/>
                </a:tc>
                <a:tc>
                  <a:txBody>
                    <a:bodyPr/>
                    <a:lstStyle/>
                    <a:p>
                      <a:pPr algn="r" fontAlgn="b"/>
                      <a:r>
                        <a:rPr lang="en-US" sz="1800" u="none" strike="noStrike">
                          <a:effectLst/>
                          <a:highlight>
                            <a:srgbClr val="61CBF3"/>
                          </a:highlight>
                        </a:rPr>
                        <a:t>9</a:t>
                      </a:r>
                      <a:endParaRPr lang="en-US" sz="1800" b="0" i="0" u="none" strike="noStrike">
                        <a:solidFill>
                          <a:srgbClr val="000000"/>
                        </a:solidFill>
                        <a:effectLst/>
                        <a:highlight>
                          <a:srgbClr val="61CBF3"/>
                        </a:highlight>
                        <a:latin typeface="Aptos Narrow" panose="020B0004020202020204" pitchFamily="34" charset="0"/>
                      </a:endParaRPr>
                    </a:p>
                  </a:txBody>
                  <a:tcPr marL="5048" marR="5048" marT="5048" marB="45436" anchor="b"/>
                </a:tc>
                <a:extLst>
                  <a:ext uri="{0D108BD9-81ED-4DB2-BD59-A6C34878D82A}">
                    <a16:rowId xmlns:a16="http://schemas.microsoft.com/office/drawing/2014/main" val="1875576651"/>
                  </a:ext>
                </a:extLst>
              </a:tr>
              <a:tr h="414116">
                <a:tc>
                  <a:txBody>
                    <a:bodyPr/>
                    <a:lstStyle/>
                    <a:p>
                      <a:pPr algn="l" fontAlgn="b"/>
                      <a:r>
                        <a:rPr lang="en-US" sz="1800" u="none" strike="noStrike">
                          <a:effectLst/>
                          <a:highlight>
                            <a:srgbClr val="FFFFCC"/>
                          </a:highlight>
                        </a:rPr>
                        <a:t>Production</a:t>
                      </a:r>
                      <a:endParaRPr lang="en-US" sz="1800" b="1" i="0" u="none" strike="noStrike">
                        <a:solidFill>
                          <a:srgbClr val="0E2841"/>
                        </a:solidFill>
                        <a:effectLst/>
                        <a:highlight>
                          <a:srgbClr val="FFFFCC"/>
                        </a:highlight>
                        <a:latin typeface="Aptos Narrow" panose="020B0004020202020204" pitchFamily="34" charset="0"/>
                      </a:endParaRPr>
                    </a:p>
                  </a:txBody>
                  <a:tcPr marL="5048" marR="5048" marT="5048" marB="45436" anchor="b"/>
                </a:tc>
                <a:tc>
                  <a:txBody>
                    <a:bodyPr/>
                    <a:lstStyle/>
                    <a:p>
                      <a:pPr algn="l" fontAlgn="b"/>
                      <a:endParaRPr lang="en-US" sz="1800" b="0" i="0" u="none" strike="noStrike" dirty="0">
                        <a:solidFill>
                          <a:srgbClr val="000000"/>
                        </a:solidFill>
                        <a:effectLst/>
                        <a:highlight>
                          <a:srgbClr val="FFFFCC"/>
                        </a:highlight>
                        <a:latin typeface="Aptos Narrow" panose="020B0004020202020204" pitchFamily="34" charset="0"/>
                      </a:endParaRPr>
                    </a:p>
                  </a:txBody>
                  <a:tcPr marL="5048" marR="5048" marT="5048" marB="45436" anchor="b"/>
                </a:tc>
                <a:tc>
                  <a:txBody>
                    <a:bodyPr/>
                    <a:lstStyle/>
                    <a:p>
                      <a:pPr algn="l" fontAlgn="b"/>
                      <a:endParaRPr lang="en-US" sz="1800" b="0" i="0" u="none" strike="noStrike">
                        <a:solidFill>
                          <a:srgbClr val="000000"/>
                        </a:solidFill>
                        <a:effectLst/>
                        <a:highlight>
                          <a:srgbClr val="FFFFCC"/>
                        </a:highlight>
                        <a:latin typeface="Aptos Narrow" panose="020B0004020202020204" pitchFamily="34" charset="0"/>
                      </a:endParaRPr>
                    </a:p>
                  </a:txBody>
                  <a:tcPr marL="5048" marR="5048" marT="5048" marB="45436" anchor="b"/>
                </a:tc>
                <a:tc>
                  <a:txBody>
                    <a:bodyPr/>
                    <a:lstStyle/>
                    <a:p>
                      <a:pPr algn="r" fontAlgn="b"/>
                      <a:r>
                        <a:rPr lang="en-US" sz="1800" u="none" strike="noStrike">
                          <a:effectLst/>
                          <a:highlight>
                            <a:srgbClr val="94DCF8"/>
                          </a:highlight>
                        </a:rPr>
                        <a:t>4</a:t>
                      </a:r>
                      <a:endParaRPr lang="en-US" sz="1800" b="0" i="0" u="none" strike="noStrike">
                        <a:solidFill>
                          <a:srgbClr val="000000"/>
                        </a:solidFill>
                        <a:effectLst/>
                        <a:highlight>
                          <a:srgbClr val="94DCF8"/>
                        </a:highlight>
                        <a:latin typeface="Aptos Narrow" panose="020B0004020202020204" pitchFamily="34" charset="0"/>
                      </a:endParaRPr>
                    </a:p>
                  </a:txBody>
                  <a:tcPr marL="5048" marR="5048" marT="5048" marB="45436" anchor="b"/>
                </a:tc>
                <a:tc>
                  <a:txBody>
                    <a:bodyPr/>
                    <a:lstStyle/>
                    <a:p>
                      <a:pPr algn="r" fontAlgn="b"/>
                      <a:r>
                        <a:rPr lang="en-US" sz="1800" u="none" strike="noStrike">
                          <a:effectLst/>
                          <a:highlight>
                            <a:srgbClr val="94DCF8"/>
                          </a:highlight>
                        </a:rPr>
                        <a:t>3</a:t>
                      </a:r>
                      <a:endParaRPr lang="en-US" sz="1800" b="0" i="0" u="none" strike="noStrike">
                        <a:solidFill>
                          <a:srgbClr val="000000"/>
                        </a:solidFill>
                        <a:effectLst/>
                        <a:highlight>
                          <a:srgbClr val="94DCF8"/>
                        </a:highlight>
                        <a:latin typeface="Aptos Narrow" panose="020B0004020202020204" pitchFamily="34" charset="0"/>
                      </a:endParaRPr>
                    </a:p>
                  </a:txBody>
                  <a:tcPr marL="5048" marR="5048" marT="5048" marB="45436" anchor="b"/>
                </a:tc>
                <a:tc>
                  <a:txBody>
                    <a:bodyPr/>
                    <a:lstStyle/>
                    <a:p>
                      <a:pPr algn="r" fontAlgn="b"/>
                      <a:r>
                        <a:rPr lang="en-US" sz="1800" u="none" strike="noStrike">
                          <a:effectLst/>
                          <a:highlight>
                            <a:srgbClr val="61CBF3"/>
                          </a:highlight>
                        </a:rPr>
                        <a:t>7</a:t>
                      </a:r>
                      <a:endParaRPr lang="en-US" sz="1800" b="0" i="0" u="none" strike="noStrike">
                        <a:solidFill>
                          <a:srgbClr val="000000"/>
                        </a:solidFill>
                        <a:effectLst/>
                        <a:highlight>
                          <a:srgbClr val="61CBF3"/>
                        </a:highlight>
                        <a:latin typeface="Aptos Narrow" panose="020B0004020202020204" pitchFamily="34" charset="0"/>
                      </a:endParaRPr>
                    </a:p>
                  </a:txBody>
                  <a:tcPr marL="5048" marR="5048" marT="5048" marB="45436" anchor="b"/>
                </a:tc>
                <a:extLst>
                  <a:ext uri="{0D108BD9-81ED-4DB2-BD59-A6C34878D82A}">
                    <a16:rowId xmlns:a16="http://schemas.microsoft.com/office/drawing/2014/main" val="158952996"/>
                  </a:ext>
                </a:extLst>
              </a:tr>
              <a:tr h="414116">
                <a:tc>
                  <a:txBody>
                    <a:bodyPr/>
                    <a:lstStyle/>
                    <a:p>
                      <a:pPr algn="l" fontAlgn="b"/>
                      <a:r>
                        <a:rPr lang="en-US" sz="1800" u="none" strike="noStrike">
                          <a:effectLst/>
                          <a:highlight>
                            <a:srgbClr val="FFFFCC"/>
                          </a:highlight>
                        </a:rPr>
                        <a:t>Sales</a:t>
                      </a:r>
                      <a:endParaRPr lang="en-US" sz="1800" b="1" i="0" u="none" strike="noStrike">
                        <a:solidFill>
                          <a:srgbClr val="000000"/>
                        </a:solidFill>
                        <a:effectLst/>
                        <a:highlight>
                          <a:srgbClr val="FFFFCC"/>
                        </a:highlight>
                        <a:latin typeface="Aptos Narrow" panose="020B0004020202020204" pitchFamily="34" charset="0"/>
                      </a:endParaRPr>
                    </a:p>
                  </a:txBody>
                  <a:tcPr marL="5048" marR="5048" marT="5048" marB="45436" anchor="b"/>
                </a:tc>
                <a:tc>
                  <a:txBody>
                    <a:bodyPr/>
                    <a:lstStyle/>
                    <a:p>
                      <a:pPr algn="l" fontAlgn="b"/>
                      <a:endParaRPr lang="en-US" sz="1800" b="0" i="0" u="none" strike="noStrike">
                        <a:solidFill>
                          <a:srgbClr val="000000"/>
                        </a:solidFill>
                        <a:effectLst/>
                        <a:highlight>
                          <a:srgbClr val="FFFFCC"/>
                        </a:highlight>
                        <a:latin typeface="Aptos Narrow" panose="020B0004020202020204" pitchFamily="34" charset="0"/>
                      </a:endParaRPr>
                    </a:p>
                  </a:txBody>
                  <a:tcPr marL="5048" marR="5048" marT="5048" marB="45436" anchor="b"/>
                </a:tc>
                <a:tc>
                  <a:txBody>
                    <a:bodyPr/>
                    <a:lstStyle/>
                    <a:p>
                      <a:pPr algn="l" fontAlgn="b"/>
                      <a:endParaRPr lang="en-US" sz="1800" b="0" i="0" u="none" strike="noStrike">
                        <a:solidFill>
                          <a:srgbClr val="000000"/>
                        </a:solidFill>
                        <a:effectLst/>
                        <a:highlight>
                          <a:srgbClr val="FFFFCC"/>
                        </a:highlight>
                        <a:latin typeface="Aptos Narrow" panose="020B0004020202020204" pitchFamily="34" charset="0"/>
                      </a:endParaRPr>
                    </a:p>
                  </a:txBody>
                  <a:tcPr marL="5048" marR="5048" marT="5048" marB="45436" anchor="b"/>
                </a:tc>
                <a:tc>
                  <a:txBody>
                    <a:bodyPr/>
                    <a:lstStyle/>
                    <a:p>
                      <a:pPr algn="r" fontAlgn="b"/>
                      <a:r>
                        <a:rPr lang="en-US" sz="1800" u="none" strike="noStrike">
                          <a:effectLst/>
                          <a:highlight>
                            <a:srgbClr val="94DCF8"/>
                          </a:highlight>
                        </a:rPr>
                        <a:t>38</a:t>
                      </a:r>
                      <a:endParaRPr lang="en-US" sz="1800" b="0" i="0" u="none" strike="noStrike">
                        <a:solidFill>
                          <a:srgbClr val="000000"/>
                        </a:solidFill>
                        <a:effectLst/>
                        <a:highlight>
                          <a:srgbClr val="94DCF8"/>
                        </a:highlight>
                        <a:latin typeface="Aptos Narrow" panose="020B0004020202020204" pitchFamily="34" charset="0"/>
                      </a:endParaRPr>
                    </a:p>
                  </a:txBody>
                  <a:tcPr marL="5048" marR="5048" marT="5048" marB="45436" anchor="b"/>
                </a:tc>
                <a:tc>
                  <a:txBody>
                    <a:bodyPr/>
                    <a:lstStyle/>
                    <a:p>
                      <a:pPr algn="r" fontAlgn="b"/>
                      <a:r>
                        <a:rPr lang="en-US" sz="1800" u="none" strike="noStrike">
                          <a:effectLst/>
                          <a:highlight>
                            <a:srgbClr val="94DCF8"/>
                          </a:highlight>
                        </a:rPr>
                        <a:t>56</a:t>
                      </a:r>
                      <a:endParaRPr lang="en-US" sz="1800" b="0" i="0" u="none" strike="noStrike">
                        <a:solidFill>
                          <a:srgbClr val="000000"/>
                        </a:solidFill>
                        <a:effectLst/>
                        <a:highlight>
                          <a:srgbClr val="94DCF8"/>
                        </a:highlight>
                        <a:latin typeface="Aptos Narrow" panose="020B0004020202020204" pitchFamily="34" charset="0"/>
                      </a:endParaRPr>
                    </a:p>
                  </a:txBody>
                  <a:tcPr marL="5048" marR="5048" marT="5048" marB="45436" anchor="b"/>
                </a:tc>
                <a:tc>
                  <a:txBody>
                    <a:bodyPr/>
                    <a:lstStyle/>
                    <a:p>
                      <a:pPr algn="r" fontAlgn="b"/>
                      <a:r>
                        <a:rPr lang="en-US" sz="1800" u="none" strike="noStrike">
                          <a:effectLst/>
                          <a:highlight>
                            <a:srgbClr val="61CBF3"/>
                          </a:highlight>
                        </a:rPr>
                        <a:t>94</a:t>
                      </a:r>
                      <a:endParaRPr lang="en-US" sz="1800" b="0" i="0" u="none" strike="noStrike">
                        <a:solidFill>
                          <a:srgbClr val="000000"/>
                        </a:solidFill>
                        <a:effectLst/>
                        <a:highlight>
                          <a:srgbClr val="61CBF3"/>
                        </a:highlight>
                        <a:latin typeface="Aptos Narrow" panose="020B0004020202020204" pitchFamily="34" charset="0"/>
                      </a:endParaRPr>
                    </a:p>
                  </a:txBody>
                  <a:tcPr marL="5048" marR="5048" marT="5048" marB="45436" anchor="b"/>
                </a:tc>
                <a:extLst>
                  <a:ext uri="{0D108BD9-81ED-4DB2-BD59-A6C34878D82A}">
                    <a16:rowId xmlns:a16="http://schemas.microsoft.com/office/drawing/2014/main" val="3889390672"/>
                  </a:ext>
                </a:extLst>
              </a:tr>
              <a:tr h="414116">
                <a:tc>
                  <a:txBody>
                    <a:bodyPr/>
                    <a:lstStyle/>
                    <a:p>
                      <a:pPr algn="l" fontAlgn="b"/>
                      <a:r>
                        <a:rPr lang="en-US" sz="1800" u="none" strike="noStrike">
                          <a:effectLst/>
                          <a:highlight>
                            <a:srgbClr val="61CBF3"/>
                          </a:highlight>
                        </a:rPr>
                        <a:t>Grand total</a:t>
                      </a:r>
                      <a:endParaRPr lang="en-US" sz="1800" b="0" i="0" u="none" strike="noStrike">
                        <a:solidFill>
                          <a:srgbClr val="000000"/>
                        </a:solidFill>
                        <a:effectLst/>
                        <a:highlight>
                          <a:srgbClr val="61CBF3"/>
                        </a:highlight>
                        <a:latin typeface="Aptos Narrow" panose="020B0004020202020204" pitchFamily="34" charset="0"/>
                      </a:endParaRPr>
                    </a:p>
                  </a:txBody>
                  <a:tcPr marL="5048" marR="5048" marT="5048" marB="45436" anchor="b"/>
                </a:tc>
                <a:tc>
                  <a:txBody>
                    <a:bodyPr/>
                    <a:lstStyle/>
                    <a:p>
                      <a:pPr algn="l" fontAlgn="b"/>
                      <a:endParaRPr lang="en-US" sz="1800" b="0" i="0" u="none" strike="noStrike">
                        <a:solidFill>
                          <a:srgbClr val="000000"/>
                        </a:solidFill>
                        <a:effectLst/>
                        <a:highlight>
                          <a:srgbClr val="61CBF3"/>
                        </a:highlight>
                        <a:latin typeface="Aptos Narrow" panose="020B0004020202020204" pitchFamily="34" charset="0"/>
                      </a:endParaRPr>
                    </a:p>
                  </a:txBody>
                  <a:tcPr marL="5048" marR="5048" marT="5048" marB="45436" anchor="b"/>
                </a:tc>
                <a:tc>
                  <a:txBody>
                    <a:bodyPr/>
                    <a:lstStyle/>
                    <a:p>
                      <a:pPr algn="l" fontAlgn="b"/>
                      <a:endParaRPr lang="en-US" sz="1800" b="0" i="0" u="none" strike="noStrike">
                        <a:solidFill>
                          <a:srgbClr val="000000"/>
                        </a:solidFill>
                        <a:effectLst/>
                        <a:highlight>
                          <a:srgbClr val="61CBF3"/>
                        </a:highlight>
                        <a:latin typeface="Aptos Narrow" panose="020B0004020202020204" pitchFamily="34" charset="0"/>
                      </a:endParaRPr>
                    </a:p>
                  </a:txBody>
                  <a:tcPr marL="5048" marR="5048" marT="5048" marB="45436" anchor="b"/>
                </a:tc>
                <a:tc>
                  <a:txBody>
                    <a:bodyPr/>
                    <a:lstStyle/>
                    <a:p>
                      <a:pPr algn="r" fontAlgn="b"/>
                      <a:r>
                        <a:rPr lang="en-US" sz="1800" u="none" strike="noStrike">
                          <a:effectLst/>
                          <a:highlight>
                            <a:srgbClr val="61CBF3"/>
                          </a:highlight>
                        </a:rPr>
                        <a:t>42</a:t>
                      </a:r>
                      <a:endParaRPr lang="en-US" sz="1800" b="0" i="0" u="none" strike="noStrike">
                        <a:solidFill>
                          <a:srgbClr val="000000"/>
                        </a:solidFill>
                        <a:effectLst/>
                        <a:highlight>
                          <a:srgbClr val="61CBF3"/>
                        </a:highlight>
                        <a:latin typeface="Aptos Narrow" panose="020B0004020202020204" pitchFamily="34" charset="0"/>
                      </a:endParaRPr>
                    </a:p>
                  </a:txBody>
                  <a:tcPr marL="5048" marR="5048" marT="5048" marB="45436" anchor="b"/>
                </a:tc>
                <a:tc>
                  <a:txBody>
                    <a:bodyPr/>
                    <a:lstStyle/>
                    <a:p>
                      <a:pPr algn="r" fontAlgn="b"/>
                      <a:r>
                        <a:rPr lang="en-US" sz="1800" u="none" strike="noStrike">
                          <a:effectLst/>
                          <a:highlight>
                            <a:srgbClr val="61CBF3"/>
                          </a:highlight>
                        </a:rPr>
                        <a:t>68</a:t>
                      </a:r>
                      <a:endParaRPr lang="en-US" sz="1800" b="0" i="0" u="none" strike="noStrike">
                        <a:solidFill>
                          <a:srgbClr val="000000"/>
                        </a:solidFill>
                        <a:effectLst/>
                        <a:highlight>
                          <a:srgbClr val="61CBF3"/>
                        </a:highlight>
                        <a:latin typeface="Aptos Narrow" panose="020B0004020202020204" pitchFamily="34" charset="0"/>
                      </a:endParaRPr>
                    </a:p>
                  </a:txBody>
                  <a:tcPr marL="5048" marR="5048" marT="5048" marB="45436" anchor="b"/>
                </a:tc>
                <a:tc>
                  <a:txBody>
                    <a:bodyPr/>
                    <a:lstStyle/>
                    <a:p>
                      <a:pPr algn="r" fontAlgn="b"/>
                      <a:r>
                        <a:rPr lang="en-US" sz="1800" u="none" strike="noStrike" dirty="0">
                          <a:effectLst/>
                          <a:highlight>
                            <a:srgbClr val="61CBF3"/>
                          </a:highlight>
                        </a:rPr>
                        <a:t>110</a:t>
                      </a:r>
                      <a:endParaRPr lang="en-US" sz="1800" b="0" i="0" u="none" strike="noStrike" dirty="0">
                        <a:solidFill>
                          <a:srgbClr val="000000"/>
                        </a:solidFill>
                        <a:effectLst/>
                        <a:highlight>
                          <a:srgbClr val="61CBF3"/>
                        </a:highlight>
                        <a:latin typeface="Aptos Narrow" panose="020B0004020202020204" pitchFamily="34" charset="0"/>
                      </a:endParaRPr>
                    </a:p>
                  </a:txBody>
                  <a:tcPr marL="5048" marR="5048" marT="5048" marB="45436" anchor="b"/>
                </a:tc>
                <a:extLst>
                  <a:ext uri="{0D108BD9-81ED-4DB2-BD59-A6C34878D82A}">
                    <a16:rowId xmlns:a16="http://schemas.microsoft.com/office/drawing/2014/main" val="715861749"/>
                  </a:ext>
                </a:extLst>
              </a:tr>
            </a:tbl>
          </a:graphicData>
        </a:graphic>
      </p:graphicFrame>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165" y="263588"/>
            <a:ext cx="9487535" cy="837087"/>
          </a:xfrm>
          <a:prstGeom prst="rect">
            <a:avLst/>
          </a:prstGeom>
        </p:spPr>
        <p:txBody>
          <a:bodyPr vert="horz" wrap="square" lIns="0" tIns="97471" rIns="0" bIns="0" rtlCol="0">
            <a:spAutoFit/>
          </a:bodyPr>
          <a:lstStyle/>
          <a:p>
            <a:pPr marL="196850">
              <a:lnSpc>
                <a:spcPct val="100000"/>
              </a:lnSpc>
              <a:spcBef>
                <a:spcPts val="100"/>
              </a:spcBef>
            </a:pPr>
            <a:r>
              <a:rPr dirty="0">
                <a:latin typeface="Trebuchet MS"/>
                <a:cs typeface="Trebuchet MS"/>
              </a:rPr>
              <a:t>2.</a:t>
            </a:r>
            <a:r>
              <a:rPr spc="-60" dirty="0">
                <a:latin typeface="Trebuchet MS"/>
                <a:cs typeface="Trebuchet MS"/>
              </a:rPr>
              <a:t> </a:t>
            </a:r>
            <a:r>
              <a:rPr lang="en-US" spc="-60" dirty="0">
                <a:latin typeface="Trebuchet MS"/>
                <a:cs typeface="Trebuchet MS"/>
              </a:rPr>
              <a:t>AREA CHART</a:t>
            </a:r>
            <a:endParaRPr spc="-10" dirty="0">
              <a:latin typeface="Trebuchet MS"/>
              <a:cs typeface="Trebuchet MS"/>
            </a:endParaRPr>
          </a:p>
        </p:txBody>
      </p:sp>
      <p:graphicFrame>
        <p:nvGraphicFramePr>
          <p:cNvPr id="9" name="Chart 8">
            <a:extLst>
              <a:ext uri="{FF2B5EF4-FFF2-40B4-BE49-F238E27FC236}">
                <a16:creationId xmlns:a16="http://schemas.microsoft.com/office/drawing/2014/main" id="{FA656E09-D404-D19D-8E31-F3857EF46921}"/>
              </a:ext>
            </a:extLst>
          </p:cNvPr>
          <p:cNvGraphicFramePr>
            <a:graphicFrameLocks/>
          </p:cNvGraphicFramePr>
          <p:nvPr>
            <p:extLst>
              <p:ext uri="{D42A27DB-BD31-4B8C-83A1-F6EECF244321}">
                <p14:modId xmlns:p14="http://schemas.microsoft.com/office/powerpoint/2010/main" val="3524511769"/>
              </p:ext>
            </p:extLst>
          </p:nvPr>
        </p:nvGraphicFramePr>
        <p:xfrm>
          <a:off x="558165" y="1100675"/>
          <a:ext cx="9876753" cy="57573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471" rIns="0" bIns="0" rtlCol="0">
            <a:spAutoFit/>
          </a:bodyPr>
          <a:lstStyle/>
          <a:p>
            <a:pPr marL="196850">
              <a:lnSpc>
                <a:spcPct val="100000"/>
              </a:lnSpc>
              <a:spcBef>
                <a:spcPts val="100"/>
              </a:spcBef>
            </a:pPr>
            <a:r>
              <a:rPr spc="-10" dirty="0"/>
              <a:t>conclusion</a:t>
            </a:r>
          </a:p>
        </p:txBody>
      </p:sp>
      <p:sp>
        <p:nvSpPr>
          <p:cNvPr id="3" name="object 3"/>
          <p:cNvSpPr txBox="1"/>
          <p:nvPr/>
        </p:nvSpPr>
        <p:spPr>
          <a:xfrm>
            <a:off x="1352674" y="1501783"/>
            <a:ext cx="6958965" cy="3608680"/>
          </a:xfrm>
          <a:prstGeom prst="rect">
            <a:avLst/>
          </a:prstGeom>
        </p:spPr>
        <p:txBody>
          <a:bodyPr vert="horz" wrap="square" lIns="0" tIns="12700" rIns="0" bIns="0" rtlCol="0">
            <a:spAutoFit/>
          </a:bodyPr>
          <a:lstStyle/>
          <a:p>
            <a:pPr marL="12700" marR="5080" indent="76200">
              <a:lnSpc>
                <a:spcPct val="100000"/>
              </a:lnSpc>
              <a:spcBef>
                <a:spcPts val="100"/>
              </a:spcBef>
            </a:pPr>
            <a:r>
              <a:rPr lang="en-US" sz="3200" b="1" dirty="0">
                <a:latin typeface="Times New Roman"/>
                <a:cs typeface="Times New Roman"/>
              </a:rPr>
              <a:t>* </a:t>
            </a:r>
            <a:r>
              <a:rPr lang="en-US" sz="2400" b="1" dirty="0">
                <a:latin typeface="Times New Roman"/>
                <a:cs typeface="Times New Roman"/>
              </a:rPr>
              <a:t>The analysis indicates no significant difference in employee performance based on gender, suggesting that gender does not influence performance outcomes. </a:t>
            </a:r>
          </a:p>
          <a:p>
            <a:pPr marL="12700" marR="5080" indent="76200">
              <a:lnSpc>
                <a:spcPct val="100000"/>
              </a:lnSpc>
              <a:spcBef>
                <a:spcPts val="100"/>
              </a:spcBef>
            </a:pPr>
            <a:endParaRPr lang="en-US" sz="2400" b="1" dirty="0">
              <a:latin typeface="Times New Roman"/>
              <a:cs typeface="Times New Roman"/>
            </a:endParaRPr>
          </a:p>
          <a:p>
            <a:pPr marL="12700" marR="5080" indent="76200">
              <a:lnSpc>
                <a:spcPct val="100000"/>
              </a:lnSpc>
              <a:spcBef>
                <a:spcPts val="100"/>
              </a:spcBef>
            </a:pPr>
            <a:r>
              <a:rPr lang="en-US" sz="3200" b="1" dirty="0">
                <a:latin typeface="Times New Roman"/>
                <a:cs typeface="Times New Roman"/>
              </a:rPr>
              <a:t>* </a:t>
            </a:r>
            <a:r>
              <a:rPr lang="en-US" sz="2400" b="1" dirty="0">
                <a:latin typeface="Times New Roman"/>
                <a:cs typeface="Times New Roman"/>
              </a:rPr>
              <a:t>Additionally, employee ratings appear to be distributed equitably across genders, further supporting the conclusion of impartial performance evaluation practices.</a:t>
            </a:r>
            <a:endParaRPr sz="2400" b="1"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4250" spc="-20" dirty="0">
                <a:latin typeface="Trebuchet MS"/>
                <a:cs typeface="Trebuchet MS"/>
              </a:rPr>
              <a:t>PROJECT</a:t>
            </a:r>
            <a:r>
              <a:rPr sz="4250" spc="-245" dirty="0">
                <a:latin typeface="Trebuchet MS"/>
                <a:cs typeface="Trebuchet MS"/>
              </a:rPr>
              <a:t> </a:t>
            </a:r>
            <a:r>
              <a:rPr sz="4250" spc="-10" dirty="0">
                <a:latin typeface="Trebuchet MS"/>
                <a:cs typeface="Trebuchet MS"/>
              </a:rPr>
              <a:t>TITLE</a:t>
            </a:r>
            <a:endParaRPr sz="4250">
              <a:latin typeface="Trebuchet MS"/>
              <a:cs typeface="Trebuchet MS"/>
            </a:endParaRPr>
          </a:p>
        </p:txBody>
      </p:sp>
      <p:grpSp>
        <p:nvGrpSpPr>
          <p:cNvPr id="3" name="object 3"/>
          <p:cNvGrpSpPr/>
          <p:nvPr/>
        </p:nvGrpSpPr>
        <p:grpSpPr>
          <a:xfrm>
            <a:off x="466725" y="6410325"/>
            <a:ext cx="3705225" cy="295275"/>
            <a:chOff x="466725" y="6410325"/>
            <a:chExt cx="3705225" cy="295275"/>
          </a:xfrm>
        </p:grpSpPr>
        <p:pic>
          <p:nvPicPr>
            <p:cNvPr id="4" name="object 4"/>
            <p:cNvPicPr/>
            <p:nvPr/>
          </p:nvPicPr>
          <p:blipFill>
            <a:blip r:embed="rId2" cstate="print"/>
            <a:stretch>
              <a:fillRect/>
            </a:stretch>
          </p:blipFill>
          <p:spPr>
            <a:xfrm>
              <a:off x="676275" y="6467475"/>
              <a:ext cx="2143124" cy="200024"/>
            </a:xfrm>
            <a:prstGeom prst="rect">
              <a:avLst/>
            </a:prstGeom>
          </p:spPr>
        </p:pic>
        <p:pic>
          <p:nvPicPr>
            <p:cNvPr id="5" name="object 5"/>
            <p:cNvPicPr/>
            <p:nvPr/>
          </p:nvPicPr>
          <p:blipFill>
            <a:blip r:embed="rId3" cstate="print"/>
            <a:stretch>
              <a:fillRect/>
            </a:stretch>
          </p:blipFill>
          <p:spPr>
            <a:xfrm>
              <a:off x="466725" y="6410325"/>
              <a:ext cx="3705224" cy="295274"/>
            </a:xfrm>
            <a:prstGeom prst="rect">
              <a:avLst/>
            </a:prstGeom>
          </p:spPr>
        </p:pic>
      </p:grpSp>
      <p:sp>
        <p:nvSpPr>
          <p:cNvPr id="7" name="object 7"/>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t>2</a:t>
            </a:fld>
            <a:endParaRPr spc="-50" dirty="0"/>
          </a:p>
        </p:txBody>
      </p:sp>
      <p:sp>
        <p:nvSpPr>
          <p:cNvPr id="11" name="TextBox 10">
            <a:extLst>
              <a:ext uri="{FF2B5EF4-FFF2-40B4-BE49-F238E27FC236}">
                <a16:creationId xmlns:a16="http://schemas.microsoft.com/office/drawing/2014/main" id="{742C338B-D634-A6F4-749B-FEA2B7E5A0CB}"/>
              </a:ext>
            </a:extLst>
          </p:cNvPr>
          <p:cNvSpPr txBox="1"/>
          <p:nvPr/>
        </p:nvSpPr>
        <p:spPr>
          <a:xfrm>
            <a:off x="1219200" y="1810871"/>
            <a:ext cx="7472081" cy="3139321"/>
          </a:xfrm>
          <a:prstGeom prst="rect">
            <a:avLst/>
          </a:prstGeom>
          <a:noFill/>
        </p:spPr>
        <p:txBody>
          <a:bodyPr wrap="square">
            <a:spAutoFit/>
          </a:bodyPr>
          <a:lstStyle/>
          <a:p>
            <a:r>
              <a:rPr lang="en-US" dirty="0"/>
              <a:t> </a:t>
            </a:r>
            <a:r>
              <a:rPr lang="en-US" sz="4800" b="1" dirty="0"/>
              <a:t>EMPLOYEE PERFORMANCE BASED ON GENDER AND EMPLOYEE RATING</a:t>
            </a:r>
            <a:r>
              <a:rPr lang="en-US" sz="5400" b="1"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8"/>
            <a:ext cx="12192000" cy="6829425"/>
          </a:xfrm>
          <a:custGeom>
            <a:avLst/>
            <a:gdLst/>
            <a:ahLst/>
            <a:cxnLst/>
            <a:rect l="l" t="t" r="r" b="b"/>
            <a:pathLst>
              <a:path w="12192000" h="6829425">
                <a:moveTo>
                  <a:pt x="12191999" y="6829420"/>
                </a:moveTo>
                <a:lnTo>
                  <a:pt x="0" y="6829420"/>
                </a:lnTo>
                <a:lnTo>
                  <a:pt x="0" y="0"/>
                </a:lnTo>
                <a:lnTo>
                  <a:pt x="12191999" y="0"/>
                </a:lnTo>
                <a:lnTo>
                  <a:pt x="12191999" y="682942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7448612" y="4824"/>
              <a:ext cx="4743450" cy="6853555"/>
            </a:xfrm>
            <a:custGeom>
              <a:avLst/>
              <a:gdLst/>
              <a:ahLst/>
              <a:cxnLst/>
              <a:rect l="l" t="t" r="r" b="b"/>
              <a:pathLst>
                <a:path w="4743450" h="6853555">
                  <a:moveTo>
                    <a:pt x="1928813" y="0"/>
                  </a:moveTo>
                  <a:lnTo>
                    <a:pt x="3147166" y="6853170"/>
                  </a:lnTo>
                </a:path>
                <a:path w="4743450" h="6853555">
                  <a:moveTo>
                    <a:pt x="4743387" y="3690070"/>
                  </a:moveTo>
                  <a:lnTo>
                    <a:pt x="0" y="6853171"/>
                  </a:lnTo>
                </a:path>
              </a:pathLst>
            </a:custGeom>
            <a:ln w="9524">
              <a:solidFill>
                <a:srgbClr val="5FCAEE"/>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899" y="6857995"/>
                  </a:moveTo>
                  <a:lnTo>
                    <a:pt x="0" y="6857995"/>
                  </a:lnTo>
                  <a:lnTo>
                    <a:pt x="2044399" y="0"/>
                  </a:lnTo>
                  <a:lnTo>
                    <a:pt x="3009899" y="0"/>
                  </a:lnTo>
                  <a:lnTo>
                    <a:pt x="3009899" y="6857995"/>
                  </a:lnTo>
                  <a:close/>
                </a:path>
              </a:pathLst>
            </a:custGeom>
            <a:solidFill>
              <a:srgbClr val="5FCAEE">
                <a:alpha val="35685"/>
              </a:srgbClr>
            </a:solidFill>
          </p:spPr>
          <p:txBody>
            <a:bodyPr wrap="square" lIns="0" tIns="0" rIns="0" bIns="0" rtlCol="0"/>
            <a:lstStyle/>
            <a:p>
              <a:endParaRPr/>
            </a:p>
          </p:txBody>
        </p:sp>
        <p:sp>
          <p:nvSpPr>
            <p:cNvPr id="6" name="object 6"/>
            <p:cNvSpPr/>
            <p:nvPr/>
          </p:nvSpPr>
          <p:spPr>
            <a:xfrm>
              <a:off x="9602878" y="0"/>
              <a:ext cx="2589530" cy="6858000"/>
            </a:xfrm>
            <a:custGeom>
              <a:avLst/>
              <a:gdLst/>
              <a:ahLst/>
              <a:cxnLst/>
              <a:rect l="l" t="t" r="r" b="b"/>
              <a:pathLst>
                <a:path w="2589529" h="6858000">
                  <a:moveTo>
                    <a:pt x="2589121" y="6857995"/>
                  </a:moveTo>
                  <a:lnTo>
                    <a:pt x="1208884" y="6857995"/>
                  </a:lnTo>
                  <a:lnTo>
                    <a:pt x="0" y="0"/>
                  </a:lnTo>
                  <a:lnTo>
                    <a:pt x="2589121" y="0"/>
                  </a:lnTo>
                  <a:lnTo>
                    <a:pt x="2589121" y="6857995"/>
                  </a:lnTo>
                  <a:close/>
                </a:path>
              </a:pathLst>
            </a:custGeom>
            <a:solidFill>
              <a:srgbClr val="5FCAEE">
                <a:alpha val="19607"/>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49" y="3809999"/>
                  </a:moveTo>
                  <a:lnTo>
                    <a:pt x="0" y="3809999"/>
                  </a:lnTo>
                  <a:lnTo>
                    <a:pt x="3257549" y="0"/>
                  </a:lnTo>
                  <a:lnTo>
                    <a:pt x="3257549" y="3809999"/>
                  </a:lnTo>
                  <a:close/>
                </a:path>
              </a:pathLst>
            </a:custGeom>
            <a:solidFill>
              <a:srgbClr val="17AEE3">
                <a:alpha val="65489"/>
              </a:srgbClr>
            </a:solidFill>
          </p:spPr>
          <p:txBody>
            <a:bodyPr wrap="square" lIns="0" tIns="0" rIns="0" bIns="0" rtlCol="0"/>
            <a:lstStyle/>
            <a:p>
              <a:endParaRPr/>
            </a:p>
          </p:txBody>
        </p:sp>
        <p:sp>
          <p:nvSpPr>
            <p:cNvPr id="8" name="object 8"/>
            <p:cNvSpPr/>
            <p:nvPr/>
          </p:nvSpPr>
          <p:spPr>
            <a:xfrm>
              <a:off x="9337930" y="0"/>
              <a:ext cx="2854325" cy="6858000"/>
            </a:xfrm>
            <a:custGeom>
              <a:avLst/>
              <a:gdLst/>
              <a:ahLst/>
              <a:cxnLst/>
              <a:rect l="l" t="t" r="r" b="b"/>
              <a:pathLst>
                <a:path w="2854325" h="6858000">
                  <a:moveTo>
                    <a:pt x="2854069" y="6857995"/>
                  </a:moveTo>
                  <a:lnTo>
                    <a:pt x="2470019" y="6857995"/>
                  </a:lnTo>
                  <a:lnTo>
                    <a:pt x="0" y="0"/>
                  </a:lnTo>
                  <a:lnTo>
                    <a:pt x="2854069" y="0"/>
                  </a:lnTo>
                  <a:lnTo>
                    <a:pt x="2854069" y="6857995"/>
                  </a:lnTo>
                  <a:close/>
                </a:path>
              </a:pathLst>
            </a:custGeom>
            <a:solidFill>
              <a:srgbClr val="17AEE3">
                <a:alpha val="49803"/>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399" y="6857995"/>
                  </a:moveTo>
                  <a:lnTo>
                    <a:pt x="0" y="6857995"/>
                  </a:lnTo>
                  <a:lnTo>
                    <a:pt x="1022452" y="0"/>
                  </a:lnTo>
                  <a:lnTo>
                    <a:pt x="1295399" y="0"/>
                  </a:lnTo>
                  <a:lnTo>
                    <a:pt x="1295399" y="6857995"/>
                  </a:lnTo>
                  <a:close/>
                </a:path>
              </a:pathLst>
            </a:custGeom>
            <a:solidFill>
              <a:srgbClr val="2D83C3">
                <a:alpha val="69802"/>
              </a:srgbClr>
            </a:solidFill>
          </p:spPr>
          <p:txBody>
            <a:bodyPr wrap="square" lIns="0" tIns="0" rIns="0" bIns="0" rtlCol="0"/>
            <a:lstStyle/>
            <a:p>
              <a:endParaRPr/>
            </a:p>
          </p:txBody>
        </p:sp>
        <p:sp>
          <p:nvSpPr>
            <p:cNvPr id="10" name="object 10"/>
            <p:cNvSpPr/>
            <p:nvPr/>
          </p:nvSpPr>
          <p:spPr>
            <a:xfrm>
              <a:off x="10936247" y="0"/>
              <a:ext cx="1256030" cy="6858000"/>
            </a:xfrm>
            <a:custGeom>
              <a:avLst/>
              <a:gdLst/>
              <a:ahLst/>
              <a:cxnLst/>
              <a:rect l="l" t="t" r="r" b="b"/>
              <a:pathLst>
                <a:path w="1256029" h="6858000">
                  <a:moveTo>
                    <a:pt x="1255752" y="6857995"/>
                  </a:moveTo>
                  <a:lnTo>
                    <a:pt x="1114527" y="6857995"/>
                  </a:lnTo>
                  <a:lnTo>
                    <a:pt x="0" y="0"/>
                  </a:lnTo>
                  <a:lnTo>
                    <a:pt x="1255752" y="0"/>
                  </a:lnTo>
                  <a:lnTo>
                    <a:pt x="1255752" y="6857995"/>
                  </a:lnTo>
                  <a:close/>
                </a:path>
              </a:pathLst>
            </a:custGeom>
            <a:solidFill>
              <a:srgbClr val="226192">
                <a:alpha val="79606"/>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4" y="3267074"/>
                  </a:moveTo>
                  <a:lnTo>
                    <a:pt x="0" y="3267074"/>
                  </a:lnTo>
                  <a:lnTo>
                    <a:pt x="1819274" y="0"/>
                  </a:lnTo>
                  <a:lnTo>
                    <a:pt x="1819274" y="3267074"/>
                  </a:lnTo>
                  <a:close/>
                </a:path>
              </a:pathLst>
            </a:custGeom>
            <a:solidFill>
              <a:srgbClr val="17AEE3">
                <a:alpha val="65489"/>
              </a:srgbClr>
            </a:solidFill>
          </p:spPr>
          <p:txBody>
            <a:bodyPr wrap="square" lIns="0" tIns="0" rIns="0" bIns="0" rtlCol="0"/>
            <a:lstStyle/>
            <a:p>
              <a:endParaRPr/>
            </a:p>
          </p:txBody>
        </p:sp>
      </p:grpSp>
      <p:sp>
        <p:nvSpPr>
          <p:cNvPr id="12" name="object 12"/>
          <p:cNvSpPr/>
          <p:nvPr/>
        </p:nvSpPr>
        <p:spPr>
          <a:xfrm>
            <a:off x="0" y="4010025"/>
            <a:ext cx="447675" cy="2847975"/>
          </a:xfrm>
          <a:custGeom>
            <a:avLst/>
            <a:gdLst/>
            <a:ahLst/>
            <a:cxnLst/>
            <a:rect l="l" t="t" r="r" b="b"/>
            <a:pathLst>
              <a:path w="447675" h="2847975">
                <a:moveTo>
                  <a:pt x="447674" y="2847974"/>
                </a:moveTo>
                <a:lnTo>
                  <a:pt x="0" y="2847974"/>
                </a:lnTo>
                <a:lnTo>
                  <a:pt x="0" y="0"/>
                </a:lnTo>
                <a:lnTo>
                  <a:pt x="447674" y="2847974"/>
                </a:lnTo>
                <a:close/>
              </a:path>
            </a:pathLst>
          </a:custGeom>
          <a:solidFill>
            <a:srgbClr val="5FCAEE">
              <a:alpha val="69802"/>
            </a:srgbClr>
          </a:solidFill>
        </p:spPr>
        <p:txBody>
          <a:bodyPr wrap="square" lIns="0" tIns="0" rIns="0" bIns="0" rtlCol="0"/>
          <a:lstStyle/>
          <a:p>
            <a:endParaRPr/>
          </a:p>
        </p:txBody>
      </p:sp>
      <p:sp>
        <p:nvSpPr>
          <p:cNvPr id="13" name="object 13"/>
          <p:cNvSpPr txBox="1"/>
          <p:nvPr/>
        </p:nvSpPr>
        <p:spPr>
          <a:xfrm>
            <a:off x="752475" y="6488976"/>
            <a:ext cx="1710689" cy="162560"/>
          </a:xfrm>
          <a:prstGeom prst="rect">
            <a:avLst/>
          </a:prstGeom>
        </p:spPr>
        <p:txBody>
          <a:bodyPr vert="horz" wrap="square" lIns="0" tIns="0" rIns="0" bIns="0" rtlCol="0">
            <a:spAutoFit/>
          </a:bodyPr>
          <a:lstStyle/>
          <a:p>
            <a:pPr>
              <a:lnSpc>
                <a:spcPts val="1255"/>
              </a:lnSpc>
            </a:pPr>
            <a:r>
              <a:rPr sz="1100" dirty="0">
                <a:solidFill>
                  <a:srgbClr val="2D83C3"/>
                </a:solidFill>
                <a:latin typeface="Trebuchet MS"/>
                <a:cs typeface="Trebuchet MS"/>
              </a:rPr>
              <a:t>3/21/2024</a:t>
            </a:r>
            <a:r>
              <a:rPr sz="1100" spc="260" dirty="0">
                <a:solidFill>
                  <a:srgbClr val="2D83C3"/>
                </a:solidFill>
                <a:latin typeface="Trebuchet MS"/>
                <a:cs typeface="Trebuchet MS"/>
              </a:rPr>
              <a:t> </a:t>
            </a:r>
            <a:r>
              <a:rPr sz="1100" b="1" dirty="0">
                <a:solidFill>
                  <a:srgbClr val="2D83C3"/>
                </a:solidFill>
                <a:latin typeface="Trebuchet MS"/>
                <a:cs typeface="Trebuchet MS"/>
              </a:rPr>
              <a:t>Annual</a:t>
            </a:r>
            <a:r>
              <a:rPr sz="1100" b="1" spc="-4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4" name="object 14"/>
          <p:cNvSpPr/>
          <p:nvPr/>
        </p:nvSpPr>
        <p:spPr>
          <a:xfrm>
            <a:off x="7362825" y="447675"/>
            <a:ext cx="361950" cy="361950"/>
          </a:xfrm>
          <a:custGeom>
            <a:avLst/>
            <a:gdLst/>
            <a:ahLst/>
            <a:cxnLst/>
            <a:rect l="l" t="t" r="r" b="b"/>
            <a:pathLst>
              <a:path w="361950" h="361950">
                <a:moveTo>
                  <a:pt x="180974" y="361949"/>
                </a:moveTo>
                <a:lnTo>
                  <a:pt x="132863" y="355484"/>
                </a:lnTo>
                <a:lnTo>
                  <a:pt x="89632" y="337240"/>
                </a:lnTo>
                <a:lnTo>
                  <a:pt x="53006" y="308942"/>
                </a:lnTo>
                <a:lnTo>
                  <a:pt x="24707" y="272315"/>
                </a:lnTo>
                <a:lnTo>
                  <a:pt x="6463" y="229084"/>
                </a:lnTo>
                <a:lnTo>
                  <a:pt x="0" y="180974"/>
                </a:lnTo>
                <a:lnTo>
                  <a:pt x="6463" y="132863"/>
                </a:lnTo>
                <a:lnTo>
                  <a:pt x="24707" y="89632"/>
                </a:lnTo>
                <a:lnTo>
                  <a:pt x="53006" y="53005"/>
                </a:lnTo>
                <a:lnTo>
                  <a:pt x="89632" y="24707"/>
                </a:lnTo>
                <a:lnTo>
                  <a:pt x="132863" y="6463"/>
                </a:lnTo>
                <a:lnTo>
                  <a:pt x="180974" y="0"/>
                </a:lnTo>
                <a:lnTo>
                  <a:pt x="229084" y="6463"/>
                </a:lnTo>
                <a:lnTo>
                  <a:pt x="272315" y="24707"/>
                </a:lnTo>
                <a:lnTo>
                  <a:pt x="308942" y="53005"/>
                </a:lnTo>
                <a:lnTo>
                  <a:pt x="337240" y="89632"/>
                </a:lnTo>
                <a:lnTo>
                  <a:pt x="355484" y="132863"/>
                </a:lnTo>
                <a:lnTo>
                  <a:pt x="361949" y="180974"/>
                </a:lnTo>
                <a:lnTo>
                  <a:pt x="355484" y="229084"/>
                </a:lnTo>
                <a:lnTo>
                  <a:pt x="337240" y="272315"/>
                </a:lnTo>
                <a:lnTo>
                  <a:pt x="308942" y="308942"/>
                </a:lnTo>
                <a:lnTo>
                  <a:pt x="272315" y="337240"/>
                </a:lnTo>
                <a:lnTo>
                  <a:pt x="229084" y="355484"/>
                </a:lnTo>
                <a:lnTo>
                  <a:pt x="180974" y="361949"/>
                </a:lnTo>
                <a:close/>
              </a:path>
            </a:pathLst>
          </a:custGeom>
          <a:solidFill>
            <a:srgbClr val="EBEBEB"/>
          </a:solidFill>
        </p:spPr>
        <p:txBody>
          <a:bodyPr wrap="square" lIns="0" tIns="0" rIns="0" bIns="0" rtlCol="0"/>
          <a:lstStyle/>
          <a:p>
            <a:endParaRPr/>
          </a:p>
        </p:txBody>
      </p:sp>
      <p:sp>
        <p:nvSpPr>
          <p:cNvPr id="15" name="object 15"/>
          <p:cNvSpPr/>
          <p:nvPr/>
        </p:nvSpPr>
        <p:spPr>
          <a:xfrm>
            <a:off x="11010900" y="5610225"/>
            <a:ext cx="647700" cy="647700"/>
          </a:xfrm>
          <a:custGeom>
            <a:avLst/>
            <a:gdLst/>
            <a:ahLst/>
            <a:cxnLst/>
            <a:rect l="l" t="t" r="r" b="b"/>
            <a:pathLst>
              <a:path w="647700" h="647700">
                <a:moveTo>
                  <a:pt x="323849" y="647699"/>
                </a:moveTo>
                <a:lnTo>
                  <a:pt x="276002" y="644187"/>
                </a:lnTo>
                <a:lnTo>
                  <a:pt x="230331" y="633987"/>
                </a:lnTo>
                <a:lnTo>
                  <a:pt x="187339" y="617599"/>
                </a:lnTo>
                <a:lnTo>
                  <a:pt x="147527" y="595523"/>
                </a:lnTo>
                <a:lnTo>
                  <a:pt x="111396" y="568262"/>
                </a:lnTo>
                <a:lnTo>
                  <a:pt x="79447" y="536317"/>
                </a:lnTo>
                <a:lnTo>
                  <a:pt x="52184" y="500187"/>
                </a:lnTo>
                <a:lnTo>
                  <a:pt x="30106" y="460374"/>
                </a:lnTo>
                <a:lnTo>
                  <a:pt x="13713" y="417379"/>
                </a:lnTo>
                <a:lnTo>
                  <a:pt x="3511" y="371704"/>
                </a:lnTo>
                <a:lnTo>
                  <a:pt x="0" y="323849"/>
                </a:lnTo>
                <a:lnTo>
                  <a:pt x="3511" y="275994"/>
                </a:lnTo>
                <a:lnTo>
                  <a:pt x="13713" y="230319"/>
                </a:lnTo>
                <a:lnTo>
                  <a:pt x="30106" y="187323"/>
                </a:lnTo>
                <a:lnTo>
                  <a:pt x="52184" y="147510"/>
                </a:lnTo>
                <a:lnTo>
                  <a:pt x="79447" y="111380"/>
                </a:lnTo>
                <a:lnTo>
                  <a:pt x="111396" y="79435"/>
                </a:lnTo>
                <a:lnTo>
                  <a:pt x="147527" y="52174"/>
                </a:lnTo>
                <a:lnTo>
                  <a:pt x="187339" y="30098"/>
                </a:lnTo>
                <a:lnTo>
                  <a:pt x="230331" y="13710"/>
                </a:lnTo>
                <a:lnTo>
                  <a:pt x="276002" y="3510"/>
                </a:lnTo>
                <a:lnTo>
                  <a:pt x="323849" y="0"/>
                </a:lnTo>
                <a:lnTo>
                  <a:pt x="371695" y="3510"/>
                </a:lnTo>
                <a:lnTo>
                  <a:pt x="417367" y="13710"/>
                </a:lnTo>
                <a:lnTo>
                  <a:pt x="460359" y="30098"/>
                </a:lnTo>
                <a:lnTo>
                  <a:pt x="500170" y="52174"/>
                </a:lnTo>
                <a:lnTo>
                  <a:pt x="536302" y="79435"/>
                </a:lnTo>
                <a:lnTo>
                  <a:pt x="568250" y="111380"/>
                </a:lnTo>
                <a:lnTo>
                  <a:pt x="595514" y="147510"/>
                </a:lnTo>
                <a:lnTo>
                  <a:pt x="617592" y="187323"/>
                </a:lnTo>
                <a:lnTo>
                  <a:pt x="633984" y="230319"/>
                </a:lnTo>
                <a:lnTo>
                  <a:pt x="644186" y="275994"/>
                </a:lnTo>
                <a:lnTo>
                  <a:pt x="647699" y="323849"/>
                </a:lnTo>
                <a:lnTo>
                  <a:pt x="644186" y="371704"/>
                </a:lnTo>
                <a:lnTo>
                  <a:pt x="633984" y="417379"/>
                </a:lnTo>
                <a:lnTo>
                  <a:pt x="617592" y="460374"/>
                </a:lnTo>
                <a:lnTo>
                  <a:pt x="595514" y="500187"/>
                </a:lnTo>
                <a:lnTo>
                  <a:pt x="568250" y="536317"/>
                </a:lnTo>
                <a:lnTo>
                  <a:pt x="536302" y="568262"/>
                </a:lnTo>
                <a:lnTo>
                  <a:pt x="500170" y="595523"/>
                </a:lnTo>
                <a:lnTo>
                  <a:pt x="460359" y="617599"/>
                </a:lnTo>
                <a:lnTo>
                  <a:pt x="417367" y="633987"/>
                </a:lnTo>
                <a:lnTo>
                  <a:pt x="371695" y="644187"/>
                </a:lnTo>
                <a:lnTo>
                  <a:pt x="323849" y="647699"/>
                </a:lnTo>
                <a:close/>
              </a:path>
            </a:pathLst>
          </a:custGeom>
          <a:solidFill>
            <a:srgbClr val="2D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050" y="6134100"/>
            <a:ext cx="247649" cy="247649"/>
          </a:xfrm>
          <a:prstGeom prst="rect">
            <a:avLst/>
          </a:prstGeom>
        </p:spPr>
      </p:pic>
      <p:grpSp>
        <p:nvGrpSpPr>
          <p:cNvPr id="17" name="object 17"/>
          <p:cNvGrpSpPr/>
          <p:nvPr/>
        </p:nvGrpSpPr>
        <p:grpSpPr>
          <a:xfrm>
            <a:off x="47625" y="3819523"/>
            <a:ext cx="4124325" cy="3009900"/>
            <a:chOff x="47625" y="3819523"/>
            <a:chExt cx="4124325" cy="3009900"/>
          </a:xfrm>
        </p:grpSpPr>
        <p:pic>
          <p:nvPicPr>
            <p:cNvPr id="18" name="object 18"/>
            <p:cNvPicPr/>
            <p:nvPr/>
          </p:nvPicPr>
          <p:blipFill>
            <a:blip r:embed="rId3" cstate="print"/>
            <a:stretch>
              <a:fillRect/>
            </a:stretch>
          </p:blipFill>
          <p:spPr>
            <a:xfrm>
              <a:off x="466725" y="6410325"/>
              <a:ext cx="3705224" cy="295274"/>
            </a:xfrm>
            <a:prstGeom prst="rect">
              <a:avLst/>
            </a:prstGeom>
          </p:spPr>
        </p:pic>
        <p:pic>
          <p:nvPicPr>
            <p:cNvPr id="19" name="object 19"/>
            <p:cNvPicPr/>
            <p:nvPr/>
          </p:nvPicPr>
          <p:blipFill>
            <a:blip r:embed="rId4" cstate="print"/>
            <a:stretch>
              <a:fillRect/>
            </a:stretch>
          </p:blipFill>
          <p:spPr>
            <a:xfrm>
              <a:off x="47625" y="3819523"/>
              <a:ext cx="1733549" cy="3009897"/>
            </a:xfrm>
            <a:prstGeom prst="rect">
              <a:avLst/>
            </a:prstGeom>
          </p:spPr>
        </p:pic>
      </p:grpSp>
      <p:sp>
        <p:nvSpPr>
          <p:cNvPr id="20" name="object 20"/>
          <p:cNvSpPr txBox="1">
            <a:spLocks noGrp="1"/>
          </p:cNvSpPr>
          <p:nvPr>
            <p:ph type="title"/>
          </p:nvPr>
        </p:nvSpPr>
        <p:spPr>
          <a:prstGeom prst="rect">
            <a:avLst/>
          </a:prstGeom>
        </p:spPr>
        <p:txBody>
          <a:bodyPr vert="horz" wrap="square" lIns="0" tIns="166940" rIns="0" bIns="0" rtlCol="0">
            <a:spAutoFit/>
          </a:bodyPr>
          <a:lstStyle/>
          <a:p>
            <a:pPr marL="193675">
              <a:lnSpc>
                <a:spcPct val="100000"/>
              </a:lnSpc>
              <a:spcBef>
                <a:spcPts val="100"/>
              </a:spcBef>
            </a:pPr>
            <a:r>
              <a:rPr spc="-10" dirty="0">
                <a:latin typeface="Trebuchet MS"/>
                <a:cs typeface="Trebuchet MS"/>
              </a:rPr>
              <a:t>AGENDA</a:t>
            </a:r>
          </a:p>
        </p:txBody>
      </p:sp>
      <p:sp>
        <p:nvSpPr>
          <p:cNvPr id="22" name="object 22"/>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t>3</a:t>
            </a:fld>
            <a:endParaRPr spc="-50" dirty="0"/>
          </a:p>
        </p:txBody>
      </p:sp>
      <p:sp>
        <p:nvSpPr>
          <p:cNvPr id="21" name="object 21"/>
          <p:cNvSpPr txBox="1"/>
          <p:nvPr/>
        </p:nvSpPr>
        <p:spPr>
          <a:xfrm>
            <a:off x="2312870" y="1479429"/>
            <a:ext cx="4474210" cy="3439160"/>
          </a:xfrm>
          <a:prstGeom prst="rect">
            <a:avLst/>
          </a:prstGeom>
        </p:spPr>
        <p:txBody>
          <a:bodyPr vert="horz" wrap="square" lIns="0" tIns="12700" rIns="0" bIns="0" rtlCol="0">
            <a:spAutoFit/>
          </a:bodyPr>
          <a:lstStyle/>
          <a:p>
            <a:pPr marL="281940" indent="-273050">
              <a:lnSpc>
                <a:spcPct val="100000"/>
              </a:lnSpc>
              <a:spcBef>
                <a:spcPts val="100"/>
              </a:spcBef>
              <a:buSzPct val="96428"/>
              <a:buFont typeface="Calibri"/>
              <a:buAutoNum type="arabicPeriod"/>
              <a:tabLst>
                <a:tab pos="281940" algn="l"/>
              </a:tabLst>
            </a:pPr>
            <a:r>
              <a:rPr sz="2800" dirty="0">
                <a:solidFill>
                  <a:srgbClr val="0D0D0D"/>
                </a:solidFill>
                <a:latin typeface="Times New Roman"/>
                <a:cs typeface="Times New Roman"/>
              </a:rPr>
              <a:t>Problem</a:t>
            </a:r>
            <a:r>
              <a:rPr sz="2800" spc="-35" dirty="0">
                <a:solidFill>
                  <a:srgbClr val="0D0D0D"/>
                </a:solidFill>
                <a:latin typeface="Times New Roman"/>
                <a:cs typeface="Times New Roman"/>
              </a:rPr>
              <a:t> </a:t>
            </a:r>
            <a:r>
              <a:rPr sz="2800" spc="-10" dirty="0">
                <a:solidFill>
                  <a:srgbClr val="0D0D0D"/>
                </a:solidFill>
                <a:latin typeface="Times New Roman"/>
                <a:cs typeface="Times New Roman"/>
              </a:rPr>
              <a:t>Statement</a:t>
            </a:r>
            <a:endParaRPr sz="2800">
              <a:latin typeface="Times New Roman"/>
              <a:cs typeface="Times New Roman"/>
            </a:endParaRPr>
          </a:p>
          <a:p>
            <a:pPr marL="281940" indent="-273050">
              <a:lnSpc>
                <a:spcPct val="100000"/>
              </a:lnSpc>
              <a:buSzPct val="96428"/>
              <a:buFont typeface="Calibri"/>
              <a:buAutoNum type="arabicPeriod"/>
              <a:tabLst>
                <a:tab pos="281940" algn="l"/>
              </a:tabLst>
            </a:pPr>
            <a:r>
              <a:rPr sz="2800" dirty="0">
                <a:solidFill>
                  <a:srgbClr val="0D0D0D"/>
                </a:solidFill>
                <a:latin typeface="Times New Roman"/>
                <a:cs typeface="Times New Roman"/>
              </a:rPr>
              <a:t>Project</a:t>
            </a:r>
            <a:r>
              <a:rPr sz="2800" spc="-35" dirty="0">
                <a:solidFill>
                  <a:srgbClr val="0D0D0D"/>
                </a:solidFill>
                <a:latin typeface="Times New Roman"/>
                <a:cs typeface="Times New Roman"/>
              </a:rPr>
              <a:t> </a:t>
            </a:r>
            <a:r>
              <a:rPr sz="2800" spc="-10" dirty="0">
                <a:solidFill>
                  <a:srgbClr val="0D0D0D"/>
                </a:solidFill>
                <a:latin typeface="Times New Roman"/>
                <a:cs typeface="Times New Roman"/>
              </a:rPr>
              <a:t>Overview</a:t>
            </a:r>
            <a:endParaRPr sz="2800">
              <a:latin typeface="Times New Roman"/>
              <a:cs typeface="Times New Roman"/>
            </a:endParaRPr>
          </a:p>
          <a:p>
            <a:pPr marL="281940" indent="-273050">
              <a:lnSpc>
                <a:spcPct val="100000"/>
              </a:lnSpc>
              <a:buSzPct val="96428"/>
              <a:buFont typeface="Calibri"/>
              <a:buAutoNum type="arabicPeriod"/>
              <a:tabLst>
                <a:tab pos="281940" algn="l"/>
              </a:tabLst>
            </a:pPr>
            <a:r>
              <a:rPr sz="2800" dirty="0">
                <a:solidFill>
                  <a:srgbClr val="0D0D0D"/>
                </a:solidFill>
                <a:latin typeface="Times New Roman"/>
                <a:cs typeface="Times New Roman"/>
              </a:rPr>
              <a:t>End</a:t>
            </a:r>
            <a:r>
              <a:rPr sz="2800" spc="-50" dirty="0">
                <a:solidFill>
                  <a:srgbClr val="0D0D0D"/>
                </a:solidFill>
                <a:latin typeface="Times New Roman"/>
                <a:cs typeface="Times New Roman"/>
              </a:rPr>
              <a:t> </a:t>
            </a:r>
            <a:r>
              <a:rPr sz="2800" spc="-10" dirty="0">
                <a:solidFill>
                  <a:srgbClr val="0D0D0D"/>
                </a:solidFill>
                <a:latin typeface="Times New Roman"/>
                <a:cs typeface="Times New Roman"/>
              </a:rPr>
              <a:t>Users</a:t>
            </a:r>
            <a:endParaRPr sz="2800">
              <a:latin typeface="Times New Roman"/>
              <a:cs typeface="Times New Roman"/>
            </a:endParaRPr>
          </a:p>
          <a:p>
            <a:pPr marL="281940" indent="-273050">
              <a:lnSpc>
                <a:spcPct val="100000"/>
              </a:lnSpc>
              <a:buSzPct val="96428"/>
              <a:buFont typeface="Calibri"/>
              <a:buAutoNum type="arabicPeriod"/>
              <a:tabLst>
                <a:tab pos="281940" algn="l"/>
              </a:tabLst>
            </a:pPr>
            <a:r>
              <a:rPr sz="2800" dirty="0">
                <a:solidFill>
                  <a:srgbClr val="0D0D0D"/>
                </a:solidFill>
                <a:latin typeface="Times New Roman"/>
                <a:cs typeface="Times New Roman"/>
              </a:rPr>
              <a:t>Our</a:t>
            </a:r>
            <a:r>
              <a:rPr sz="2800" spc="-15" dirty="0">
                <a:solidFill>
                  <a:srgbClr val="0D0D0D"/>
                </a:solidFill>
                <a:latin typeface="Times New Roman"/>
                <a:cs typeface="Times New Roman"/>
              </a:rPr>
              <a:t> </a:t>
            </a:r>
            <a:r>
              <a:rPr sz="2800" dirty="0">
                <a:solidFill>
                  <a:srgbClr val="0D0D0D"/>
                </a:solidFill>
                <a:latin typeface="Times New Roman"/>
                <a:cs typeface="Times New Roman"/>
              </a:rPr>
              <a:t>Solution</a:t>
            </a:r>
            <a:r>
              <a:rPr sz="2800" spc="-15" dirty="0">
                <a:solidFill>
                  <a:srgbClr val="0D0D0D"/>
                </a:solidFill>
                <a:latin typeface="Times New Roman"/>
                <a:cs typeface="Times New Roman"/>
              </a:rPr>
              <a:t> </a:t>
            </a:r>
            <a:r>
              <a:rPr sz="2800" dirty="0">
                <a:solidFill>
                  <a:srgbClr val="0D0D0D"/>
                </a:solidFill>
                <a:latin typeface="Times New Roman"/>
                <a:cs typeface="Times New Roman"/>
              </a:rPr>
              <a:t>and</a:t>
            </a:r>
            <a:r>
              <a:rPr sz="2800" spc="-15" dirty="0">
                <a:solidFill>
                  <a:srgbClr val="0D0D0D"/>
                </a:solidFill>
                <a:latin typeface="Times New Roman"/>
                <a:cs typeface="Times New Roman"/>
              </a:rPr>
              <a:t> </a:t>
            </a:r>
            <a:r>
              <a:rPr sz="2800" spc="-10" dirty="0">
                <a:solidFill>
                  <a:srgbClr val="0D0D0D"/>
                </a:solidFill>
                <a:latin typeface="Times New Roman"/>
                <a:cs typeface="Times New Roman"/>
              </a:rPr>
              <a:t>Proposition</a:t>
            </a:r>
            <a:endParaRPr sz="2800">
              <a:latin typeface="Times New Roman"/>
              <a:cs typeface="Times New Roman"/>
            </a:endParaRPr>
          </a:p>
          <a:p>
            <a:pPr marL="281940" indent="-273050">
              <a:lnSpc>
                <a:spcPct val="100000"/>
              </a:lnSpc>
              <a:buSzPct val="96428"/>
              <a:buFont typeface="Calibri"/>
              <a:buAutoNum type="arabicPeriod"/>
              <a:tabLst>
                <a:tab pos="281940" algn="l"/>
              </a:tabLst>
            </a:pPr>
            <a:r>
              <a:rPr sz="2800" dirty="0">
                <a:solidFill>
                  <a:srgbClr val="0D0D0D"/>
                </a:solidFill>
                <a:latin typeface="Times New Roman"/>
                <a:cs typeface="Times New Roman"/>
              </a:rPr>
              <a:t>Dataset</a:t>
            </a:r>
            <a:r>
              <a:rPr sz="2800" spc="-35" dirty="0">
                <a:solidFill>
                  <a:srgbClr val="0D0D0D"/>
                </a:solidFill>
                <a:latin typeface="Times New Roman"/>
                <a:cs typeface="Times New Roman"/>
              </a:rPr>
              <a:t> </a:t>
            </a:r>
            <a:r>
              <a:rPr sz="2800" spc="-10" dirty="0">
                <a:solidFill>
                  <a:srgbClr val="0D0D0D"/>
                </a:solidFill>
                <a:latin typeface="Times New Roman"/>
                <a:cs typeface="Times New Roman"/>
              </a:rPr>
              <a:t>Description</a:t>
            </a:r>
            <a:endParaRPr sz="2800">
              <a:latin typeface="Times New Roman"/>
              <a:cs typeface="Times New Roman"/>
            </a:endParaRPr>
          </a:p>
          <a:p>
            <a:pPr marL="281940" indent="-273050">
              <a:lnSpc>
                <a:spcPct val="100000"/>
              </a:lnSpc>
              <a:buSzPct val="96428"/>
              <a:buFont typeface="Calibri"/>
              <a:buAutoNum type="arabicPeriod"/>
              <a:tabLst>
                <a:tab pos="281940" algn="l"/>
              </a:tabLst>
            </a:pPr>
            <a:r>
              <a:rPr sz="2800" dirty="0">
                <a:solidFill>
                  <a:srgbClr val="0D0D0D"/>
                </a:solidFill>
                <a:latin typeface="Times New Roman"/>
                <a:cs typeface="Times New Roman"/>
              </a:rPr>
              <a:t>Modelling</a:t>
            </a:r>
            <a:r>
              <a:rPr sz="2800" spc="-155" dirty="0">
                <a:solidFill>
                  <a:srgbClr val="0D0D0D"/>
                </a:solidFill>
                <a:latin typeface="Times New Roman"/>
                <a:cs typeface="Times New Roman"/>
              </a:rPr>
              <a:t> </a:t>
            </a:r>
            <a:r>
              <a:rPr sz="2800" spc="-10" dirty="0">
                <a:solidFill>
                  <a:srgbClr val="0D0D0D"/>
                </a:solidFill>
                <a:latin typeface="Times New Roman"/>
                <a:cs typeface="Times New Roman"/>
              </a:rPr>
              <a:t>Approach</a:t>
            </a:r>
            <a:endParaRPr sz="2800">
              <a:latin typeface="Times New Roman"/>
              <a:cs typeface="Times New Roman"/>
            </a:endParaRPr>
          </a:p>
          <a:p>
            <a:pPr marL="281940" indent="-273050">
              <a:lnSpc>
                <a:spcPct val="100000"/>
              </a:lnSpc>
              <a:buSzPct val="96428"/>
              <a:buFont typeface="Calibri"/>
              <a:buAutoNum type="arabicPeriod"/>
              <a:tabLst>
                <a:tab pos="281940" algn="l"/>
              </a:tabLst>
            </a:pPr>
            <a:r>
              <a:rPr sz="2800" dirty="0">
                <a:solidFill>
                  <a:srgbClr val="0D0D0D"/>
                </a:solidFill>
                <a:latin typeface="Times New Roman"/>
                <a:cs typeface="Times New Roman"/>
              </a:rPr>
              <a:t>Results</a:t>
            </a:r>
            <a:r>
              <a:rPr sz="2800" spc="-20" dirty="0">
                <a:solidFill>
                  <a:srgbClr val="0D0D0D"/>
                </a:solidFill>
                <a:latin typeface="Times New Roman"/>
                <a:cs typeface="Times New Roman"/>
              </a:rPr>
              <a:t> </a:t>
            </a:r>
            <a:r>
              <a:rPr sz="2800" dirty="0">
                <a:solidFill>
                  <a:srgbClr val="0D0D0D"/>
                </a:solidFill>
                <a:latin typeface="Times New Roman"/>
                <a:cs typeface="Times New Roman"/>
              </a:rPr>
              <a:t>and</a:t>
            </a:r>
            <a:r>
              <a:rPr sz="2800" spc="-15" dirty="0">
                <a:solidFill>
                  <a:srgbClr val="0D0D0D"/>
                </a:solidFill>
                <a:latin typeface="Times New Roman"/>
                <a:cs typeface="Times New Roman"/>
              </a:rPr>
              <a:t> </a:t>
            </a:r>
            <a:r>
              <a:rPr sz="2800" spc="-10" dirty="0">
                <a:solidFill>
                  <a:srgbClr val="0D0D0D"/>
                </a:solidFill>
                <a:latin typeface="Times New Roman"/>
                <a:cs typeface="Times New Roman"/>
              </a:rPr>
              <a:t>Discussion</a:t>
            </a:r>
            <a:endParaRPr sz="2800">
              <a:latin typeface="Times New Roman"/>
              <a:cs typeface="Times New Roman"/>
            </a:endParaRPr>
          </a:p>
          <a:p>
            <a:pPr marL="281940" indent="-273050">
              <a:lnSpc>
                <a:spcPct val="100000"/>
              </a:lnSpc>
              <a:buSzPct val="96428"/>
              <a:buFont typeface="Calibri"/>
              <a:buAutoNum type="arabicPeriod"/>
              <a:tabLst>
                <a:tab pos="281940" algn="l"/>
              </a:tabLst>
            </a:pPr>
            <a:r>
              <a:rPr sz="2800" spc="-10" dirty="0">
                <a:solidFill>
                  <a:srgbClr val="0D0D0D"/>
                </a:solidFill>
                <a:latin typeface="Times New Roman"/>
                <a:cs typeface="Times New Roman"/>
              </a:rPr>
              <a:t>Conclusion</a:t>
            </a:r>
            <a:endParaRPr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475" y="2933700"/>
            <a:ext cx="2762250" cy="3257550"/>
            <a:chOff x="7991475" y="2933700"/>
            <a:chExt cx="2762250" cy="3257550"/>
          </a:xfrm>
        </p:grpSpPr>
        <p:sp>
          <p:nvSpPr>
            <p:cNvPr id="4" name="object 4"/>
            <p:cNvSpPr/>
            <p:nvPr/>
          </p:nvSpPr>
          <p:spPr>
            <a:xfrm>
              <a:off x="9353549" y="5895974"/>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49" cy="3257549"/>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4" y="323849"/>
                </a:moveTo>
                <a:lnTo>
                  <a:pt x="0" y="323849"/>
                </a:lnTo>
                <a:lnTo>
                  <a:pt x="0" y="0"/>
                </a:lnTo>
                <a:lnTo>
                  <a:pt x="314324" y="0"/>
                </a:lnTo>
                <a:lnTo>
                  <a:pt x="314324" y="323849"/>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50290"/>
            <a:ext cx="2379980" cy="673100"/>
          </a:xfrm>
          <a:prstGeom prst="rect">
            <a:avLst/>
          </a:prstGeom>
        </p:spPr>
        <p:txBody>
          <a:bodyPr vert="horz" wrap="square" lIns="0" tIns="12700" rIns="0" bIns="0" rtlCol="0">
            <a:spAutoFit/>
          </a:bodyPr>
          <a:lstStyle/>
          <a:p>
            <a:pPr marL="12700">
              <a:lnSpc>
                <a:spcPct val="100000"/>
              </a:lnSpc>
              <a:spcBef>
                <a:spcPts val="100"/>
              </a:spcBef>
            </a:pPr>
            <a:r>
              <a:rPr sz="4250" spc="-10" dirty="0">
                <a:latin typeface="Trebuchet MS"/>
                <a:cs typeface="Trebuchet MS"/>
              </a:rPr>
              <a:t>PROBLEM</a:t>
            </a:r>
            <a:endParaRPr sz="4250">
              <a:latin typeface="Trebuchet MS"/>
              <a:cs typeface="Trebuchet MS"/>
            </a:endParaRPr>
          </a:p>
        </p:txBody>
      </p:sp>
      <p:sp>
        <p:nvSpPr>
          <p:cNvPr id="8" name="object 8"/>
          <p:cNvSpPr txBox="1"/>
          <p:nvPr/>
        </p:nvSpPr>
        <p:spPr>
          <a:xfrm>
            <a:off x="1761171" y="1184275"/>
            <a:ext cx="2905760" cy="673100"/>
          </a:xfrm>
          <a:prstGeom prst="rect">
            <a:avLst/>
          </a:prstGeom>
        </p:spPr>
        <p:txBody>
          <a:bodyPr vert="horz" wrap="square" lIns="0" tIns="12700" rIns="0" bIns="0" rtlCol="0">
            <a:spAutoFit/>
          </a:bodyPr>
          <a:lstStyle/>
          <a:p>
            <a:pPr marL="12700">
              <a:lnSpc>
                <a:spcPct val="100000"/>
              </a:lnSpc>
              <a:spcBef>
                <a:spcPts val="100"/>
              </a:spcBef>
            </a:pPr>
            <a:r>
              <a:rPr sz="4250" b="1" spc="-90" dirty="0">
                <a:latin typeface="Trebuchet MS"/>
                <a:cs typeface="Trebuchet MS"/>
              </a:rPr>
              <a:t>STATEMENT</a:t>
            </a:r>
            <a:endParaRPr sz="4250">
              <a:latin typeface="Trebuchet MS"/>
              <a:cs typeface="Trebuchet MS"/>
            </a:endParaRPr>
          </a:p>
        </p:txBody>
      </p:sp>
      <p:pic>
        <p:nvPicPr>
          <p:cNvPr id="9" name="object 9"/>
          <p:cNvPicPr/>
          <p:nvPr/>
        </p:nvPicPr>
        <p:blipFill>
          <a:blip r:embed="rId3" cstate="print"/>
          <a:stretch>
            <a:fillRect/>
          </a:stretch>
        </p:blipFill>
        <p:spPr>
          <a:xfrm>
            <a:off x="1666875" y="6467475"/>
            <a:ext cx="76199" cy="177799"/>
          </a:xfrm>
          <a:prstGeom prst="rect">
            <a:avLst/>
          </a:prstGeom>
        </p:spPr>
      </p:pic>
      <p:sp>
        <p:nvSpPr>
          <p:cNvPr id="11" name="object 11"/>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t>4</a:t>
            </a:fld>
            <a:endParaRPr spc="-50" dirty="0"/>
          </a:p>
        </p:txBody>
      </p:sp>
      <p:sp>
        <p:nvSpPr>
          <p:cNvPr id="13" name="TextBox 12">
            <a:extLst>
              <a:ext uri="{FF2B5EF4-FFF2-40B4-BE49-F238E27FC236}">
                <a16:creationId xmlns:a16="http://schemas.microsoft.com/office/drawing/2014/main" id="{E53D7C22-C0C4-5087-185D-87EAE87E26C2}"/>
              </a:ext>
            </a:extLst>
          </p:cNvPr>
          <p:cNvSpPr txBox="1"/>
          <p:nvPr/>
        </p:nvSpPr>
        <p:spPr>
          <a:xfrm>
            <a:off x="834072" y="2019301"/>
            <a:ext cx="6651459" cy="3539430"/>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 The project aims to analyze employee performance based on gender to identify potential biases and ensure fair evaluation practices. It also seeks to assess the reliability and impact of employee ratings on performance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8225" y="2647950"/>
            <a:ext cx="3533775" cy="3810000"/>
            <a:chOff x="8658225" y="2647950"/>
            <a:chExt cx="3533775" cy="3810000"/>
          </a:xfrm>
        </p:grpSpPr>
        <p:sp>
          <p:nvSpPr>
            <p:cNvPr id="4" name="object 4"/>
            <p:cNvSpPr/>
            <p:nvPr/>
          </p:nvSpPr>
          <p:spPr>
            <a:xfrm>
              <a:off x="9353549" y="5895974"/>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4" cy="3809999"/>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4" y="323849"/>
                </a:moveTo>
                <a:lnTo>
                  <a:pt x="0" y="323849"/>
                </a:lnTo>
                <a:lnTo>
                  <a:pt x="0" y="0"/>
                </a:lnTo>
                <a:lnTo>
                  <a:pt x="314324" y="0"/>
                </a:lnTo>
                <a:lnTo>
                  <a:pt x="314324" y="323849"/>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553971" rIns="0" bIns="0" rtlCol="0">
            <a:spAutoFit/>
          </a:bodyPr>
          <a:lstStyle/>
          <a:p>
            <a:pPr marL="193675">
              <a:lnSpc>
                <a:spcPct val="100000"/>
              </a:lnSpc>
              <a:spcBef>
                <a:spcPts val="100"/>
              </a:spcBef>
            </a:pPr>
            <a:r>
              <a:rPr sz="4250" dirty="0">
                <a:latin typeface="Trebuchet MS"/>
                <a:cs typeface="Trebuchet MS"/>
              </a:rPr>
              <a:t>PROJECT</a:t>
            </a:r>
            <a:r>
              <a:rPr sz="4250" spc="-310" dirty="0">
                <a:latin typeface="Trebuchet MS"/>
                <a:cs typeface="Trebuchet MS"/>
              </a:rPr>
              <a:t> </a:t>
            </a:r>
            <a:r>
              <a:rPr sz="4250" spc="-10" dirty="0">
                <a:latin typeface="Trebuchet MS"/>
                <a:cs typeface="Trebuchet MS"/>
              </a:rPr>
              <a:t>OVERVIEW</a:t>
            </a:r>
            <a:endParaRPr sz="4250">
              <a:latin typeface="Trebuchet MS"/>
              <a:cs typeface="Trebuchet MS"/>
            </a:endParaRPr>
          </a:p>
        </p:txBody>
      </p:sp>
      <p:pic>
        <p:nvPicPr>
          <p:cNvPr id="8" name="object 8"/>
          <p:cNvPicPr/>
          <p:nvPr/>
        </p:nvPicPr>
        <p:blipFill>
          <a:blip r:embed="rId3" cstate="print"/>
          <a:stretch>
            <a:fillRect/>
          </a:stretch>
        </p:blipFill>
        <p:spPr>
          <a:xfrm>
            <a:off x="1666875" y="6467475"/>
            <a:ext cx="76199" cy="177799"/>
          </a:xfrm>
          <a:prstGeom prst="rect">
            <a:avLst/>
          </a:prstGeom>
        </p:spPr>
      </p:pic>
      <p:sp>
        <p:nvSpPr>
          <p:cNvPr id="9" name="object 9"/>
          <p:cNvSpPr txBox="1"/>
          <p:nvPr/>
        </p:nvSpPr>
        <p:spPr>
          <a:xfrm>
            <a:off x="1206500" y="1932735"/>
            <a:ext cx="6775702" cy="3706143"/>
          </a:xfrm>
          <a:prstGeom prst="rect">
            <a:avLst/>
          </a:prstGeom>
        </p:spPr>
        <p:txBody>
          <a:bodyPr vert="horz" wrap="square" lIns="0" tIns="12700" rIns="0" bIns="0" rtlCol="0">
            <a:spAutoFit/>
          </a:bodyPr>
          <a:lstStyle/>
          <a:p>
            <a:pPr marL="12700" marR="5080">
              <a:lnSpc>
                <a:spcPct val="100000"/>
              </a:lnSpc>
              <a:spcBef>
                <a:spcPts val="100"/>
              </a:spcBef>
            </a:pPr>
            <a:r>
              <a:rPr lang="en-US" sz="3000" b="1" dirty="0">
                <a:latin typeface="Times New Roman"/>
                <a:cs typeface="Times New Roman"/>
              </a:rPr>
              <a:t>* The project examines the correlation between employee performance and gender to identify any disparities, while also evaluating the effectiveness and fairness of current employee rating systems. The goal is to ensure equitable assessment and enhance organizational performance management practices.</a:t>
            </a:r>
            <a:endParaRPr sz="3000" b="1" dirty="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4" y="323849"/>
                </a:moveTo>
                <a:lnTo>
                  <a:pt x="0" y="323849"/>
                </a:lnTo>
                <a:lnTo>
                  <a:pt x="0" y="0"/>
                </a:lnTo>
                <a:lnTo>
                  <a:pt x="314324" y="0"/>
                </a:lnTo>
                <a:lnTo>
                  <a:pt x="314324" y="323849"/>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11" y="1105023"/>
            <a:ext cx="5008880" cy="513080"/>
          </a:xfrm>
          <a:prstGeom prst="rect">
            <a:avLst/>
          </a:prstGeom>
        </p:spPr>
        <p:txBody>
          <a:bodyPr vert="horz" wrap="square" lIns="0" tIns="12700" rIns="0" bIns="0" rtlCol="0">
            <a:spAutoFit/>
          </a:bodyPr>
          <a:lstStyle/>
          <a:p>
            <a:pPr marL="12700">
              <a:lnSpc>
                <a:spcPct val="100000"/>
              </a:lnSpc>
              <a:spcBef>
                <a:spcPts val="100"/>
              </a:spcBef>
            </a:pPr>
            <a:r>
              <a:rPr sz="3200" dirty="0">
                <a:latin typeface="Trebuchet MS"/>
                <a:cs typeface="Trebuchet MS"/>
              </a:rPr>
              <a:t>WHO</a:t>
            </a:r>
            <a:r>
              <a:rPr sz="3200" spc="-225" dirty="0">
                <a:latin typeface="Trebuchet MS"/>
                <a:cs typeface="Trebuchet MS"/>
              </a:rPr>
              <a:t> </a:t>
            </a:r>
            <a:r>
              <a:rPr sz="3200" dirty="0">
                <a:latin typeface="Trebuchet MS"/>
                <a:cs typeface="Trebuchet MS"/>
              </a:rPr>
              <a:t>ARE</a:t>
            </a:r>
            <a:r>
              <a:rPr sz="3200" spc="-105" dirty="0">
                <a:latin typeface="Trebuchet MS"/>
                <a:cs typeface="Trebuchet MS"/>
              </a:rPr>
              <a:t> </a:t>
            </a:r>
            <a:r>
              <a:rPr sz="3200" dirty="0">
                <a:latin typeface="Trebuchet MS"/>
                <a:cs typeface="Trebuchet MS"/>
              </a:rPr>
              <a:t>THE</a:t>
            </a:r>
            <a:r>
              <a:rPr sz="3200" spc="-50" dirty="0">
                <a:latin typeface="Trebuchet MS"/>
                <a:cs typeface="Trebuchet MS"/>
              </a:rPr>
              <a:t> </a:t>
            </a:r>
            <a:r>
              <a:rPr sz="3200" dirty="0">
                <a:latin typeface="Trebuchet MS"/>
                <a:cs typeface="Trebuchet MS"/>
              </a:rPr>
              <a:t>END</a:t>
            </a:r>
            <a:r>
              <a:rPr sz="3200" spc="-45" dirty="0">
                <a:latin typeface="Trebuchet MS"/>
                <a:cs typeface="Trebuchet MS"/>
              </a:rPr>
              <a:t> </a:t>
            </a:r>
            <a:r>
              <a:rPr sz="3200" spc="-10" dirty="0">
                <a:latin typeface="Trebuchet MS"/>
                <a:cs typeface="Trebuchet MS"/>
              </a:rPr>
              <a:t>USERS?</a:t>
            </a:r>
            <a:endParaRPr sz="3200">
              <a:latin typeface="Trebuchet MS"/>
              <a:cs typeface="Trebuchet MS"/>
            </a:endParaRPr>
          </a:p>
        </p:txBody>
      </p:sp>
      <p:sp>
        <p:nvSpPr>
          <p:cNvPr id="6" name="object 6"/>
          <p:cNvSpPr txBox="1"/>
          <p:nvPr/>
        </p:nvSpPr>
        <p:spPr>
          <a:xfrm>
            <a:off x="694403" y="2080400"/>
            <a:ext cx="6833870" cy="3439160"/>
          </a:xfrm>
          <a:prstGeom prst="rect">
            <a:avLst/>
          </a:prstGeom>
        </p:spPr>
        <p:txBody>
          <a:bodyPr vert="horz" wrap="square" lIns="0" tIns="12700" rIns="0" bIns="0" rtlCol="0">
            <a:spAutoFit/>
          </a:bodyPr>
          <a:lstStyle/>
          <a:p>
            <a:pPr marL="486409" indent="-473709">
              <a:lnSpc>
                <a:spcPct val="100000"/>
              </a:lnSpc>
              <a:spcBef>
                <a:spcPts val="100"/>
              </a:spcBef>
              <a:buFont typeface="Arial MT"/>
              <a:buChar char="●"/>
              <a:tabLst>
                <a:tab pos="486409" algn="l"/>
              </a:tabLst>
            </a:pPr>
            <a:r>
              <a:rPr sz="3200" b="1" dirty="0">
                <a:latin typeface="Trebuchet MS"/>
                <a:cs typeface="Trebuchet MS"/>
              </a:rPr>
              <a:t>HUMAN</a:t>
            </a:r>
            <a:r>
              <a:rPr sz="3200" b="1" spc="-165" dirty="0">
                <a:latin typeface="Trebuchet MS"/>
                <a:cs typeface="Trebuchet MS"/>
              </a:rPr>
              <a:t> </a:t>
            </a:r>
            <a:r>
              <a:rPr sz="3200" b="1" dirty="0">
                <a:latin typeface="Trebuchet MS"/>
                <a:cs typeface="Trebuchet MS"/>
              </a:rPr>
              <a:t>RESOURCE</a:t>
            </a:r>
            <a:r>
              <a:rPr sz="3200" b="1" spc="-165" dirty="0">
                <a:latin typeface="Trebuchet MS"/>
                <a:cs typeface="Trebuchet MS"/>
              </a:rPr>
              <a:t> </a:t>
            </a:r>
            <a:r>
              <a:rPr sz="3200" b="1" spc="-10" dirty="0">
                <a:latin typeface="Trebuchet MS"/>
                <a:cs typeface="Trebuchet MS"/>
              </a:rPr>
              <a:t>DEPARTMENTS</a:t>
            </a:r>
            <a:endParaRPr sz="3200">
              <a:latin typeface="Trebuchet MS"/>
              <a:cs typeface="Trebuchet MS"/>
            </a:endParaRPr>
          </a:p>
          <a:p>
            <a:pPr marL="486409" indent="-473709">
              <a:lnSpc>
                <a:spcPct val="100000"/>
              </a:lnSpc>
              <a:buFont typeface="Arial MT"/>
              <a:buChar char="●"/>
              <a:tabLst>
                <a:tab pos="486409" algn="l"/>
              </a:tabLst>
            </a:pPr>
            <a:r>
              <a:rPr sz="3200" b="1" spc="-35" dirty="0">
                <a:latin typeface="Trebuchet MS"/>
                <a:cs typeface="Trebuchet MS"/>
              </a:rPr>
              <a:t>MANAGEMENT</a:t>
            </a:r>
            <a:r>
              <a:rPr sz="3200" b="1" spc="-229" dirty="0">
                <a:latin typeface="Trebuchet MS"/>
                <a:cs typeface="Trebuchet MS"/>
              </a:rPr>
              <a:t> </a:t>
            </a:r>
            <a:r>
              <a:rPr sz="3200" b="1" dirty="0">
                <a:latin typeface="Trebuchet MS"/>
                <a:cs typeface="Trebuchet MS"/>
              </a:rPr>
              <a:t>AND</a:t>
            </a:r>
            <a:r>
              <a:rPr sz="3200" b="1" spc="5" dirty="0">
                <a:latin typeface="Trebuchet MS"/>
                <a:cs typeface="Trebuchet MS"/>
              </a:rPr>
              <a:t> </a:t>
            </a:r>
            <a:r>
              <a:rPr sz="3200" b="1" spc="-10" dirty="0">
                <a:latin typeface="Trebuchet MS"/>
                <a:cs typeface="Trebuchet MS"/>
              </a:rPr>
              <a:t>LEADERSHIP</a:t>
            </a:r>
            <a:endParaRPr sz="3200">
              <a:latin typeface="Trebuchet MS"/>
              <a:cs typeface="Trebuchet MS"/>
            </a:endParaRPr>
          </a:p>
          <a:p>
            <a:pPr marL="486409" indent="-473709">
              <a:lnSpc>
                <a:spcPts val="3840"/>
              </a:lnSpc>
              <a:buFont typeface="Arial MT"/>
              <a:buChar char="●"/>
              <a:tabLst>
                <a:tab pos="486409" algn="l"/>
              </a:tabLst>
            </a:pPr>
            <a:r>
              <a:rPr sz="3200" b="1" dirty="0">
                <a:latin typeface="Trebuchet MS"/>
                <a:cs typeface="Trebuchet MS"/>
              </a:rPr>
              <a:t>TEAM</a:t>
            </a:r>
            <a:r>
              <a:rPr sz="3200" b="1" spc="-90" dirty="0">
                <a:latin typeface="Trebuchet MS"/>
                <a:cs typeface="Trebuchet MS"/>
              </a:rPr>
              <a:t> </a:t>
            </a:r>
            <a:r>
              <a:rPr sz="3200" b="1" spc="-20" dirty="0">
                <a:latin typeface="Trebuchet MS"/>
                <a:cs typeface="Trebuchet MS"/>
              </a:rPr>
              <a:t>LEADERS</a:t>
            </a:r>
            <a:r>
              <a:rPr sz="3200" b="1" spc="-220" dirty="0">
                <a:latin typeface="Trebuchet MS"/>
                <a:cs typeface="Trebuchet MS"/>
              </a:rPr>
              <a:t> </a:t>
            </a:r>
            <a:r>
              <a:rPr sz="3200" b="1" dirty="0">
                <a:latin typeface="Trebuchet MS"/>
                <a:cs typeface="Trebuchet MS"/>
              </a:rPr>
              <a:t>AND</a:t>
            </a:r>
            <a:r>
              <a:rPr sz="3200" b="1" spc="-75" dirty="0">
                <a:latin typeface="Trebuchet MS"/>
                <a:cs typeface="Trebuchet MS"/>
              </a:rPr>
              <a:t> </a:t>
            </a:r>
            <a:r>
              <a:rPr sz="3200" b="1" spc="-10" dirty="0">
                <a:latin typeface="Trebuchet MS"/>
                <a:cs typeface="Trebuchet MS"/>
              </a:rPr>
              <a:t>SUPERVISORS</a:t>
            </a:r>
            <a:endParaRPr sz="3200">
              <a:latin typeface="Trebuchet MS"/>
              <a:cs typeface="Trebuchet MS"/>
            </a:endParaRPr>
          </a:p>
          <a:p>
            <a:pPr marL="486409" indent="-473709">
              <a:lnSpc>
                <a:spcPct val="100000"/>
              </a:lnSpc>
              <a:buFont typeface="Arial MT"/>
              <a:buChar char="●"/>
              <a:tabLst>
                <a:tab pos="486409" algn="l"/>
              </a:tabLst>
            </a:pPr>
            <a:r>
              <a:rPr sz="3200" b="1" spc="-10" dirty="0">
                <a:latin typeface="Trebuchet MS"/>
                <a:cs typeface="Trebuchet MS"/>
              </a:rPr>
              <a:t>EMPLOYEES</a:t>
            </a:r>
            <a:endParaRPr sz="3200">
              <a:latin typeface="Trebuchet MS"/>
              <a:cs typeface="Trebuchet MS"/>
            </a:endParaRPr>
          </a:p>
          <a:p>
            <a:pPr marL="486409" indent="-473709">
              <a:lnSpc>
                <a:spcPct val="100000"/>
              </a:lnSpc>
              <a:buFont typeface="Arial MT"/>
              <a:buChar char="●"/>
              <a:tabLst>
                <a:tab pos="486409" algn="l"/>
              </a:tabLst>
            </a:pPr>
            <a:r>
              <a:rPr sz="3200" b="1" dirty="0">
                <a:latin typeface="Trebuchet MS"/>
                <a:cs typeface="Trebuchet MS"/>
              </a:rPr>
              <a:t>EXECUTIVE</a:t>
            </a:r>
            <a:r>
              <a:rPr sz="3200" b="1" spc="-210" dirty="0">
                <a:latin typeface="Trebuchet MS"/>
                <a:cs typeface="Trebuchet MS"/>
              </a:rPr>
              <a:t> </a:t>
            </a:r>
            <a:r>
              <a:rPr sz="3200" b="1" spc="-10" dirty="0">
                <a:latin typeface="Trebuchet MS"/>
                <a:cs typeface="Trebuchet MS"/>
              </a:rPr>
              <a:t>LEADERSHIP</a:t>
            </a:r>
            <a:endParaRPr sz="3200">
              <a:latin typeface="Trebuchet MS"/>
              <a:cs typeface="Trebuchet MS"/>
            </a:endParaRPr>
          </a:p>
          <a:p>
            <a:pPr marL="486409" indent="-473709">
              <a:lnSpc>
                <a:spcPts val="3840"/>
              </a:lnSpc>
              <a:buFont typeface="Arial MT"/>
              <a:buChar char="●"/>
              <a:tabLst>
                <a:tab pos="486409" algn="l"/>
              </a:tabLst>
            </a:pPr>
            <a:r>
              <a:rPr sz="3200" b="1" spc="-20" dirty="0">
                <a:latin typeface="Trebuchet MS"/>
                <a:cs typeface="Trebuchet MS"/>
              </a:rPr>
              <a:t>BUSINESS</a:t>
            </a:r>
            <a:r>
              <a:rPr sz="3200" b="1" spc="-195" dirty="0">
                <a:latin typeface="Trebuchet MS"/>
                <a:cs typeface="Trebuchet MS"/>
              </a:rPr>
              <a:t> </a:t>
            </a:r>
            <a:r>
              <a:rPr sz="3200" b="1" spc="-10" dirty="0">
                <a:latin typeface="Trebuchet MS"/>
                <a:cs typeface="Trebuchet MS"/>
              </a:rPr>
              <a:t>ANALYSTS</a:t>
            </a:r>
            <a:endParaRPr sz="3200">
              <a:latin typeface="Trebuchet MS"/>
              <a:cs typeface="Trebuchet MS"/>
            </a:endParaRPr>
          </a:p>
          <a:p>
            <a:pPr marL="486409" indent="-473709">
              <a:lnSpc>
                <a:spcPct val="100000"/>
              </a:lnSpc>
              <a:buFont typeface="Arial MT"/>
              <a:buChar char="●"/>
              <a:tabLst>
                <a:tab pos="486409" algn="l"/>
              </a:tabLst>
            </a:pPr>
            <a:r>
              <a:rPr sz="3200" b="1" spc="-10" dirty="0">
                <a:latin typeface="Trebuchet MS"/>
                <a:cs typeface="Trebuchet MS"/>
              </a:rPr>
              <a:t>RECRUITERS</a:t>
            </a:r>
            <a:endParaRPr sz="3200">
              <a:latin typeface="Trebuchet MS"/>
              <a:cs typeface="Trebuchet MS"/>
            </a:endParaRPr>
          </a:p>
        </p:txBody>
      </p:sp>
      <p:pic>
        <p:nvPicPr>
          <p:cNvPr id="7" name="object 7"/>
          <p:cNvPicPr/>
          <p:nvPr/>
        </p:nvPicPr>
        <p:blipFill>
          <a:blip r:embed="rId2" cstate="print"/>
          <a:stretch>
            <a:fillRect/>
          </a:stretch>
        </p:blipFill>
        <p:spPr>
          <a:xfrm>
            <a:off x="723900" y="6172200"/>
            <a:ext cx="2181224" cy="485774"/>
          </a:xfrm>
          <a:prstGeom prst="rect">
            <a:avLst/>
          </a:prstGeom>
        </p:spPr>
      </p:pic>
      <p:sp>
        <p:nvSpPr>
          <p:cNvPr id="8" name="object 8"/>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34699" cy="2692699"/>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4" y="323849"/>
                </a:moveTo>
                <a:lnTo>
                  <a:pt x="0" y="323849"/>
                </a:lnTo>
                <a:lnTo>
                  <a:pt x="0" y="0"/>
                </a:lnTo>
                <a:lnTo>
                  <a:pt x="314324" y="0"/>
                </a:lnTo>
                <a:lnTo>
                  <a:pt x="314324" y="323849"/>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585534" rIns="0" bIns="0" rtlCol="0">
            <a:spAutoFit/>
          </a:bodyPr>
          <a:lstStyle/>
          <a:p>
            <a:pPr marL="12700">
              <a:lnSpc>
                <a:spcPct val="100000"/>
              </a:lnSpc>
              <a:spcBef>
                <a:spcPts val="100"/>
              </a:spcBef>
            </a:pPr>
            <a:r>
              <a:rPr sz="3600" dirty="0">
                <a:latin typeface="Trebuchet MS"/>
                <a:cs typeface="Trebuchet MS"/>
              </a:rPr>
              <a:t>OUR</a:t>
            </a:r>
            <a:r>
              <a:rPr sz="3600" spc="-85" dirty="0">
                <a:latin typeface="Trebuchet MS"/>
                <a:cs typeface="Trebuchet MS"/>
              </a:rPr>
              <a:t> </a:t>
            </a:r>
            <a:r>
              <a:rPr sz="3600" dirty="0">
                <a:latin typeface="Trebuchet MS"/>
                <a:cs typeface="Trebuchet MS"/>
              </a:rPr>
              <a:t>SOLUTION</a:t>
            </a:r>
            <a:r>
              <a:rPr sz="3600" spc="-270" dirty="0">
                <a:latin typeface="Trebuchet MS"/>
                <a:cs typeface="Trebuchet MS"/>
              </a:rPr>
              <a:t> </a:t>
            </a:r>
            <a:r>
              <a:rPr sz="3600" dirty="0">
                <a:latin typeface="Trebuchet MS"/>
                <a:cs typeface="Trebuchet MS"/>
              </a:rPr>
              <a:t>AND</a:t>
            </a:r>
            <a:r>
              <a:rPr sz="3600" spc="-80" dirty="0">
                <a:latin typeface="Trebuchet MS"/>
                <a:cs typeface="Trebuchet MS"/>
              </a:rPr>
              <a:t> </a:t>
            </a:r>
            <a:r>
              <a:rPr sz="3600" dirty="0">
                <a:latin typeface="Trebuchet MS"/>
                <a:cs typeface="Trebuchet MS"/>
              </a:rPr>
              <a:t>ITS</a:t>
            </a:r>
            <a:r>
              <a:rPr sz="3600" spc="-80" dirty="0">
                <a:latin typeface="Trebuchet MS"/>
                <a:cs typeface="Trebuchet MS"/>
              </a:rPr>
              <a:t> </a:t>
            </a:r>
            <a:r>
              <a:rPr sz="3600" spc="-10" dirty="0">
                <a:latin typeface="Trebuchet MS"/>
                <a:cs typeface="Trebuchet MS"/>
              </a:rPr>
              <a:t>VALUE</a:t>
            </a:r>
            <a:r>
              <a:rPr sz="3600" spc="-85" dirty="0">
                <a:latin typeface="Trebuchet MS"/>
                <a:cs typeface="Trebuchet MS"/>
              </a:rPr>
              <a:t> </a:t>
            </a:r>
            <a:r>
              <a:rPr sz="3600" spc="-10" dirty="0">
                <a:latin typeface="Trebuchet MS"/>
                <a:cs typeface="Trebuchet MS"/>
              </a:rPr>
              <a:t>PROPOSITION</a:t>
            </a:r>
            <a:endParaRPr sz="3600">
              <a:latin typeface="Trebuchet MS"/>
              <a:cs typeface="Trebuchet MS"/>
            </a:endParaRPr>
          </a:p>
        </p:txBody>
      </p:sp>
      <p:pic>
        <p:nvPicPr>
          <p:cNvPr id="7" name="object 7"/>
          <p:cNvPicPr/>
          <p:nvPr/>
        </p:nvPicPr>
        <p:blipFill>
          <a:blip r:embed="rId3" cstate="print"/>
          <a:stretch>
            <a:fillRect/>
          </a:stretch>
        </p:blipFill>
        <p:spPr>
          <a:xfrm>
            <a:off x="1666875" y="6467475"/>
            <a:ext cx="76199" cy="177799"/>
          </a:xfrm>
          <a:prstGeom prst="rect">
            <a:avLst/>
          </a:prstGeom>
        </p:spPr>
      </p:pic>
      <p:sp>
        <p:nvSpPr>
          <p:cNvPr id="8" name="object 8"/>
          <p:cNvSpPr txBox="1"/>
          <p:nvPr/>
        </p:nvSpPr>
        <p:spPr>
          <a:xfrm>
            <a:off x="3462825" y="2253884"/>
            <a:ext cx="5112385" cy="2518638"/>
          </a:xfrm>
          <a:prstGeom prst="rect">
            <a:avLst/>
          </a:prstGeom>
        </p:spPr>
        <p:txBody>
          <a:bodyPr vert="horz" wrap="square" lIns="0" tIns="12700" rIns="0" bIns="0" rtlCol="0">
            <a:spAutoFit/>
          </a:bodyPr>
          <a:lstStyle/>
          <a:p>
            <a:pPr marL="12700">
              <a:lnSpc>
                <a:spcPct val="100000"/>
              </a:lnSpc>
              <a:spcBef>
                <a:spcPts val="100"/>
              </a:spcBef>
            </a:pPr>
            <a:r>
              <a:rPr sz="2700" spc="-30" dirty="0">
                <a:latin typeface="Times New Roman"/>
                <a:cs typeface="Times New Roman"/>
              </a:rPr>
              <a:t>FILTERING-</a:t>
            </a:r>
            <a:r>
              <a:rPr sz="2700" spc="-60" dirty="0">
                <a:latin typeface="Times New Roman"/>
                <a:cs typeface="Times New Roman"/>
              </a:rPr>
              <a:t> </a:t>
            </a:r>
            <a:r>
              <a:rPr sz="2700" dirty="0">
                <a:latin typeface="Times New Roman"/>
                <a:cs typeface="Times New Roman"/>
              </a:rPr>
              <a:t>REMOVE</a:t>
            </a:r>
            <a:r>
              <a:rPr sz="2700" spc="-105" dirty="0">
                <a:latin typeface="Times New Roman"/>
                <a:cs typeface="Times New Roman"/>
              </a:rPr>
              <a:t> </a:t>
            </a:r>
            <a:r>
              <a:rPr sz="2700" spc="-10" dirty="0">
                <a:latin typeface="Times New Roman"/>
                <a:cs typeface="Times New Roman"/>
              </a:rPr>
              <a:t>VALUES</a:t>
            </a:r>
            <a:endParaRPr sz="2700" dirty="0">
              <a:latin typeface="Times New Roman"/>
              <a:cs typeface="Times New Roman"/>
            </a:endParaRPr>
          </a:p>
          <a:p>
            <a:pPr>
              <a:lnSpc>
                <a:spcPct val="100000"/>
              </a:lnSpc>
              <a:spcBef>
                <a:spcPts val="135"/>
              </a:spcBef>
            </a:pPr>
            <a:endParaRPr sz="2700" dirty="0">
              <a:latin typeface="Times New Roman"/>
              <a:cs typeface="Times New Roman"/>
            </a:endParaRPr>
          </a:p>
          <a:p>
            <a:pPr marL="12700" marR="386080">
              <a:lnSpc>
                <a:spcPct val="100000"/>
              </a:lnSpc>
            </a:pPr>
            <a:r>
              <a:rPr sz="2700" spc="-10" dirty="0">
                <a:latin typeface="Times New Roman"/>
                <a:cs typeface="Times New Roman"/>
              </a:rPr>
              <a:t>PIVOT</a:t>
            </a:r>
            <a:r>
              <a:rPr sz="2700" spc="-160" dirty="0">
                <a:latin typeface="Times New Roman"/>
                <a:cs typeface="Times New Roman"/>
              </a:rPr>
              <a:t> </a:t>
            </a:r>
            <a:r>
              <a:rPr sz="2700" spc="-40" dirty="0">
                <a:latin typeface="Times New Roman"/>
                <a:cs typeface="Times New Roman"/>
              </a:rPr>
              <a:t>TABLE</a:t>
            </a:r>
            <a:r>
              <a:rPr sz="2700" spc="-55" dirty="0">
                <a:latin typeface="Times New Roman"/>
                <a:cs typeface="Times New Roman"/>
              </a:rPr>
              <a:t> </a:t>
            </a:r>
            <a:r>
              <a:rPr sz="2700" dirty="0">
                <a:latin typeface="Times New Roman"/>
                <a:cs typeface="Times New Roman"/>
              </a:rPr>
              <a:t>-</a:t>
            </a:r>
            <a:r>
              <a:rPr sz="2700" spc="-40" dirty="0">
                <a:latin typeface="Times New Roman"/>
                <a:cs typeface="Times New Roman"/>
              </a:rPr>
              <a:t> </a:t>
            </a:r>
            <a:r>
              <a:rPr sz="2700" spc="-30" dirty="0">
                <a:latin typeface="Times New Roman"/>
                <a:cs typeface="Times New Roman"/>
              </a:rPr>
              <a:t>SUMMARY</a:t>
            </a:r>
            <a:r>
              <a:rPr sz="2700" spc="-140" dirty="0">
                <a:latin typeface="Times New Roman"/>
                <a:cs typeface="Times New Roman"/>
              </a:rPr>
              <a:t> </a:t>
            </a:r>
            <a:r>
              <a:rPr sz="2700" spc="-25" dirty="0">
                <a:latin typeface="Times New Roman"/>
                <a:cs typeface="Times New Roman"/>
              </a:rPr>
              <a:t>OF </a:t>
            </a:r>
            <a:r>
              <a:rPr sz="2700" spc="-10" dirty="0">
                <a:latin typeface="Times New Roman"/>
                <a:cs typeface="Times New Roman"/>
              </a:rPr>
              <a:t>EMPLOYEE</a:t>
            </a:r>
            <a:r>
              <a:rPr sz="2700" spc="-114" dirty="0">
                <a:latin typeface="Times New Roman"/>
                <a:cs typeface="Times New Roman"/>
              </a:rPr>
              <a:t> </a:t>
            </a:r>
            <a:r>
              <a:rPr lang="en-US" sz="2700" spc="-10" dirty="0">
                <a:latin typeface="Times New Roman"/>
                <a:cs typeface="Times New Roman"/>
              </a:rPr>
              <a:t>PERFORMANCE</a:t>
            </a:r>
          </a:p>
          <a:p>
            <a:pPr marL="12700" marR="386080">
              <a:lnSpc>
                <a:spcPct val="100000"/>
              </a:lnSpc>
            </a:pPr>
            <a:endParaRPr lang="en-US" sz="2700" spc="-10" dirty="0">
              <a:latin typeface="Times New Roman"/>
              <a:cs typeface="Times New Roman"/>
            </a:endParaRPr>
          </a:p>
          <a:p>
            <a:pPr marL="12700" marR="386080">
              <a:lnSpc>
                <a:spcPct val="100000"/>
              </a:lnSpc>
            </a:pPr>
            <a:r>
              <a:rPr lang="en-US" sz="2700" spc="-10" dirty="0">
                <a:latin typeface="Times New Roman"/>
                <a:cs typeface="Times New Roman"/>
              </a:rPr>
              <a:t>AREA CHART</a:t>
            </a:r>
            <a:r>
              <a:rPr sz="2700" dirty="0">
                <a:latin typeface="Times New Roman"/>
                <a:cs typeface="Times New Roman"/>
              </a:rPr>
              <a:t>-</a:t>
            </a:r>
            <a:r>
              <a:rPr sz="2700" spc="-15" dirty="0">
                <a:latin typeface="Times New Roman"/>
                <a:cs typeface="Times New Roman"/>
              </a:rPr>
              <a:t> </a:t>
            </a:r>
            <a:r>
              <a:rPr sz="2700" dirty="0">
                <a:latin typeface="Times New Roman"/>
                <a:cs typeface="Times New Roman"/>
              </a:rPr>
              <a:t>FINAL</a:t>
            </a:r>
            <a:r>
              <a:rPr sz="2700" spc="-20" dirty="0">
                <a:latin typeface="Times New Roman"/>
                <a:cs typeface="Times New Roman"/>
              </a:rPr>
              <a:t>REPORT</a:t>
            </a:r>
            <a:endParaRPr sz="27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632" y="348360"/>
            <a:ext cx="5584825" cy="756920"/>
          </a:xfrm>
          <a:prstGeom prst="rect">
            <a:avLst/>
          </a:prstGeom>
        </p:spPr>
        <p:txBody>
          <a:bodyPr vert="horz" wrap="square" lIns="0" tIns="12700" rIns="0" bIns="0" rtlCol="0">
            <a:spAutoFit/>
          </a:bodyPr>
          <a:lstStyle/>
          <a:p>
            <a:pPr marL="12700">
              <a:lnSpc>
                <a:spcPct val="100000"/>
              </a:lnSpc>
              <a:spcBef>
                <a:spcPts val="100"/>
              </a:spcBef>
            </a:pPr>
            <a:r>
              <a:rPr dirty="0">
                <a:latin typeface="Trebuchet MS"/>
                <a:cs typeface="Trebuchet MS"/>
              </a:rPr>
              <a:t>Dataset</a:t>
            </a:r>
            <a:r>
              <a:rPr spc="-204" dirty="0">
                <a:latin typeface="Trebuchet MS"/>
                <a:cs typeface="Trebuchet MS"/>
              </a:rPr>
              <a:t> </a:t>
            </a:r>
            <a:r>
              <a:rPr spc="-10" dirty="0">
                <a:latin typeface="Trebuchet MS"/>
                <a:cs typeface="Trebuchet MS"/>
              </a:rPr>
              <a:t>Description</a:t>
            </a:r>
          </a:p>
        </p:txBody>
      </p:sp>
      <p:sp>
        <p:nvSpPr>
          <p:cNvPr id="7" name="TextBox 6">
            <a:extLst>
              <a:ext uri="{FF2B5EF4-FFF2-40B4-BE49-F238E27FC236}">
                <a16:creationId xmlns:a16="http://schemas.microsoft.com/office/drawing/2014/main" id="{18C33C5E-541C-5EA5-334A-0A80221D01DD}"/>
              </a:ext>
            </a:extLst>
          </p:cNvPr>
          <p:cNvSpPr txBox="1"/>
          <p:nvPr/>
        </p:nvSpPr>
        <p:spPr>
          <a:xfrm>
            <a:off x="742632" y="1225689"/>
            <a:ext cx="9103660" cy="5632311"/>
          </a:xfrm>
          <a:prstGeom prst="rect">
            <a:avLst/>
          </a:prstGeom>
          <a:noFill/>
        </p:spPr>
        <p:txBody>
          <a:bodyPr wrap="square">
            <a:spAutoFit/>
          </a:bodyPr>
          <a:lstStyle/>
          <a:p>
            <a:r>
              <a:rPr lang="en-US" sz="2400" b="1" dirty="0"/>
              <a:t>● EMPLOYEE DATA SET- NAN MUDHALVAN PORTAL</a:t>
            </a:r>
          </a:p>
          <a:p>
            <a:r>
              <a:rPr lang="en-US" sz="2400" b="1" dirty="0"/>
              <a:t>* 9 Features can be used in excel</a:t>
            </a:r>
          </a:p>
          <a:p>
            <a:pPr marL="342900" indent="-342900">
              <a:buFont typeface="+mj-lt"/>
              <a:buAutoNum type="arabicPeriod"/>
            </a:pPr>
            <a:r>
              <a:rPr lang="en-US" b="1" dirty="0"/>
              <a:t>EMPLOYEE ID</a:t>
            </a:r>
            <a:r>
              <a:rPr lang="en-US" dirty="0"/>
              <a:t>- ALPHANUMERIC(TEXT)</a:t>
            </a:r>
          </a:p>
          <a:p>
            <a:pPr marL="342900" indent="-342900">
              <a:buFont typeface="+mj-lt"/>
              <a:buAutoNum type="arabicPeriod"/>
            </a:pPr>
            <a:r>
              <a:rPr lang="en-US" b="1" dirty="0"/>
              <a:t>NAME-</a:t>
            </a:r>
            <a:r>
              <a:rPr lang="en-US" dirty="0"/>
              <a:t> ALPHABETICAL(TEXT)</a:t>
            </a:r>
          </a:p>
          <a:p>
            <a:pPr marL="342900" indent="-342900">
              <a:buFont typeface="+mj-lt"/>
              <a:buAutoNum type="arabicPeriod"/>
            </a:pPr>
            <a:r>
              <a:rPr lang="en-US" b="1" dirty="0"/>
              <a:t>GENDER</a:t>
            </a:r>
            <a:r>
              <a:rPr lang="en-US" dirty="0"/>
              <a:t>- ALPHABETICAL(TEXT)</a:t>
            </a:r>
          </a:p>
          <a:p>
            <a:pPr marL="342900" indent="-342900">
              <a:buFont typeface="+mj-lt"/>
              <a:buAutoNum type="arabicPeriod"/>
            </a:pPr>
            <a:r>
              <a:rPr lang="en-US" b="1" dirty="0"/>
              <a:t>DEPARTMENT</a:t>
            </a:r>
            <a:r>
              <a:rPr lang="en-US" dirty="0"/>
              <a:t> - ALPHABETICAL(TEXT) </a:t>
            </a:r>
          </a:p>
          <a:p>
            <a:pPr marL="342900" indent="-342900">
              <a:buFont typeface="+mj-lt"/>
              <a:buAutoNum type="arabicPeriod"/>
            </a:pPr>
            <a:r>
              <a:rPr lang="en-US" b="1" dirty="0"/>
              <a:t>SALARY</a:t>
            </a:r>
            <a:r>
              <a:rPr lang="en-US" dirty="0"/>
              <a:t> - NUMERICAL </a:t>
            </a:r>
          </a:p>
          <a:p>
            <a:pPr marL="342900" indent="-342900">
              <a:buFont typeface="+mj-lt"/>
              <a:buAutoNum type="arabicPeriod"/>
            </a:pPr>
            <a:r>
              <a:rPr lang="en-US" b="1" dirty="0"/>
              <a:t>START DATE </a:t>
            </a:r>
            <a:r>
              <a:rPr lang="en-US" dirty="0"/>
              <a:t>- ALPHANUMERIC(TEXT)</a:t>
            </a:r>
          </a:p>
          <a:p>
            <a:pPr marL="342900" indent="-342900">
              <a:buFont typeface="+mj-lt"/>
              <a:buAutoNum type="arabicPeriod"/>
            </a:pPr>
            <a:r>
              <a:rPr lang="en-US" b="1" dirty="0"/>
              <a:t>FTE-</a:t>
            </a:r>
            <a:r>
              <a:rPr lang="en-US" dirty="0"/>
              <a:t> NUMERICAL</a:t>
            </a:r>
          </a:p>
          <a:p>
            <a:pPr marL="342900" indent="-342900">
              <a:buFont typeface="+mj-lt"/>
              <a:buAutoNum type="arabicPeriod"/>
            </a:pPr>
            <a:r>
              <a:rPr lang="en-US" b="1" dirty="0"/>
              <a:t>EMPLOYEE TYPE-</a:t>
            </a:r>
            <a:r>
              <a:rPr lang="en-US" dirty="0"/>
              <a:t> ALPHABETICAL(TEXT)</a:t>
            </a:r>
          </a:p>
          <a:p>
            <a:pPr marL="342900" indent="-342900">
              <a:buFont typeface="+mj-lt"/>
              <a:buAutoNum type="arabicPeriod"/>
            </a:pPr>
            <a:r>
              <a:rPr lang="en-US" b="1" dirty="0"/>
              <a:t>EMPLOYEE LOCATION</a:t>
            </a:r>
            <a:r>
              <a:rPr lang="en-US" dirty="0"/>
              <a:t>- ALPHABETICAL(TEXT)</a:t>
            </a:r>
          </a:p>
          <a:p>
            <a:r>
              <a:rPr lang="en-US" sz="2400" b="1" dirty="0"/>
              <a:t>* 7 Features can be used </a:t>
            </a:r>
          </a:p>
          <a:p>
            <a:pPr marL="342900" indent="-342900">
              <a:buFont typeface="+mj-lt"/>
              <a:buAutoNum type="arabicPeriod"/>
            </a:pPr>
            <a:r>
              <a:rPr lang="en-US" b="1" dirty="0"/>
              <a:t>CURRENT EMPLOYEE RATING</a:t>
            </a:r>
            <a:r>
              <a:rPr lang="en-US" dirty="0"/>
              <a:t>-  NUMERICAL </a:t>
            </a:r>
          </a:p>
          <a:p>
            <a:pPr marL="342900" indent="-342900">
              <a:buFont typeface="+mj-lt"/>
              <a:buAutoNum type="arabicPeriod"/>
            </a:pPr>
            <a:r>
              <a:rPr lang="en-US" b="1" dirty="0"/>
              <a:t>TITLE</a:t>
            </a:r>
            <a:r>
              <a:rPr lang="en-US" dirty="0"/>
              <a:t>-ALPHABETICAL(TEXT)</a:t>
            </a:r>
          </a:p>
          <a:p>
            <a:pPr marL="342900" indent="-342900">
              <a:buFont typeface="+mj-lt"/>
              <a:buAutoNum type="arabicPeriod"/>
            </a:pPr>
            <a:r>
              <a:rPr lang="en-US" b="1" dirty="0"/>
              <a:t>BUSINESS UNIT</a:t>
            </a:r>
            <a:r>
              <a:rPr lang="en-US" dirty="0"/>
              <a:t>-ALPHABETICAL(TEXT)</a:t>
            </a:r>
          </a:p>
          <a:p>
            <a:pPr marL="342900" indent="-342900">
              <a:buFont typeface="+mj-lt"/>
              <a:buAutoNum type="arabicPeriod"/>
            </a:pPr>
            <a:r>
              <a:rPr lang="en-US" b="1" dirty="0"/>
              <a:t>PERFORMANCE RATE</a:t>
            </a:r>
            <a:r>
              <a:rPr lang="en-US" dirty="0"/>
              <a:t>-NUMERICAL</a:t>
            </a:r>
          </a:p>
          <a:p>
            <a:pPr marL="342900" indent="-342900">
              <a:buFont typeface="+mj-lt"/>
              <a:buAutoNum type="arabicPeriod"/>
            </a:pPr>
            <a:r>
              <a:rPr lang="en-US" b="1" dirty="0"/>
              <a:t>PAY ZONE</a:t>
            </a:r>
            <a:r>
              <a:rPr lang="en-US" dirty="0"/>
              <a:t> - ALPHABETICAL(TEXT)</a:t>
            </a:r>
          </a:p>
          <a:p>
            <a:pPr marL="342900" indent="-342900">
              <a:buFont typeface="+mj-lt"/>
              <a:buAutoNum type="arabicPeriod"/>
            </a:pPr>
            <a:r>
              <a:rPr lang="en-US" b="1" dirty="0"/>
              <a:t>EMPLOYEE TYPE</a:t>
            </a:r>
            <a:r>
              <a:rPr lang="en-US" dirty="0"/>
              <a:t>- ALPHABETICAL (TEXT) </a:t>
            </a:r>
          </a:p>
          <a:p>
            <a:pPr marL="342900" indent="-342900">
              <a:buFont typeface="+mj-lt"/>
              <a:buAutoNum type="arabicPeriod"/>
            </a:pPr>
            <a:r>
              <a:rPr lang="en-US" b="1" dirty="0"/>
              <a:t>EMPLOYEE STATUS-</a:t>
            </a:r>
            <a:r>
              <a:rPr lang="en-US" dirty="0"/>
              <a:t> ALPHABETICAL(TEXT)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8976"/>
            <a:ext cx="1401445" cy="162560"/>
          </a:xfrm>
          <a:prstGeom prst="rect">
            <a:avLst/>
          </a:prstGeom>
        </p:spPr>
        <p:txBody>
          <a:bodyPr vert="horz" wrap="square" lIns="0" tIns="0" rIns="0" bIns="0" rtlCol="0">
            <a:spAutoFit/>
          </a:bodyPr>
          <a:lstStyle/>
          <a:p>
            <a:pPr>
              <a:lnSpc>
                <a:spcPts val="1255"/>
              </a:lnSpc>
            </a:pPr>
            <a:r>
              <a:rPr sz="1100" dirty="0">
                <a:solidFill>
                  <a:srgbClr val="2D83C3"/>
                </a:solidFill>
                <a:latin typeface="Trebuchet MS"/>
                <a:cs typeface="Trebuchet MS"/>
              </a:rPr>
              <a:t>3/21/2024</a:t>
            </a:r>
            <a:r>
              <a:rPr sz="1100" spc="260" dirty="0">
                <a:solidFill>
                  <a:srgbClr val="2D83C3"/>
                </a:solidFill>
                <a:latin typeface="Trebuchet MS"/>
                <a:cs typeface="Trebuchet MS"/>
              </a:rPr>
              <a:t> </a:t>
            </a:r>
            <a:r>
              <a:rPr sz="1100" b="1" dirty="0">
                <a:solidFill>
                  <a:srgbClr val="2D83C3"/>
                </a:solidFill>
                <a:latin typeface="Trebuchet MS"/>
                <a:cs typeface="Trebuchet MS"/>
              </a:rPr>
              <a:t>Annual</a:t>
            </a:r>
            <a:r>
              <a:rPr sz="1100" b="1" spc="-40" dirty="0">
                <a:solidFill>
                  <a:srgbClr val="2D83C3"/>
                </a:solidFill>
                <a:latin typeface="Trebuchet MS"/>
                <a:cs typeface="Trebuchet MS"/>
              </a:rPr>
              <a:t> </a:t>
            </a:r>
            <a:r>
              <a:rPr sz="1100" b="1" spc="-25" dirty="0">
                <a:solidFill>
                  <a:srgbClr val="2D83C3"/>
                </a:solidFill>
                <a:latin typeface="Trebuchet MS"/>
                <a:cs typeface="Trebuchet MS"/>
              </a:rPr>
              <a:t>Re</a:t>
            </a:r>
            <a:endParaRPr sz="1100">
              <a:latin typeface="Trebuchet MS"/>
              <a:cs typeface="Trebuchet MS"/>
            </a:endParaRPr>
          </a:p>
        </p:txBody>
      </p:sp>
      <p:sp>
        <p:nvSpPr>
          <p:cNvPr id="3" name="object 3"/>
          <p:cNvSpPr txBox="1"/>
          <p:nvPr/>
        </p:nvSpPr>
        <p:spPr>
          <a:xfrm>
            <a:off x="2141138" y="6467749"/>
            <a:ext cx="334645" cy="193040"/>
          </a:xfrm>
          <a:prstGeom prst="rect">
            <a:avLst/>
          </a:prstGeom>
        </p:spPr>
        <p:txBody>
          <a:bodyPr vert="horz" wrap="square" lIns="0" tIns="12700" rIns="0" bIns="0" rtlCol="0">
            <a:spAutoFit/>
          </a:bodyPr>
          <a:lstStyle/>
          <a:p>
            <a:pPr marL="12700">
              <a:lnSpc>
                <a:spcPct val="100000"/>
              </a:lnSpc>
              <a:spcBef>
                <a:spcPts val="100"/>
              </a:spcBef>
            </a:pPr>
            <a:r>
              <a:rPr sz="1100" b="1" spc="-20" dirty="0">
                <a:solidFill>
                  <a:srgbClr val="2D83C3"/>
                </a:solidFill>
                <a:latin typeface="Trebuchet MS"/>
                <a:cs typeface="Trebuchet MS"/>
              </a:rPr>
              <a:t>view</a:t>
            </a:r>
            <a:endParaRPr sz="1100">
              <a:latin typeface="Trebuchet MS"/>
              <a:cs typeface="Trebuchet MS"/>
            </a:endParaRPr>
          </a:p>
        </p:txBody>
      </p:sp>
      <p:sp>
        <p:nvSpPr>
          <p:cNvPr id="4" name="object 4"/>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sp>
        <p:nvSpPr>
          <p:cNvPr id="5" name="object 5"/>
          <p:cNvSpPr/>
          <p:nvPr/>
        </p:nvSpPr>
        <p:spPr>
          <a:xfrm>
            <a:off x="6696075" y="1695450"/>
            <a:ext cx="314325" cy="323850"/>
          </a:xfrm>
          <a:custGeom>
            <a:avLst/>
            <a:gdLst/>
            <a:ahLst/>
            <a:cxnLst/>
            <a:rect l="l" t="t" r="r" b="b"/>
            <a:pathLst>
              <a:path w="314325" h="323850">
                <a:moveTo>
                  <a:pt x="314324" y="323849"/>
                </a:moveTo>
                <a:lnTo>
                  <a:pt x="0" y="323849"/>
                </a:lnTo>
                <a:lnTo>
                  <a:pt x="0" y="0"/>
                </a:lnTo>
                <a:lnTo>
                  <a:pt x="314324" y="0"/>
                </a:lnTo>
                <a:lnTo>
                  <a:pt x="314324" y="323849"/>
                </a:lnTo>
                <a:close/>
              </a:path>
            </a:pathLst>
          </a:custGeom>
          <a:solidFill>
            <a:srgbClr val="2D83C3"/>
          </a:solidFill>
        </p:spPr>
        <p:txBody>
          <a:bodyPr wrap="square" lIns="0" tIns="0" rIns="0" bIns="0" rtlCol="0"/>
          <a:lstStyle/>
          <a:p>
            <a:endParaRPr/>
          </a:p>
        </p:txBody>
      </p:sp>
      <p:sp>
        <p:nvSpPr>
          <p:cNvPr id="6" name="object 6"/>
          <p:cNvSpPr/>
          <p:nvPr/>
        </p:nvSpPr>
        <p:spPr>
          <a:xfrm>
            <a:off x="9353550" y="5895975"/>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pic>
        <p:nvPicPr>
          <p:cNvPr id="7" name="object 7"/>
          <p:cNvPicPr/>
          <p:nvPr/>
        </p:nvPicPr>
        <p:blipFill>
          <a:blip r:embed="rId2" cstate="print"/>
          <a:stretch>
            <a:fillRect/>
          </a:stretch>
        </p:blipFill>
        <p:spPr>
          <a:xfrm>
            <a:off x="66675" y="3852549"/>
            <a:ext cx="2127049" cy="2948298"/>
          </a:xfrm>
          <a:prstGeom prst="rect">
            <a:avLst/>
          </a:prstGeom>
        </p:spPr>
      </p:pic>
      <p:sp>
        <p:nvSpPr>
          <p:cNvPr id="8" name="object 8"/>
          <p:cNvSpPr txBox="1">
            <a:spLocks noGrp="1"/>
          </p:cNvSpPr>
          <p:nvPr>
            <p:ph type="title"/>
          </p:nvPr>
        </p:nvSpPr>
        <p:spPr>
          <a:prstGeom prst="rect">
            <a:avLst/>
          </a:prstGeom>
        </p:spPr>
        <p:txBody>
          <a:bodyPr vert="horz" wrap="square" lIns="0" tIns="379284" rIns="0" bIns="0" rtlCol="0">
            <a:spAutoFit/>
          </a:bodyPr>
          <a:lstStyle/>
          <a:p>
            <a:pPr marL="193675">
              <a:lnSpc>
                <a:spcPct val="100000"/>
              </a:lnSpc>
              <a:spcBef>
                <a:spcPts val="100"/>
              </a:spcBef>
            </a:pPr>
            <a:r>
              <a:rPr sz="4250" dirty="0">
                <a:latin typeface="Trebuchet MS"/>
                <a:cs typeface="Trebuchet MS"/>
              </a:rPr>
              <a:t>THE</a:t>
            </a:r>
            <a:r>
              <a:rPr sz="4250" spc="-30" dirty="0">
                <a:latin typeface="Trebuchet MS"/>
                <a:cs typeface="Trebuchet MS"/>
              </a:rPr>
              <a:t> </a:t>
            </a:r>
            <a:r>
              <a:rPr sz="4250" dirty="0">
                <a:latin typeface="Trebuchet MS"/>
                <a:cs typeface="Trebuchet MS"/>
              </a:rPr>
              <a:t>"WOW"</a:t>
            </a:r>
            <a:r>
              <a:rPr sz="4250" spc="-25" dirty="0">
                <a:latin typeface="Trebuchet MS"/>
                <a:cs typeface="Trebuchet MS"/>
              </a:rPr>
              <a:t> </a:t>
            </a:r>
            <a:r>
              <a:rPr sz="4250" dirty="0">
                <a:latin typeface="Trebuchet MS"/>
                <a:cs typeface="Trebuchet MS"/>
              </a:rPr>
              <a:t>IN</a:t>
            </a:r>
            <a:r>
              <a:rPr sz="4250" spc="-25" dirty="0">
                <a:latin typeface="Trebuchet MS"/>
                <a:cs typeface="Trebuchet MS"/>
              </a:rPr>
              <a:t> </a:t>
            </a:r>
            <a:r>
              <a:rPr sz="4250" dirty="0">
                <a:latin typeface="Trebuchet MS"/>
                <a:cs typeface="Trebuchet MS"/>
              </a:rPr>
              <a:t>OUR</a:t>
            </a:r>
            <a:r>
              <a:rPr sz="4250" spc="-30" dirty="0">
                <a:latin typeface="Trebuchet MS"/>
                <a:cs typeface="Trebuchet MS"/>
              </a:rPr>
              <a:t> </a:t>
            </a:r>
            <a:r>
              <a:rPr sz="4250" spc="-10" dirty="0">
                <a:latin typeface="Trebuchet MS"/>
                <a:cs typeface="Trebuchet MS"/>
              </a:rPr>
              <a:t>SOLUTION</a:t>
            </a:r>
            <a:endParaRPr sz="4250">
              <a:latin typeface="Trebuchet MS"/>
              <a:cs typeface="Trebuchet MS"/>
            </a:endParaRPr>
          </a:p>
        </p:txBody>
      </p:sp>
      <p:sp>
        <p:nvSpPr>
          <p:cNvPr id="9" name="object 9"/>
          <p:cNvSpPr txBox="1"/>
          <p:nvPr/>
        </p:nvSpPr>
        <p:spPr>
          <a:xfrm>
            <a:off x="11302617" y="6455049"/>
            <a:ext cx="99060" cy="193040"/>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D936B"/>
                </a:solidFill>
                <a:latin typeface="Trebuchet MS"/>
                <a:cs typeface="Trebuchet MS"/>
              </a:rPr>
              <a:t>9</a:t>
            </a:r>
            <a:endParaRPr sz="1100">
              <a:latin typeface="Trebuchet MS"/>
              <a:cs typeface="Trebuchet MS"/>
            </a:endParaRPr>
          </a:p>
        </p:txBody>
      </p:sp>
      <p:sp>
        <p:nvSpPr>
          <p:cNvPr id="10" name="object 10"/>
          <p:cNvSpPr txBox="1"/>
          <p:nvPr/>
        </p:nvSpPr>
        <p:spPr>
          <a:xfrm>
            <a:off x="2054830" y="2019680"/>
            <a:ext cx="6005830" cy="4117089"/>
          </a:xfrm>
          <a:prstGeom prst="rect">
            <a:avLst/>
          </a:prstGeom>
        </p:spPr>
        <p:txBody>
          <a:bodyPr vert="horz" wrap="square" lIns="0" tIns="12700" rIns="0" bIns="0" rtlCol="0">
            <a:spAutoFit/>
          </a:bodyPr>
          <a:lstStyle/>
          <a:p>
            <a:pPr marL="579120" marR="338455" indent="-567055" algn="just">
              <a:lnSpc>
                <a:spcPct val="114999"/>
              </a:lnSpc>
              <a:spcBef>
                <a:spcPts val="100"/>
              </a:spcBef>
              <a:buFont typeface="Yu Gothic"/>
              <a:buChar char="❖"/>
              <a:tabLst>
                <a:tab pos="581660" algn="l"/>
              </a:tabLst>
            </a:pPr>
            <a:r>
              <a:rPr lang="en-US" sz="2600" b="1" dirty="0">
                <a:latin typeface="Times New Roman"/>
                <a:cs typeface="Times New Roman"/>
              </a:rPr>
              <a:t>Performance Comparison</a:t>
            </a:r>
            <a:r>
              <a:rPr lang="en-US" sz="2600" dirty="0">
                <a:latin typeface="Times New Roman"/>
                <a:cs typeface="Times New Roman"/>
              </a:rPr>
              <a:t>: Assess and compare average ‘wow’ ratings and project outcomes between different gender groups to identify potential disparities.</a:t>
            </a:r>
            <a:endParaRPr sz="2600" dirty="0">
              <a:latin typeface="Times New Roman"/>
              <a:cs typeface="Times New Roman"/>
            </a:endParaRPr>
          </a:p>
          <a:p>
            <a:pPr marL="581660" marR="5080" indent="-569595">
              <a:lnSpc>
                <a:spcPct val="114999"/>
              </a:lnSpc>
              <a:buFont typeface="Yu Gothic"/>
              <a:buChar char="❖"/>
              <a:tabLst>
                <a:tab pos="581660" algn="l"/>
              </a:tabLst>
            </a:pPr>
            <a:r>
              <a:rPr lang="en-US" sz="2600" b="1" spc="-40" dirty="0">
                <a:latin typeface="Times New Roman"/>
                <a:cs typeface="Times New Roman"/>
              </a:rPr>
              <a:t>Bias Analysis: </a:t>
            </a:r>
            <a:r>
              <a:rPr lang="en-US" sz="2600" spc="-40" dirty="0">
                <a:latin typeface="Times New Roman"/>
                <a:cs typeface="Times New Roman"/>
              </a:rPr>
              <a:t>Examine if gender influences the likelihood of receiving higher 'wow' ratings, revealing any bias in performance evaluations</a:t>
            </a:r>
            <a:endParaRPr sz="26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PROJECT TITLE</vt:lpstr>
      <vt:lpstr>AGENDA</vt:lpstr>
      <vt:lpstr>PROBLEM</vt:lpstr>
      <vt:lpstr>PROJECT OVERVIEW</vt:lpstr>
      <vt:lpstr>WHO ARE THE END USERS?</vt:lpstr>
      <vt:lpstr>OUR SOLUTION AND ITS VALUE PROPOSITION</vt:lpstr>
      <vt:lpstr>Dataset Description</vt:lpstr>
      <vt:lpstr>THE "WOW" IN OUR SOLUTION</vt:lpstr>
      <vt:lpstr>MODELLING</vt:lpstr>
      <vt:lpstr>PowerPoint Presentation</vt:lpstr>
      <vt:lpstr>RESULTS</vt:lpstr>
      <vt:lpstr>2. AREA 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Employee_Data_Analysis_2</dc:title>
  <cp:lastModifiedBy>Joshiga Ramesh</cp:lastModifiedBy>
  <cp:revision>14</cp:revision>
  <dcterms:created xsi:type="dcterms:W3CDTF">2024-08-24T06:19:14Z</dcterms:created>
  <dcterms:modified xsi:type="dcterms:W3CDTF">2024-08-30T13:20:02Z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