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50" r:id="rId4"/>
    <p:sldId id="284" r:id="rId5"/>
    <p:sldId id="283" r:id="rId6"/>
    <p:sldId id="342" r:id="rId7"/>
    <p:sldId id="341" r:id="rId8"/>
    <p:sldId id="264" r:id="rId9"/>
    <p:sldId id="345" r:id="rId10"/>
    <p:sldId id="267" r:id="rId11"/>
    <p:sldId id="268" r:id="rId12"/>
    <p:sldId id="259" r:id="rId13"/>
    <p:sldId id="346" r:id="rId14"/>
    <p:sldId id="34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>
        <p:scale>
          <a:sx n="65" d="100"/>
          <a:sy n="65" d="100"/>
        </p:scale>
        <p:origin x="7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14098946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Credit </a:t>
            </a:r>
            <a:r>
              <a:rPr lang="en-US" dirty="0" err="1"/>
              <a:t>eda</a:t>
            </a:r>
            <a:r>
              <a:rPr lang="en-US" dirty="0"/>
              <a:t> case study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1A9B5CC-AE8B-467A-8AE8-7DA3149B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030816"/>
            <a:ext cx="5576888" cy="479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94BE767-C04E-4F6D-864B-94B48A36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804863"/>
            <a:ext cx="38862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D74118D-8D89-4E1C-9993-5218C1AB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662363"/>
            <a:ext cx="38862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39F71AD-9296-4F6C-B84D-A885AFD1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52488"/>
            <a:ext cx="38862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01CC054-9358-48B4-9DB2-75814174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852488"/>
            <a:ext cx="421004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E9BD1C-8F1A-4C85-8792-322BAD32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2" y="3429000"/>
            <a:ext cx="3886200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D56044A-D733-4D3E-8814-6145E585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8" y="775826"/>
            <a:ext cx="4218539" cy="2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FF19076-2D67-4C5C-82AD-CBE0EE86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68" y="775827"/>
            <a:ext cx="4322507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7E0A25E-B08D-49BB-A2B3-3F0AE0F3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23" y="3240343"/>
            <a:ext cx="3886200" cy="29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941845"/>
            <a:ext cx="5711810" cy="58758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93C12C-5D88-4767-8433-678347E7E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1045" y="1973589"/>
            <a:ext cx="10044635" cy="3941540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 Decisive Factor whether an applicant will be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Inter"/>
              </a:rPr>
              <a:t>Repayer</a:t>
            </a:r>
            <a:endParaRPr lang="en-US" sz="2400" b="1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NAME_EDUCATION_TYPE: Academic degree has less defaults.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ORGANIZATION_TYPE: Clients with Trade Type 4 and 5 and Industry type 8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have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repayed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the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DAYS_EMPLOYED: Clients with 40+ year experience having less than 1% default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AMT_INCOME_TOTAL: Applicant with higher income repay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CNT_CHILDREN: People with zero to two children repay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NAME_INCOME_TYPE: Student and Businessmen repay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CNT_FAM_MEMBERS: People with less family members default less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1602657"/>
            <a:ext cx="10113264" cy="43753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Decisive Factor whether an applicant will be defaulter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Inter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CODE_GENDER: Men default more as compared to women</a:t>
            </a:r>
          </a:p>
          <a:p>
            <a:pPr marL="285750" indent="-285750" algn="l"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NAME_FAMILY_STATUS : People who have civil marriage or who are single default a lot.</a:t>
            </a:r>
          </a:p>
          <a:p>
            <a:pPr marL="285750" indent="-285750" algn="l"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NAME_EDUCATION_TYPE: People with Lower Secondary &amp; Secondary education default more.</a:t>
            </a:r>
          </a:p>
          <a:p>
            <a:pPr marL="285750" indent="-285750" algn="l"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NAME_INCOME_TYPE: Clients who are working, commercial associate default a lot.</a:t>
            </a:r>
          </a:p>
          <a:p>
            <a:pPr marL="285750" indent="-285750" algn="l"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OCCUPATION_TYPE: Low-skill Laborers, Drivers and Waiters/barmen staff, Security staff, Laborers and Cooking staff default.</a:t>
            </a:r>
          </a:p>
          <a:p>
            <a:pPr marL="285750" indent="-285750" algn="l"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ORGANIZATION_TYPE: Self-employed people have relative high defaulting rate</a:t>
            </a:r>
          </a:p>
          <a:p>
            <a:pPr marL="285750" indent="-285750" algn="l"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CNT_CHILDREN &amp; CNT_FAM_MEMBERS: people with relatively more no of family members &amp; children default more.</a:t>
            </a:r>
          </a:p>
          <a:p>
            <a:pPr marL="285750" indent="-285750" algn="l"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AMT_GOODS_PRICE: When the credit amount rises, default rate 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3027719"/>
            <a:ext cx="1962150" cy="587584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0638" y="5206078"/>
            <a:ext cx="2919413" cy="583534"/>
          </a:xfrm>
        </p:spPr>
        <p:txBody>
          <a:bodyPr/>
          <a:lstStyle/>
          <a:p>
            <a:r>
              <a:rPr lang="en-US" dirty="0"/>
              <a:t>ADNAN </a:t>
            </a:r>
            <a:r>
              <a:rPr lang="en-US" dirty="0" err="1"/>
              <a:t>dodmani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050212" y="5206078"/>
            <a:ext cx="2919413" cy="583534"/>
          </a:xfrm>
        </p:spPr>
        <p:txBody>
          <a:bodyPr/>
          <a:lstStyle/>
          <a:p>
            <a:r>
              <a:rPr lang="en-US" dirty="0"/>
              <a:t>Shivanshi tiwari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CE06A3D-479B-4FC8-B644-406D36C825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000" b="10000"/>
          <a:stretch>
            <a:fillRect/>
          </a:stretch>
        </p:blipFill>
        <p:spPr>
          <a:xfrm>
            <a:off x="7972425" y="1548378"/>
            <a:ext cx="2997200" cy="3316288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E53ACA1-1DBB-41AE-830C-7616D974E5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3830638" y="1548378"/>
            <a:ext cx="2919412" cy="3316288"/>
          </a:xfr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086" y="858733"/>
            <a:ext cx="4886854" cy="5875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3925" y="1446317"/>
            <a:ext cx="10537826" cy="4652499"/>
          </a:xfrm>
        </p:spPr>
        <p:txBody>
          <a:bodyPr>
            <a:normAutofit/>
          </a:bodyPr>
          <a:lstStyle/>
          <a:p>
            <a:pPr algn="l" rtl="0"/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This case study aims to identify patterns which indicate if a client has difficulty paying their installments which may be used for taking actions such as denying the loan, reducing the amount of loan, lending (to risky applicants) at a higher interest rate, etc.</a:t>
            </a:r>
          </a:p>
          <a:p>
            <a:pPr algn="l" rtl="0"/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 This will ensure that the consumers capable of repaying the loan are not rejected. Identification of such applicants using EDA is the aim of this case study.</a:t>
            </a:r>
          </a:p>
          <a:p>
            <a:pPr algn="l" rtl="0"/>
            <a:r>
              <a:rPr lang="en-US" sz="2400" dirty="0">
                <a:solidFill>
                  <a:srgbClr val="333333"/>
                </a:solidFill>
                <a:latin typeface="Merriweather"/>
              </a:rPr>
              <a:t>The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company wants to understand the driving factors (or driver variables) behind loan default, i.e. the variables which are strong indicators of default.  The company can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Merriweather"/>
              </a:rPr>
              <a:t>utilise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/>
              </a:rPr>
              <a:t> this knowledge for its portfolio and risk assessment.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5675" y="831286"/>
            <a:ext cx="4251325" cy="5195425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2400" b="0" i="0" dirty="0">
                <a:solidFill>
                  <a:srgbClr val="181818"/>
                </a:solidFill>
                <a:effectLst/>
                <a:latin typeface="Merriweather"/>
              </a:rPr>
              <a:t>“Analysis is the art of creation through destruction.”</a:t>
            </a:r>
            <a:br>
              <a:rPr lang="en-US" dirty="0"/>
            </a:br>
            <a:r>
              <a:rPr lang="en-US" b="0" i="0" dirty="0">
                <a:solidFill>
                  <a:srgbClr val="181818"/>
                </a:solidFill>
                <a:effectLst/>
                <a:latin typeface="Merriweather"/>
              </a:rPr>
              <a:t>― </a:t>
            </a:r>
            <a:r>
              <a:rPr lang="en-US" b="1" i="0" dirty="0">
                <a:solidFill>
                  <a:srgbClr val="333333"/>
                </a:solidFill>
                <a:effectLst/>
                <a:latin typeface="Lato"/>
              </a:rPr>
              <a:t>P.S. Baber, </a:t>
            </a:r>
            <a:r>
              <a:rPr lang="en-US" b="1" i="0" u="sng" strike="noStrike" dirty="0">
                <a:solidFill>
                  <a:srgbClr val="333333"/>
                </a:solidFill>
                <a:effectLst/>
                <a:latin typeface="Lato"/>
                <a:hlinkClick r:id="rId2"/>
              </a:rPr>
              <a:t>Cassie Draws the Universe</a:t>
            </a:r>
            <a:endParaRPr lang="en-US" b="1" u="sng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652304"/>
            <a:ext cx="4157296" cy="838305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389" y="4371975"/>
            <a:ext cx="5340961" cy="1883411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number of people who apply for loans are laborers.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HR staff has to lowest number of loans </a:t>
            </a:r>
            <a:r>
              <a:rPr lang="en-US" dirty="0" err="1"/>
              <a:t>applicatioin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739DC8-9D64-4230-9E47-A132D5CFF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33265"/>
            <a:ext cx="4933950" cy="34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E0DDE-ED6E-46F6-9942-3F52B1D7EF17}"/>
              </a:ext>
            </a:extLst>
          </p:cNvPr>
          <p:cNvSpPr/>
          <p:nvPr/>
        </p:nvSpPr>
        <p:spPr>
          <a:xfrm>
            <a:off x="7134225" y="814282"/>
            <a:ext cx="4157296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Frequency of Occupation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598F9D2-6E4D-4382-A7A7-159A0FDF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96436"/>
            <a:ext cx="4688498" cy="31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ED6FC-74C2-4E3C-826E-3FDE2FD342BF}"/>
              </a:ext>
            </a:extLst>
          </p:cNvPr>
          <p:cNvSpPr txBox="1"/>
          <p:nvPr/>
        </p:nvSpPr>
        <p:spPr>
          <a:xfrm>
            <a:off x="878864" y="4799844"/>
            <a:ext cx="475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loan applicants the </a:t>
            </a:r>
            <a:r>
              <a:rPr lang="en-US" sz="1600" dirty="0" err="1"/>
              <a:t>repayers</a:t>
            </a:r>
            <a:r>
              <a:rPr lang="en-US" sz="1600" dirty="0"/>
              <a:t>(non-defaulter) are significantly higher than the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So if we give out loans we have a higher chances of getting out money back.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42EAA51-F93B-4985-A261-54E92751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62013"/>
            <a:ext cx="3857625" cy="260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CEF3D1-9D20-435F-B68F-E21F0D2E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795338"/>
            <a:ext cx="41814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4534AC2-878C-4F69-AA9D-AB8D5F99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629025"/>
            <a:ext cx="36957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174177-29F7-44E4-AC9C-EFEAD9AF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814388"/>
            <a:ext cx="5262562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B34354-4CAD-4248-B6C3-59B3ADF2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79" y="814389"/>
            <a:ext cx="4037396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9E6039-6C01-48B0-A997-CE86F0A6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990975"/>
            <a:ext cx="37623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13CB69D-6DBB-44FE-8572-BEC658C91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552825"/>
            <a:ext cx="526256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1A57B50-F79C-4B9D-B86A-8171DC5B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38188"/>
            <a:ext cx="3886200" cy="29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8F6986-F63E-48EF-BB1A-405B1CEE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62" y="661988"/>
            <a:ext cx="4247463" cy="28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35F9AF1-50DD-4DDD-BFE3-12C5D9F5A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57613"/>
            <a:ext cx="4371977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258166D-BFE4-456D-9CFE-DAE7306E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264" y="3621882"/>
            <a:ext cx="38862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5CD30B4D-2924-4BD7-B88F-E473E19E9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766764"/>
            <a:ext cx="3886200" cy="33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C5B3D78-A4CC-4A0C-ADA4-6085A0AD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766764"/>
            <a:ext cx="3895725" cy="307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0AF37EC-B2B8-4240-843C-50131C7D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838575"/>
            <a:ext cx="3886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5ED49933-9BC4-4EAA-8D7E-E9CDE6F7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44" y="4202911"/>
            <a:ext cx="3886200" cy="19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A86E3CC-20D9-441F-9455-13589E73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0"/>
            <a:ext cx="5329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6927E68-C629-4DC4-B25E-4BDD8894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18" y="0"/>
            <a:ext cx="58403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086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68</TotalTime>
  <Words>476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Inter</vt:lpstr>
      <vt:lpstr>Lato</vt:lpstr>
      <vt:lpstr>Merriweather</vt:lpstr>
      <vt:lpstr>RetrospectVTI</vt:lpstr>
      <vt:lpstr>Risk analysis</vt:lpstr>
      <vt:lpstr>objective</vt:lpstr>
      <vt:lpstr>Our analysis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</dc:title>
  <dc:creator>shivanshi tiwari</dc:creator>
  <cp:lastModifiedBy>shivanshi tiwari</cp:lastModifiedBy>
  <cp:revision>8</cp:revision>
  <dcterms:created xsi:type="dcterms:W3CDTF">2021-03-01T16:54:31Z</dcterms:created>
  <dcterms:modified xsi:type="dcterms:W3CDTF">2021-03-01T18:02:34Z</dcterms:modified>
</cp:coreProperties>
</file>