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4"/>
  </p:sldMasterIdLst>
  <p:notesMasterIdLst>
    <p:notesMasterId r:id="rId14"/>
  </p:notesMasterIdLst>
  <p:sldIdLst>
    <p:sldId id="266" r:id="rId5"/>
    <p:sldId id="256" r:id="rId6"/>
    <p:sldId id="258" r:id="rId7"/>
    <p:sldId id="257" r:id="rId8"/>
    <p:sldId id="260" r:id="rId9"/>
    <p:sldId id="265" r:id="rId10"/>
    <p:sldId id="264" r:id="rId11"/>
    <p:sldId id="26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4E7"/>
    <a:srgbClr val="F5ECD3"/>
    <a:srgbClr val="DBD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FEB92-8345-0ADC-2D17-03DF117ADC8E}" v="14" dt="2025-01-28T17:17:33.412"/>
    <p1510:client id="{3DF3FDEA-5D1E-90FA-5836-B593D44EBDA8}" v="26" dt="2025-01-28T16:46:56.363"/>
    <p1510:client id="{776DE30A-9C94-4A68-9E54-4553061607A9}" v="15" dt="2025-01-29T08:45:47.424"/>
    <p1510:client id="{E955D38A-C6FC-C64A-B8E2-6FAD01E12EE6}" v="818" dt="2025-01-29T08:43:01.293"/>
    <p1510:client id="{FA163393-1ACE-4311-A616-F7FCA2E784E2}" v="49" dt="2025-01-29T07:42:0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YALLA, AWENITIYE (PGT)" userId="S::u2192567@live.warwick.ac.uk::ed09a4de-2efa-4242-8c65-2891ae80292f" providerId="AD" clId="Web-{776DE30A-9C94-4A68-9E54-4553061607A9}"/>
    <pc:docChg chg="modSld">
      <pc:chgData name="IYALLA, AWENITIYE (PGT)" userId="S::u2192567@live.warwick.ac.uk::ed09a4de-2efa-4242-8c65-2891ae80292f" providerId="AD" clId="Web-{776DE30A-9C94-4A68-9E54-4553061607A9}" dt="2025-01-29T08:45:40.377" v="1"/>
      <pc:docMkLst>
        <pc:docMk/>
      </pc:docMkLst>
      <pc:sldChg chg="modSp">
        <pc:chgData name="IYALLA, AWENITIYE (PGT)" userId="S::u2192567@live.warwick.ac.uk::ed09a4de-2efa-4242-8c65-2891ae80292f" providerId="AD" clId="Web-{776DE30A-9C94-4A68-9E54-4553061607A9}" dt="2025-01-29T08:45:40.377" v="1"/>
        <pc:sldMkLst>
          <pc:docMk/>
          <pc:sldMk cId="3878158976" sldId="264"/>
        </pc:sldMkLst>
        <pc:graphicFrameChg chg="mod modGraphic">
          <ac:chgData name="IYALLA, AWENITIYE (PGT)" userId="S::u2192567@live.warwick.ac.uk::ed09a4de-2efa-4242-8c65-2891ae80292f" providerId="AD" clId="Web-{776DE30A-9C94-4A68-9E54-4553061607A9}" dt="2025-01-29T08:45:40.377" v="1"/>
          <ac:graphicFrameMkLst>
            <pc:docMk/>
            <pc:sldMk cId="3878158976" sldId="264"/>
            <ac:graphicFrameMk id="6" creationId="{F48CEF32-92FD-53AA-BEE1-B45889C8CCE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BF305-DD72-48A2-A79B-E0C7783C815C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0C289C5F-103B-4252-81F3-CC091A4A32C5}">
      <dgm:prSet/>
      <dgm:spPr/>
      <dgm:t>
        <a:bodyPr/>
        <a:lstStyle/>
        <a:p>
          <a:r>
            <a:rPr lang="en-US" b="1" dirty="0" err="1"/>
            <a:t>Oluwaseyi</a:t>
          </a:r>
          <a:r>
            <a:rPr lang="en-US" b="1" dirty="0"/>
            <a:t> </a:t>
          </a:r>
          <a:r>
            <a:rPr lang="en-US" b="1" dirty="0" err="1"/>
            <a:t>Ajoni</a:t>
          </a:r>
          <a:endParaRPr lang="en-US" dirty="0"/>
        </a:p>
      </dgm:t>
    </dgm:pt>
    <dgm:pt modelId="{B6336EB7-2CD6-44AC-9C15-33AD5201526A}" type="parTrans" cxnId="{B2F7827B-D6C5-4A60-A74D-E57CD9F5E8A7}">
      <dgm:prSet/>
      <dgm:spPr/>
      <dgm:t>
        <a:bodyPr/>
        <a:lstStyle/>
        <a:p>
          <a:endParaRPr lang="en-US"/>
        </a:p>
      </dgm:t>
    </dgm:pt>
    <dgm:pt modelId="{65947A71-2C5F-4808-B54F-B23F8B3D7B28}" type="sibTrans" cxnId="{B2F7827B-D6C5-4A60-A74D-E57CD9F5E8A7}">
      <dgm:prSet/>
      <dgm:spPr/>
      <dgm:t>
        <a:bodyPr/>
        <a:lstStyle/>
        <a:p>
          <a:endParaRPr lang="en-US"/>
        </a:p>
      </dgm:t>
    </dgm:pt>
    <dgm:pt modelId="{1D46E55F-CAC8-4345-BE14-02CD9AE014CD}">
      <dgm:prSet/>
      <dgm:spPr/>
      <dgm:t>
        <a:bodyPr/>
        <a:lstStyle/>
        <a:p>
          <a:r>
            <a:rPr lang="en-US" b="1"/>
            <a:t>Awenitiye Iyalla</a:t>
          </a:r>
          <a:endParaRPr lang="en-US"/>
        </a:p>
      </dgm:t>
    </dgm:pt>
    <dgm:pt modelId="{81985A37-192D-41A8-8FFC-9514B1B9BB71}" type="parTrans" cxnId="{90E7CACD-DEF7-4158-9C2D-FA50DF08995B}">
      <dgm:prSet/>
      <dgm:spPr/>
      <dgm:t>
        <a:bodyPr/>
        <a:lstStyle/>
        <a:p>
          <a:endParaRPr lang="en-US"/>
        </a:p>
      </dgm:t>
    </dgm:pt>
    <dgm:pt modelId="{51415AC5-FE64-4FB5-B30F-48BDA1F52BF3}" type="sibTrans" cxnId="{90E7CACD-DEF7-4158-9C2D-FA50DF08995B}">
      <dgm:prSet/>
      <dgm:spPr/>
      <dgm:t>
        <a:bodyPr/>
        <a:lstStyle/>
        <a:p>
          <a:endParaRPr lang="en-US"/>
        </a:p>
      </dgm:t>
    </dgm:pt>
    <dgm:pt modelId="{D1AE160B-E545-4329-8D0B-B5AA184D65F9}">
      <dgm:prSet/>
      <dgm:spPr/>
      <dgm:t>
        <a:bodyPr/>
        <a:lstStyle/>
        <a:p>
          <a:r>
            <a:rPr lang="en-US" b="1"/>
            <a:t>Ishan Shetty</a:t>
          </a:r>
          <a:endParaRPr lang="en-US"/>
        </a:p>
      </dgm:t>
    </dgm:pt>
    <dgm:pt modelId="{290D7936-73C6-4149-AD3F-3C847E5290FD}" type="parTrans" cxnId="{EF6C8DB6-8DBA-4891-8315-FC6499F25F03}">
      <dgm:prSet/>
      <dgm:spPr/>
      <dgm:t>
        <a:bodyPr/>
        <a:lstStyle/>
        <a:p>
          <a:endParaRPr lang="en-US"/>
        </a:p>
      </dgm:t>
    </dgm:pt>
    <dgm:pt modelId="{111DB6E4-6CC5-4709-A1ED-AD716474CB3D}" type="sibTrans" cxnId="{EF6C8DB6-8DBA-4891-8315-FC6499F25F03}">
      <dgm:prSet/>
      <dgm:spPr/>
      <dgm:t>
        <a:bodyPr/>
        <a:lstStyle/>
        <a:p>
          <a:endParaRPr lang="en-US"/>
        </a:p>
      </dgm:t>
    </dgm:pt>
    <dgm:pt modelId="{F4599A31-5014-4D59-95CB-BF125DF069A8}">
      <dgm:prSet/>
      <dgm:spPr/>
      <dgm:t>
        <a:bodyPr/>
        <a:lstStyle/>
        <a:p>
          <a:r>
            <a:rPr lang="en-US" b="1"/>
            <a:t>Ruusa Megameno Nangolo</a:t>
          </a:r>
          <a:endParaRPr lang="en-US"/>
        </a:p>
      </dgm:t>
    </dgm:pt>
    <dgm:pt modelId="{B594C8D6-D511-4DAD-A73C-D935FA072D61}" type="parTrans" cxnId="{97382A91-B378-4844-B658-076DF6ACC6FF}">
      <dgm:prSet/>
      <dgm:spPr/>
      <dgm:t>
        <a:bodyPr/>
        <a:lstStyle/>
        <a:p>
          <a:endParaRPr lang="en-US"/>
        </a:p>
      </dgm:t>
    </dgm:pt>
    <dgm:pt modelId="{55D04358-35AA-4A36-8CF7-A223090913AC}" type="sibTrans" cxnId="{97382A91-B378-4844-B658-076DF6ACC6FF}">
      <dgm:prSet/>
      <dgm:spPr/>
      <dgm:t>
        <a:bodyPr/>
        <a:lstStyle/>
        <a:p>
          <a:endParaRPr lang="en-US"/>
        </a:p>
      </dgm:t>
    </dgm:pt>
    <dgm:pt modelId="{A9B0FD7C-7024-44C1-8D70-815E6479439F}">
      <dgm:prSet/>
      <dgm:spPr/>
      <dgm:t>
        <a:bodyPr/>
        <a:lstStyle/>
        <a:p>
          <a:r>
            <a:rPr lang="en-US" b="1"/>
            <a:t>Joshika Malai Magal</a:t>
          </a:r>
          <a:endParaRPr lang="en-US"/>
        </a:p>
      </dgm:t>
    </dgm:pt>
    <dgm:pt modelId="{B48D490D-A76A-4C7D-A3C5-5E046883F7C9}" type="parTrans" cxnId="{CE53F3D3-7F4C-4BD1-B307-5BD27456A1DF}">
      <dgm:prSet/>
      <dgm:spPr/>
      <dgm:t>
        <a:bodyPr/>
        <a:lstStyle/>
        <a:p>
          <a:endParaRPr lang="en-US"/>
        </a:p>
      </dgm:t>
    </dgm:pt>
    <dgm:pt modelId="{82499308-62A1-45AA-8C9E-2599473659DA}" type="sibTrans" cxnId="{CE53F3D3-7F4C-4BD1-B307-5BD27456A1DF}">
      <dgm:prSet/>
      <dgm:spPr/>
      <dgm:t>
        <a:bodyPr/>
        <a:lstStyle/>
        <a:p>
          <a:endParaRPr lang="en-US"/>
        </a:p>
      </dgm:t>
    </dgm:pt>
    <dgm:pt modelId="{D6EE807B-9D46-4ECE-B484-46E552C47007}" type="pres">
      <dgm:prSet presAssocID="{D27BF305-DD72-48A2-A79B-E0C7783C815C}" presName="linear" presStyleCnt="0">
        <dgm:presLayoutVars>
          <dgm:animLvl val="lvl"/>
          <dgm:resizeHandles val="exact"/>
        </dgm:presLayoutVars>
      </dgm:prSet>
      <dgm:spPr/>
    </dgm:pt>
    <dgm:pt modelId="{1372FB01-75A3-4F15-A373-5B4195A1E34F}" type="pres">
      <dgm:prSet presAssocID="{0C289C5F-103B-4252-81F3-CC091A4A32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E511843-076C-4ED2-8BAD-EEBD64CAE784}" type="pres">
      <dgm:prSet presAssocID="{65947A71-2C5F-4808-B54F-B23F8B3D7B28}" presName="spacer" presStyleCnt="0"/>
      <dgm:spPr/>
    </dgm:pt>
    <dgm:pt modelId="{DBE9359C-D08B-45A4-B5CF-871A0A6EDCD1}" type="pres">
      <dgm:prSet presAssocID="{1D46E55F-CAC8-4345-BE14-02CD9AE014C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57B537-2034-490E-886D-718ADB08303E}" type="pres">
      <dgm:prSet presAssocID="{51415AC5-FE64-4FB5-B30F-48BDA1F52BF3}" presName="spacer" presStyleCnt="0"/>
      <dgm:spPr/>
    </dgm:pt>
    <dgm:pt modelId="{591A38A1-C584-48CC-845E-0E2335C20EC5}" type="pres">
      <dgm:prSet presAssocID="{D1AE160B-E545-4329-8D0B-B5AA184D65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AF2B44-E334-477A-9295-A632865F081C}" type="pres">
      <dgm:prSet presAssocID="{111DB6E4-6CC5-4709-A1ED-AD716474CB3D}" presName="spacer" presStyleCnt="0"/>
      <dgm:spPr/>
    </dgm:pt>
    <dgm:pt modelId="{2F9E9B1A-DF8F-4EF4-BD54-46E0928FA1B0}" type="pres">
      <dgm:prSet presAssocID="{F4599A31-5014-4D59-95CB-BF125DF069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9FFF5D-2EEA-46BE-9946-CBA906D5A341}" type="pres">
      <dgm:prSet presAssocID="{55D04358-35AA-4A36-8CF7-A223090913AC}" presName="spacer" presStyleCnt="0"/>
      <dgm:spPr/>
    </dgm:pt>
    <dgm:pt modelId="{2365A9EB-847C-43C5-9175-084329C3CA17}" type="pres">
      <dgm:prSet presAssocID="{A9B0FD7C-7024-44C1-8D70-815E647943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880A06-915D-4FFF-A3B7-9DA5B710A975}" type="presOf" srcId="{0C289C5F-103B-4252-81F3-CC091A4A32C5}" destId="{1372FB01-75A3-4F15-A373-5B4195A1E34F}" srcOrd="0" destOrd="0" presId="urn:microsoft.com/office/officeart/2005/8/layout/vList2"/>
    <dgm:cxn modelId="{55D8D90A-74D3-4A3E-8BC2-68847B5BE51E}" type="presOf" srcId="{A9B0FD7C-7024-44C1-8D70-815E6479439F}" destId="{2365A9EB-847C-43C5-9175-084329C3CA17}" srcOrd="0" destOrd="0" presId="urn:microsoft.com/office/officeart/2005/8/layout/vList2"/>
    <dgm:cxn modelId="{1494581A-A3F2-4886-962D-37ED7C1947AB}" type="presOf" srcId="{1D46E55F-CAC8-4345-BE14-02CD9AE014CD}" destId="{DBE9359C-D08B-45A4-B5CF-871A0A6EDCD1}" srcOrd="0" destOrd="0" presId="urn:microsoft.com/office/officeart/2005/8/layout/vList2"/>
    <dgm:cxn modelId="{04AF612B-4486-479A-87D5-B46D75BC8B1C}" type="presOf" srcId="{D27BF305-DD72-48A2-A79B-E0C7783C815C}" destId="{D6EE807B-9D46-4ECE-B484-46E552C47007}" srcOrd="0" destOrd="0" presId="urn:microsoft.com/office/officeart/2005/8/layout/vList2"/>
    <dgm:cxn modelId="{B2F7827B-D6C5-4A60-A74D-E57CD9F5E8A7}" srcId="{D27BF305-DD72-48A2-A79B-E0C7783C815C}" destId="{0C289C5F-103B-4252-81F3-CC091A4A32C5}" srcOrd="0" destOrd="0" parTransId="{B6336EB7-2CD6-44AC-9C15-33AD5201526A}" sibTransId="{65947A71-2C5F-4808-B54F-B23F8B3D7B28}"/>
    <dgm:cxn modelId="{597DAC88-BFB2-42B9-B191-924E89905E48}" type="presOf" srcId="{F4599A31-5014-4D59-95CB-BF125DF069A8}" destId="{2F9E9B1A-DF8F-4EF4-BD54-46E0928FA1B0}" srcOrd="0" destOrd="0" presId="urn:microsoft.com/office/officeart/2005/8/layout/vList2"/>
    <dgm:cxn modelId="{97382A91-B378-4844-B658-076DF6ACC6FF}" srcId="{D27BF305-DD72-48A2-A79B-E0C7783C815C}" destId="{F4599A31-5014-4D59-95CB-BF125DF069A8}" srcOrd="3" destOrd="0" parTransId="{B594C8D6-D511-4DAD-A73C-D935FA072D61}" sibTransId="{55D04358-35AA-4A36-8CF7-A223090913AC}"/>
    <dgm:cxn modelId="{65C2369D-93F0-4A8A-8537-9F0A3F478B57}" type="presOf" srcId="{D1AE160B-E545-4329-8D0B-B5AA184D65F9}" destId="{591A38A1-C584-48CC-845E-0E2335C20EC5}" srcOrd="0" destOrd="0" presId="urn:microsoft.com/office/officeart/2005/8/layout/vList2"/>
    <dgm:cxn modelId="{EF6C8DB6-8DBA-4891-8315-FC6499F25F03}" srcId="{D27BF305-DD72-48A2-A79B-E0C7783C815C}" destId="{D1AE160B-E545-4329-8D0B-B5AA184D65F9}" srcOrd="2" destOrd="0" parTransId="{290D7936-73C6-4149-AD3F-3C847E5290FD}" sibTransId="{111DB6E4-6CC5-4709-A1ED-AD716474CB3D}"/>
    <dgm:cxn modelId="{90E7CACD-DEF7-4158-9C2D-FA50DF08995B}" srcId="{D27BF305-DD72-48A2-A79B-E0C7783C815C}" destId="{1D46E55F-CAC8-4345-BE14-02CD9AE014CD}" srcOrd="1" destOrd="0" parTransId="{81985A37-192D-41A8-8FFC-9514B1B9BB71}" sibTransId="{51415AC5-FE64-4FB5-B30F-48BDA1F52BF3}"/>
    <dgm:cxn modelId="{CE53F3D3-7F4C-4BD1-B307-5BD27456A1DF}" srcId="{D27BF305-DD72-48A2-A79B-E0C7783C815C}" destId="{A9B0FD7C-7024-44C1-8D70-815E6479439F}" srcOrd="4" destOrd="0" parTransId="{B48D490D-A76A-4C7D-A3C5-5E046883F7C9}" sibTransId="{82499308-62A1-45AA-8C9E-2599473659DA}"/>
    <dgm:cxn modelId="{111D02BE-AB27-4157-A5D3-89A974D51496}" type="presParOf" srcId="{D6EE807B-9D46-4ECE-B484-46E552C47007}" destId="{1372FB01-75A3-4F15-A373-5B4195A1E34F}" srcOrd="0" destOrd="0" presId="urn:microsoft.com/office/officeart/2005/8/layout/vList2"/>
    <dgm:cxn modelId="{E496707A-79B9-4C96-BD19-7B841805F662}" type="presParOf" srcId="{D6EE807B-9D46-4ECE-B484-46E552C47007}" destId="{BE511843-076C-4ED2-8BAD-EEBD64CAE784}" srcOrd="1" destOrd="0" presId="urn:microsoft.com/office/officeart/2005/8/layout/vList2"/>
    <dgm:cxn modelId="{56BFE6AA-BF0D-4ABD-9815-0B31282785CF}" type="presParOf" srcId="{D6EE807B-9D46-4ECE-B484-46E552C47007}" destId="{DBE9359C-D08B-45A4-B5CF-871A0A6EDCD1}" srcOrd="2" destOrd="0" presId="urn:microsoft.com/office/officeart/2005/8/layout/vList2"/>
    <dgm:cxn modelId="{123484B5-71D1-403A-AAC0-E9C4493BDB36}" type="presParOf" srcId="{D6EE807B-9D46-4ECE-B484-46E552C47007}" destId="{6857B537-2034-490E-886D-718ADB08303E}" srcOrd="3" destOrd="0" presId="urn:microsoft.com/office/officeart/2005/8/layout/vList2"/>
    <dgm:cxn modelId="{AA49C8CC-984C-4CD0-9D61-F61D18CA8085}" type="presParOf" srcId="{D6EE807B-9D46-4ECE-B484-46E552C47007}" destId="{591A38A1-C584-48CC-845E-0E2335C20EC5}" srcOrd="4" destOrd="0" presId="urn:microsoft.com/office/officeart/2005/8/layout/vList2"/>
    <dgm:cxn modelId="{6382E8C7-4741-42A0-9FD0-89A33E2C8B91}" type="presParOf" srcId="{D6EE807B-9D46-4ECE-B484-46E552C47007}" destId="{00AF2B44-E334-477A-9295-A632865F081C}" srcOrd="5" destOrd="0" presId="urn:microsoft.com/office/officeart/2005/8/layout/vList2"/>
    <dgm:cxn modelId="{E926F533-475D-4A14-9B91-6BD16692A32E}" type="presParOf" srcId="{D6EE807B-9D46-4ECE-B484-46E552C47007}" destId="{2F9E9B1A-DF8F-4EF4-BD54-46E0928FA1B0}" srcOrd="6" destOrd="0" presId="urn:microsoft.com/office/officeart/2005/8/layout/vList2"/>
    <dgm:cxn modelId="{EB0DC1A6-3176-44CA-B4EC-EFA7B41078FD}" type="presParOf" srcId="{D6EE807B-9D46-4ECE-B484-46E552C47007}" destId="{DB9FFF5D-2EEA-46BE-9946-CBA906D5A341}" srcOrd="7" destOrd="0" presId="urn:microsoft.com/office/officeart/2005/8/layout/vList2"/>
    <dgm:cxn modelId="{BB357414-A9CD-4C06-8C36-023753C7F97B}" type="presParOf" srcId="{D6EE807B-9D46-4ECE-B484-46E552C47007}" destId="{2365A9EB-847C-43C5-9175-084329C3CA1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2FB01-75A3-4F15-A373-5B4195A1E34F}">
      <dsp:nvSpPr>
        <dsp:cNvPr id="0" name=""/>
        <dsp:cNvSpPr/>
      </dsp:nvSpPr>
      <dsp:spPr>
        <a:xfrm>
          <a:off x="0" y="391725"/>
          <a:ext cx="6279741" cy="85994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 err="1"/>
            <a:t>Oluwaseyi</a:t>
          </a:r>
          <a:r>
            <a:rPr lang="en-US" sz="3500" b="1" kern="1200" dirty="0"/>
            <a:t> </a:t>
          </a:r>
          <a:r>
            <a:rPr lang="en-US" sz="3500" b="1" kern="1200" dirty="0" err="1"/>
            <a:t>Ajoni</a:t>
          </a:r>
          <a:endParaRPr lang="en-US" sz="3500" kern="1200" dirty="0"/>
        </a:p>
      </dsp:txBody>
      <dsp:txXfrm>
        <a:off x="41979" y="433704"/>
        <a:ext cx="6195783" cy="775991"/>
      </dsp:txXfrm>
    </dsp:sp>
    <dsp:sp modelId="{DBE9359C-D08B-45A4-B5CF-871A0A6EDCD1}">
      <dsp:nvSpPr>
        <dsp:cNvPr id="0" name=""/>
        <dsp:cNvSpPr/>
      </dsp:nvSpPr>
      <dsp:spPr>
        <a:xfrm>
          <a:off x="0" y="1352475"/>
          <a:ext cx="6279741" cy="859949"/>
        </a:xfrm>
        <a:prstGeom prst="roundRect">
          <a:avLst/>
        </a:prstGeom>
        <a:solidFill>
          <a:schemeClr val="accent1">
            <a:shade val="80000"/>
            <a:hueOff val="-8847"/>
            <a:satOff val="-12708"/>
            <a:lumOff val="8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Awenitiye Iyalla</a:t>
          </a:r>
          <a:endParaRPr lang="en-US" sz="3500" kern="1200"/>
        </a:p>
      </dsp:txBody>
      <dsp:txXfrm>
        <a:off x="41979" y="1394454"/>
        <a:ext cx="6195783" cy="775991"/>
      </dsp:txXfrm>
    </dsp:sp>
    <dsp:sp modelId="{591A38A1-C584-48CC-845E-0E2335C20EC5}">
      <dsp:nvSpPr>
        <dsp:cNvPr id="0" name=""/>
        <dsp:cNvSpPr/>
      </dsp:nvSpPr>
      <dsp:spPr>
        <a:xfrm>
          <a:off x="0" y="2313224"/>
          <a:ext cx="6279741" cy="859949"/>
        </a:xfrm>
        <a:prstGeom prst="roundRect">
          <a:avLst/>
        </a:prstGeom>
        <a:solidFill>
          <a:schemeClr val="accent1">
            <a:shade val="80000"/>
            <a:hueOff val="-17693"/>
            <a:satOff val="-25416"/>
            <a:lumOff val="17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Ishan Shetty</a:t>
          </a:r>
          <a:endParaRPr lang="en-US" sz="3500" kern="1200"/>
        </a:p>
      </dsp:txBody>
      <dsp:txXfrm>
        <a:off x="41979" y="2355203"/>
        <a:ext cx="6195783" cy="775991"/>
      </dsp:txXfrm>
    </dsp:sp>
    <dsp:sp modelId="{2F9E9B1A-DF8F-4EF4-BD54-46E0928FA1B0}">
      <dsp:nvSpPr>
        <dsp:cNvPr id="0" name=""/>
        <dsp:cNvSpPr/>
      </dsp:nvSpPr>
      <dsp:spPr>
        <a:xfrm>
          <a:off x="0" y="3273974"/>
          <a:ext cx="6279741" cy="859949"/>
        </a:xfrm>
        <a:prstGeom prst="roundRect">
          <a:avLst/>
        </a:prstGeom>
        <a:solidFill>
          <a:schemeClr val="accent1">
            <a:shade val="80000"/>
            <a:hueOff val="-26540"/>
            <a:satOff val="-38124"/>
            <a:lumOff val="269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Ruusa Megameno Nangolo</a:t>
          </a:r>
          <a:endParaRPr lang="en-US" sz="3500" kern="1200"/>
        </a:p>
      </dsp:txBody>
      <dsp:txXfrm>
        <a:off x="41979" y="3315953"/>
        <a:ext cx="6195783" cy="775991"/>
      </dsp:txXfrm>
    </dsp:sp>
    <dsp:sp modelId="{2365A9EB-847C-43C5-9175-084329C3CA17}">
      <dsp:nvSpPr>
        <dsp:cNvPr id="0" name=""/>
        <dsp:cNvSpPr/>
      </dsp:nvSpPr>
      <dsp:spPr>
        <a:xfrm>
          <a:off x="0" y="4234725"/>
          <a:ext cx="6279741" cy="859949"/>
        </a:xfrm>
        <a:prstGeom prst="roundRect">
          <a:avLst/>
        </a:prstGeom>
        <a:solidFill>
          <a:schemeClr val="accent1">
            <a:shade val="80000"/>
            <a:hueOff val="-35386"/>
            <a:satOff val="-50832"/>
            <a:lumOff val="359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Joshika Malai Magal</a:t>
          </a:r>
          <a:endParaRPr lang="en-US" sz="3500" kern="1200"/>
        </a:p>
      </dsp:txBody>
      <dsp:txXfrm>
        <a:off x="41979" y="4276704"/>
        <a:ext cx="6195783" cy="775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D15B0-59C9-8941-B6B9-FA742887BA9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EA58C-1952-6544-8134-D2E1FA07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err="1">
                <a:solidFill>
                  <a:srgbClr val="071D49"/>
                </a:solidFill>
                <a:effectLst/>
                <a:latin typeface="Raleway" panose="020F0502020204030204" pitchFamily="34" charset="0"/>
              </a:rPr>
              <a:t>ViiV</a:t>
            </a:r>
            <a:r>
              <a:rPr lang="en-GB" b="0" i="0">
                <a:solidFill>
                  <a:srgbClr val="071D49"/>
                </a:solidFill>
                <a:effectLst/>
                <a:latin typeface="Raleway" panose="020F0502020204030204" pitchFamily="34" charset="0"/>
              </a:rPr>
              <a:t> Healthcare is a global specialist HIV company established in November 2009 by GlaxoSmithKline (LSE: GSK) and Pfizer (NYSE: PFE) dedicated to delivering advances in treatment and care for people living with HIV and for people who are at risk of becoming infected with HIV. Shionogi joined in October 2012.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EA58C-1952-6544-8134-D2E1FA078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04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4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6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0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0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0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logovectors.net/glaxosmithkline-logo-ai-file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Category:Shionogi_&amp;_Co.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Pfizer_logo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Category:Shionogi_&amp;_Co.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Pfizer_logo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reelogovectors.net/glaxosmithkline-logo-ai-file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jpeg"/><Relationship Id="rId7" Type="http://schemas.openxmlformats.org/officeDocument/2006/relationships/hyperlink" Target="https://commons.wikimedia.org/wiki/File:Pfizer_logo.sv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freelogovectors.net/glaxosmithkline-logo-ai-file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ommons.wikimedia.org/wiki/Category:Shionogi_&amp;_Co.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jpeg"/><Relationship Id="rId7" Type="http://schemas.openxmlformats.org/officeDocument/2006/relationships/hyperlink" Target="https://www.freelogovectors.net/glaxosmithkline-logo-ai-fi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commons.wikimedia.org/wiki/Category:Shionogi_&amp;_Co." TargetMode="External"/><Relationship Id="rId5" Type="http://schemas.openxmlformats.org/officeDocument/2006/relationships/image" Target="../media/image10.jpeg"/><Relationship Id="rId10" Type="http://schemas.openxmlformats.org/officeDocument/2006/relationships/image" Target="../media/image3.png"/><Relationship Id="rId4" Type="http://schemas.openxmlformats.org/officeDocument/2006/relationships/image" Target="../media/image9.jpeg"/><Relationship Id="rId9" Type="http://schemas.openxmlformats.org/officeDocument/2006/relationships/hyperlink" Target="https://commons.wikimedia.org/wiki/File:Pfizer_logo.sv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ogovectors.net/glaxosmithkline-logo-ai-file/" TargetMode="External"/><Relationship Id="rId7" Type="http://schemas.openxmlformats.org/officeDocument/2006/relationships/hyperlink" Target="https://commons.wikimedia.org/wiki/Category:Shionogi_&amp;_Co.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File:Pfizer_logo.sv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ogovectors.net/glaxosmithkline-logo-ai-file/" TargetMode="External"/><Relationship Id="rId7" Type="http://schemas.openxmlformats.org/officeDocument/2006/relationships/hyperlink" Target="https://commons.wikimedia.org/wiki/Category:Shionogi_&amp;_Co.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File:Pfizer_logo.svg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ogovectors.net/glaxosmithkline-logo-ai-file/" TargetMode="External"/><Relationship Id="rId7" Type="http://schemas.openxmlformats.org/officeDocument/2006/relationships/hyperlink" Target="https://commons.wikimedia.org/wiki/Category:Shionogi_&amp;_Co.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File:Pfizer_logo.svg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Category:Shionogi_&amp;_Co.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hyperlink" Target="https://www.unaids.org/sites/default/files/media_asset/UNAIDS_FactSheet_e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Pfizer_logo.sv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reelogovectors.net/glaxosmithkline-logo-ai-fi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C2807B-305B-D79F-276A-A0BF2631E3E4}"/>
              </a:ext>
            </a:extLst>
          </p:cNvPr>
          <p:cNvSpPr txBox="1"/>
          <p:nvPr/>
        </p:nvSpPr>
        <p:spPr>
          <a:xfrm>
            <a:off x="597160" y="553616"/>
            <a:ext cx="3595634" cy="1757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8D68F0F-B42D-2538-7C1B-B0EB3138B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3BDB5-A71C-DF0A-1A2D-B415E518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A013B3-E4DA-4B07-BAE1-A373853D0E83}" type="datetime1">
              <a:rPr lang="en-US" smtClean="0"/>
              <a:pPr>
                <a:spcAft>
                  <a:spcPts val="600"/>
                </a:spcAft>
              </a:pPr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399C2-740D-6D20-9609-C57A9702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711C7-299A-29AE-DD11-1679276E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63039-2E1A-4271-3CE1-A2DE61712A80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6EB1BB48-2DB5-8D91-9386-5039683BB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629725"/>
              </p:ext>
            </p:extLst>
          </p:nvPr>
        </p:nvGraphicFramePr>
        <p:xfrm>
          <a:off x="5134708" y="553616"/>
          <a:ext cx="6279741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117E70-B30C-6B9B-6957-CA5A99741B59}"/>
              </a:ext>
            </a:extLst>
          </p:cNvPr>
          <p:cNvSpPr txBox="1"/>
          <p:nvPr/>
        </p:nvSpPr>
        <p:spPr>
          <a:xfrm>
            <a:off x="777551" y="2672503"/>
            <a:ext cx="4180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WE ARE….</a:t>
            </a:r>
          </a:p>
        </p:txBody>
      </p:sp>
    </p:spTree>
    <p:extLst>
      <p:ext uri="{BB962C8B-B14F-4D97-AF65-F5344CB8AC3E}">
        <p14:creationId xmlns:p14="http://schemas.microsoft.com/office/powerpoint/2010/main" val="231988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iV Healthcare ...">
            <a:extLst>
              <a:ext uri="{FF2B5EF4-FFF2-40B4-BE49-F238E27FC236}">
                <a16:creationId xmlns:a16="http://schemas.microsoft.com/office/drawing/2014/main" id="{B234E905-4B57-3398-440B-BC2B24B31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7" r="12473"/>
          <a:stretch/>
        </p:blipFill>
        <p:spPr bwMode="auto">
          <a:xfrm rot="151251">
            <a:off x="5658025" y="729227"/>
            <a:ext cx="5080584" cy="508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oval with black text&#10;&#10;Description automatically generated">
            <a:extLst>
              <a:ext uri="{FF2B5EF4-FFF2-40B4-BE49-F238E27FC236}">
                <a16:creationId xmlns:a16="http://schemas.microsoft.com/office/drawing/2014/main" id="{95BBDE2A-3F22-A19C-49EE-031A1FC85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6225" y="2454278"/>
            <a:ext cx="1442362" cy="1656152"/>
          </a:xfrm>
          <a:prstGeom prst="rect">
            <a:avLst/>
          </a:prstGeom>
        </p:spPr>
      </p:pic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C1D99526-2C68-5253-E01A-C824C8F2B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08045" y="4126120"/>
            <a:ext cx="1442362" cy="1592492"/>
          </a:xfrm>
          <a:prstGeom prst="rect">
            <a:avLst/>
          </a:prstGeom>
        </p:spPr>
      </p:pic>
      <p:pic>
        <p:nvPicPr>
          <p:cNvPr id="9" name="Picture 8" descr="A logo with black text&#10;&#10;Description automatically generated">
            <a:extLst>
              <a:ext uri="{FF2B5EF4-FFF2-40B4-BE49-F238E27FC236}">
                <a16:creationId xmlns:a16="http://schemas.microsoft.com/office/drawing/2014/main" id="{F2730EC2-A3D4-7E1C-A16C-7CAE2D7A97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14522" y="619955"/>
            <a:ext cx="2455155" cy="18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8" tmFilter="0, 0; 0.125,0.2665; 0.25,0.4; 0.375,0.465; 0.5,0.5;  0.625,0.535; 0.75,0.6; 0.875,0.7335; 1,1">
                                          <p:stCondLst>
                                            <p:cond delay="82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3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bout ViiV and the HIV Treatments | ViiV Healthcare US">
            <a:extLst>
              <a:ext uri="{FF2B5EF4-FFF2-40B4-BE49-F238E27FC236}">
                <a16:creationId xmlns:a16="http://schemas.microsoft.com/office/drawing/2014/main" id="{18E3877A-109C-CF0D-3371-DEE09C88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0013" y="1666272"/>
            <a:ext cx="12292013" cy="3525456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5883BF4-0F9D-1FE3-0DE1-48DBE73F0C28}"/>
              </a:ext>
            </a:extLst>
          </p:cNvPr>
          <p:cNvGrpSpPr/>
          <p:nvPr/>
        </p:nvGrpSpPr>
        <p:grpSpPr>
          <a:xfrm>
            <a:off x="0" y="5878918"/>
            <a:ext cx="2328840" cy="744147"/>
            <a:chOff x="100035" y="205616"/>
            <a:chExt cx="3451749" cy="1046318"/>
          </a:xfrm>
        </p:grpSpPr>
        <p:pic>
          <p:nvPicPr>
            <p:cNvPr id="8" name="Picture 7" descr="A logo with black text&#10;&#10;Description automatically generated">
              <a:extLst>
                <a:ext uri="{FF2B5EF4-FFF2-40B4-BE49-F238E27FC236}">
                  <a16:creationId xmlns:a16="http://schemas.microsoft.com/office/drawing/2014/main" id="{069FADC3-5E3F-D551-A186-F6BAD8F48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0035" y="205617"/>
              <a:ext cx="1412528" cy="1046317"/>
            </a:xfrm>
            <a:prstGeom prst="rect">
              <a:avLst/>
            </a:prstGeom>
          </p:spPr>
        </p:pic>
        <p:pic>
          <p:nvPicPr>
            <p:cNvPr id="9" name="Picture 8" descr="A blue oval with black text&#10;&#10;Description automatically generated">
              <a:extLst>
                <a:ext uri="{FF2B5EF4-FFF2-40B4-BE49-F238E27FC236}">
                  <a16:creationId xmlns:a16="http://schemas.microsoft.com/office/drawing/2014/main" id="{F64F3EEF-D952-C1DB-D6A8-F6B7AA36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512563" y="205616"/>
              <a:ext cx="911250" cy="1046317"/>
            </a:xfrm>
            <a:prstGeom prst="rect">
              <a:avLst/>
            </a:prstGeom>
          </p:spPr>
        </p:pic>
        <p:pic>
          <p:nvPicPr>
            <p:cNvPr id="10" name="Picture 9" descr="A red and black logo&#10;&#10;Description automatically generated">
              <a:extLst>
                <a:ext uri="{FF2B5EF4-FFF2-40B4-BE49-F238E27FC236}">
                  <a16:creationId xmlns:a16="http://schemas.microsoft.com/office/drawing/2014/main" id="{7CE15808-82AC-E9CF-C04D-D41F2020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2604107" y="205616"/>
              <a:ext cx="947677" cy="1046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55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D9A373-250A-B799-0C3B-6540E67E01AD}"/>
              </a:ext>
            </a:extLst>
          </p:cNvPr>
          <p:cNvSpPr txBox="1"/>
          <p:nvPr/>
        </p:nvSpPr>
        <p:spPr>
          <a:xfrm>
            <a:off x="952500" y="4905289"/>
            <a:ext cx="10286999" cy="1124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KEY PRODUCTS</a:t>
            </a:r>
          </a:p>
        </p:txBody>
      </p:sp>
      <p:pic>
        <p:nvPicPr>
          <p:cNvPr id="2052" name="Picture 4" descr="Dolutegravir Tablet Supplier, Manufacturer &amp; Exporter | Healthiza">
            <a:extLst>
              <a:ext uri="{FF2B5EF4-FFF2-40B4-BE49-F238E27FC236}">
                <a16:creationId xmlns:a16="http://schemas.microsoft.com/office/drawing/2014/main" id="{9BD25BC7-21B9-1D11-147C-5BA2B84C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0901" y="1560125"/>
            <a:ext cx="2941765" cy="29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DA Approves First Long-Acting Injectable to Prevent HIV Infection |  MedPage Today">
            <a:extLst>
              <a:ext uri="{FF2B5EF4-FFF2-40B4-BE49-F238E27FC236}">
                <a16:creationId xmlns:a16="http://schemas.microsoft.com/office/drawing/2014/main" id="{38261501-2D94-90BC-D755-13122DB31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60125"/>
            <a:ext cx="5008058" cy="29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67F4D5-4A1B-74F3-BFE5-E2E486DBB650}"/>
              </a:ext>
            </a:extLst>
          </p:cNvPr>
          <p:cNvGrpSpPr/>
          <p:nvPr/>
        </p:nvGrpSpPr>
        <p:grpSpPr>
          <a:xfrm>
            <a:off x="0" y="5878918"/>
            <a:ext cx="2328840" cy="744147"/>
            <a:chOff x="100035" y="205616"/>
            <a:chExt cx="3451749" cy="1046318"/>
          </a:xfrm>
        </p:grpSpPr>
        <p:pic>
          <p:nvPicPr>
            <p:cNvPr id="3" name="Picture 2" descr="A logo with black text&#10;&#10;Description automatically generated">
              <a:extLst>
                <a:ext uri="{FF2B5EF4-FFF2-40B4-BE49-F238E27FC236}">
                  <a16:creationId xmlns:a16="http://schemas.microsoft.com/office/drawing/2014/main" id="{782C750A-D22C-777A-226C-30013895E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00035" y="205617"/>
              <a:ext cx="1412528" cy="1046317"/>
            </a:xfrm>
            <a:prstGeom prst="rect">
              <a:avLst/>
            </a:prstGeom>
          </p:spPr>
        </p:pic>
        <p:pic>
          <p:nvPicPr>
            <p:cNvPr id="4" name="Picture 3" descr="A blue oval with black text&#10;&#10;Description automatically generated">
              <a:extLst>
                <a:ext uri="{FF2B5EF4-FFF2-40B4-BE49-F238E27FC236}">
                  <a16:creationId xmlns:a16="http://schemas.microsoft.com/office/drawing/2014/main" id="{89D4ACCD-268E-5F1B-D4D0-21704F565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512563" y="205616"/>
              <a:ext cx="911250" cy="1046317"/>
            </a:xfrm>
            <a:prstGeom prst="rect">
              <a:avLst/>
            </a:prstGeom>
          </p:spPr>
        </p:pic>
        <p:pic>
          <p:nvPicPr>
            <p:cNvPr id="5" name="Picture 4" descr="A red and black logo&#10;&#10;Description automatically generated">
              <a:extLst>
                <a:ext uri="{FF2B5EF4-FFF2-40B4-BE49-F238E27FC236}">
                  <a16:creationId xmlns:a16="http://schemas.microsoft.com/office/drawing/2014/main" id="{59C7BE96-FF4C-8611-FFCC-CFD19944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2604107" y="205616"/>
              <a:ext cx="947677" cy="1046317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02FAC4F-E036-2C69-28E9-656131633CFA}"/>
              </a:ext>
            </a:extLst>
          </p:cNvPr>
          <p:cNvSpPr txBox="1">
            <a:spLocks/>
          </p:cNvSpPr>
          <p:nvPr/>
        </p:nvSpPr>
        <p:spPr>
          <a:xfrm>
            <a:off x="451579" y="311963"/>
            <a:ext cx="11288842" cy="7441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ViiV</a:t>
            </a:r>
            <a:r>
              <a:rPr lang="en-GB" dirty="0"/>
              <a:t> Healthcare’s Key Drugs </a:t>
            </a:r>
          </a:p>
        </p:txBody>
      </p:sp>
    </p:spTree>
    <p:extLst>
      <p:ext uri="{BB962C8B-B14F-4D97-AF65-F5344CB8AC3E}">
        <p14:creationId xmlns:p14="http://schemas.microsoft.com/office/powerpoint/2010/main" val="309496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17EACF2-A2F7-F285-F602-DD4FDEE08AD6}"/>
              </a:ext>
            </a:extLst>
          </p:cNvPr>
          <p:cNvSpPr/>
          <p:nvPr/>
        </p:nvSpPr>
        <p:spPr>
          <a:xfrm>
            <a:off x="8011096" y="319357"/>
            <a:ext cx="4010140" cy="388895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b="1"/>
              <a:t>UK-based</a:t>
            </a:r>
          </a:p>
          <a:p>
            <a:pPr algn="ctr"/>
            <a:endParaRPr lang="en-US" sz="17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Founded in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/>
              <a:t>Focus: </a:t>
            </a:r>
            <a:r>
              <a:rPr lang="en-US" sz="1700"/>
              <a:t>Vaccines &amp; global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/>
              <a:t>Mission: </a:t>
            </a:r>
            <a:r>
              <a:rPr lang="en-US" sz="1700"/>
              <a:t>Unite science and talent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Known for respiratory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Strong presence in consumer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76.5% shareholding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ECFD45-2FF6-939E-160C-0A7DC9E53284}"/>
              </a:ext>
            </a:extLst>
          </p:cNvPr>
          <p:cNvSpPr/>
          <p:nvPr/>
        </p:nvSpPr>
        <p:spPr>
          <a:xfrm>
            <a:off x="4766898" y="2969045"/>
            <a:ext cx="4010140" cy="388895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700" b="1"/>
              <a:t>US-based</a:t>
            </a:r>
          </a:p>
          <a:p>
            <a:pPr lvl="0" algn="ctr"/>
            <a:endParaRPr lang="en-US" sz="1700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/>
              <a:t>Founded in 1849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/>
              <a:t>Focus: </a:t>
            </a:r>
            <a:r>
              <a:rPr lang="en-US" sz="1700"/>
              <a:t>Breakthrough medicines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/>
              <a:t>Mission: </a:t>
            </a:r>
            <a:r>
              <a:rPr lang="en-US" sz="1700"/>
              <a:t>Change patients’ lives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/>
              <a:t>Founder of COVID-19 Vaccine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/>
              <a:t>13.5% shareholding</a:t>
            </a:r>
          </a:p>
          <a:p>
            <a:pPr lvl="0"/>
            <a:endParaRPr lang="en-US"/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20322FF1-0C8E-9DEF-6DA2-B5ABF7B372E0}"/>
              </a:ext>
            </a:extLst>
          </p:cNvPr>
          <p:cNvSpPr/>
          <p:nvPr/>
        </p:nvSpPr>
        <p:spPr>
          <a:xfrm>
            <a:off x="4181158" y="3191218"/>
            <a:ext cx="1233889" cy="1944478"/>
          </a:xfrm>
          <a:prstGeom prst="flowChartOffpage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57BECF-A34E-C627-D2F1-4F5CE1ACAEA3}"/>
              </a:ext>
            </a:extLst>
          </p:cNvPr>
          <p:cNvSpPr/>
          <p:nvPr/>
        </p:nvSpPr>
        <p:spPr>
          <a:xfrm>
            <a:off x="539827" y="274502"/>
            <a:ext cx="4010140" cy="388895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700" b="1" dirty="0">
                <a:solidFill>
                  <a:schemeClr val="tx1"/>
                </a:solidFill>
              </a:rPr>
              <a:t>Japan-based</a:t>
            </a:r>
          </a:p>
          <a:p>
            <a:pPr lvl="0" algn="ctr"/>
            <a:endParaRPr lang="en-US" sz="1700" b="1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Founded in 1878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Focus: </a:t>
            </a:r>
            <a:r>
              <a:rPr lang="en-US" sz="1700" dirty="0">
                <a:solidFill>
                  <a:schemeClr val="tx1"/>
                </a:solidFill>
              </a:rPr>
              <a:t>Infectious diseases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Mission: </a:t>
            </a:r>
            <a:r>
              <a:rPr lang="en-US" sz="1700" dirty="0">
                <a:solidFill>
                  <a:schemeClr val="tx1"/>
                </a:solidFill>
              </a:rPr>
              <a:t>Protect health &amp; welfare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Leader in anti-infective research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Emphasis on antimicrobial resistance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10% shareholding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8AC5E213-F9CE-400D-CB3B-C67A66F53505}"/>
              </a:ext>
            </a:extLst>
          </p:cNvPr>
          <p:cNvSpPr/>
          <p:nvPr/>
        </p:nvSpPr>
        <p:spPr>
          <a:xfrm>
            <a:off x="170764" y="100987"/>
            <a:ext cx="1233889" cy="1944478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EDA85476-0E89-D206-2DC3-D92919C6F2A7}"/>
              </a:ext>
            </a:extLst>
          </p:cNvPr>
          <p:cNvSpPr/>
          <p:nvPr/>
        </p:nvSpPr>
        <p:spPr>
          <a:xfrm>
            <a:off x="7323203" y="274501"/>
            <a:ext cx="1233889" cy="1944478"/>
          </a:xfrm>
          <a:prstGeom prst="flowChartOffpage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5AF53-CB10-A8BF-164B-FEDF39AFF689}"/>
              </a:ext>
            </a:extLst>
          </p:cNvPr>
          <p:cNvSpPr/>
          <p:nvPr/>
        </p:nvSpPr>
        <p:spPr>
          <a:xfrm>
            <a:off x="4382353" y="3529267"/>
            <a:ext cx="855507" cy="1120309"/>
          </a:xfrm>
          <a:prstGeom prst="rect">
            <a:avLst/>
          </a:prstGeom>
          <a:blipFill>
            <a:blip r:embed="rId3"/>
            <a:srcRect/>
            <a:stretch>
              <a:fillRect l="-39000" r="-39000"/>
            </a:stretch>
          </a:blip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9726FC-FD6D-7CFA-ABB5-511A8C71AA77}"/>
              </a:ext>
            </a:extLst>
          </p:cNvPr>
          <p:cNvSpPr/>
          <p:nvPr/>
        </p:nvSpPr>
        <p:spPr>
          <a:xfrm>
            <a:off x="312145" y="417852"/>
            <a:ext cx="915575" cy="1075324"/>
          </a:xfrm>
          <a:prstGeom prst="rect">
            <a:avLst/>
          </a:prstGeom>
          <a:blipFill>
            <a:blip r:embed="rId4"/>
            <a:srcRect/>
            <a:stretch>
              <a:fillRect l="-19000" r="-1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417109-BE0A-F5D5-2FB8-345CC609A048}"/>
              </a:ext>
            </a:extLst>
          </p:cNvPr>
          <p:cNvSpPr/>
          <p:nvPr/>
        </p:nvSpPr>
        <p:spPr>
          <a:xfrm>
            <a:off x="7519999" y="491106"/>
            <a:ext cx="840296" cy="1130668"/>
          </a:xfrm>
          <a:prstGeom prst="rect">
            <a:avLst/>
          </a:prstGeom>
          <a:blipFill>
            <a:blip r:embed="rId5"/>
            <a:srcRect/>
            <a:stretch>
              <a:fillRect l="-8000" r="-8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BD8BA-024F-6802-D030-BA5850EEDD09}"/>
              </a:ext>
            </a:extLst>
          </p:cNvPr>
          <p:cNvGrpSpPr/>
          <p:nvPr/>
        </p:nvGrpSpPr>
        <p:grpSpPr>
          <a:xfrm>
            <a:off x="0" y="5878918"/>
            <a:ext cx="2328840" cy="744147"/>
            <a:chOff x="100035" y="205616"/>
            <a:chExt cx="3451749" cy="1046318"/>
          </a:xfrm>
        </p:grpSpPr>
        <p:pic>
          <p:nvPicPr>
            <p:cNvPr id="7" name="Picture 6" descr="A logo with black text&#10;&#10;Description automatically generated">
              <a:extLst>
                <a:ext uri="{FF2B5EF4-FFF2-40B4-BE49-F238E27FC236}">
                  <a16:creationId xmlns:a16="http://schemas.microsoft.com/office/drawing/2014/main" id="{B5AF9691-C0CE-400F-8945-961853E62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0035" y="205617"/>
              <a:ext cx="1412528" cy="1046317"/>
            </a:xfrm>
            <a:prstGeom prst="rect">
              <a:avLst/>
            </a:prstGeom>
          </p:spPr>
        </p:pic>
        <p:pic>
          <p:nvPicPr>
            <p:cNvPr id="11" name="Picture 10" descr="A blue oval with black text&#10;&#10;Description automatically generated">
              <a:extLst>
                <a:ext uri="{FF2B5EF4-FFF2-40B4-BE49-F238E27FC236}">
                  <a16:creationId xmlns:a16="http://schemas.microsoft.com/office/drawing/2014/main" id="{E87A92DA-7C02-B83D-60DE-C72290EBB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512563" y="205616"/>
              <a:ext cx="911250" cy="1046317"/>
            </a:xfrm>
            <a:prstGeom prst="rect">
              <a:avLst/>
            </a:prstGeom>
          </p:spPr>
        </p:pic>
        <p:pic>
          <p:nvPicPr>
            <p:cNvPr id="15" name="Picture 14" descr="A red and black logo&#10;&#10;Description automatically generated">
              <a:extLst>
                <a:ext uri="{FF2B5EF4-FFF2-40B4-BE49-F238E27FC236}">
                  <a16:creationId xmlns:a16="http://schemas.microsoft.com/office/drawing/2014/main" id="{AA5E4F6B-9CDD-9EAB-9DB2-E5302D98F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604107" y="205616"/>
              <a:ext cx="947677" cy="1046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7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2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48CC2-A30F-D207-52D6-A8DECB42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E005B-6714-EC40-594D-61449FF6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AB78C2-B831-3AA6-C7A4-DE6FED31BCEE}"/>
              </a:ext>
            </a:extLst>
          </p:cNvPr>
          <p:cNvSpPr txBox="1">
            <a:spLocks/>
          </p:cNvSpPr>
          <p:nvPr/>
        </p:nvSpPr>
        <p:spPr>
          <a:xfrm>
            <a:off x="451579" y="311963"/>
            <a:ext cx="11288842" cy="7441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Justification for the Joint Venture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08F550-AC7E-1A7D-142D-F6C21E20D789}"/>
              </a:ext>
            </a:extLst>
          </p:cNvPr>
          <p:cNvGrpSpPr/>
          <p:nvPr/>
        </p:nvGrpSpPr>
        <p:grpSpPr>
          <a:xfrm>
            <a:off x="0" y="5878918"/>
            <a:ext cx="2328840" cy="744147"/>
            <a:chOff x="100035" y="205616"/>
            <a:chExt cx="3451749" cy="1046318"/>
          </a:xfrm>
        </p:grpSpPr>
        <p:pic>
          <p:nvPicPr>
            <p:cNvPr id="7" name="Picture 6" descr="A logo with black text&#10;&#10;Description automatically generated">
              <a:extLst>
                <a:ext uri="{FF2B5EF4-FFF2-40B4-BE49-F238E27FC236}">
                  <a16:creationId xmlns:a16="http://schemas.microsoft.com/office/drawing/2014/main" id="{03EC3DF6-7934-5CD9-4183-EB98F01B7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035" y="205617"/>
              <a:ext cx="1412528" cy="1046317"/>
            </a:xfrm>
            <a:prstGeom prst="rect">
              <a:avLst/>
            </a:prstGeom>
          </p:spPr>
        </p:pic>
        <p:pic>
          <p:nvPicPr>
            <p:cNvPr id="8" name="Picture 7" descr="A blue oval with black text&#10;&#10;Description automatically generated">
              <a:extLst>
                <a:ext uri="{FF2B5EF4-FFF2-40B4-BE49-F238E27FC236}">
                  <a16:creationId xmlns:a16="http://schemas.microsoft.com/office/drawing/2014/main" id="{F5CF0909-BE62-935D-A39D-E83F4F736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512563" y="205616"/>
              <a:ext cx="911250" cy="1046317"/>
            </a:xfrm>
            <a:prstGeom prst="rect">
              <a:avLst/>
            </a:prstGeom>
          </p:spPr>
        </p:pic>
        <p:pic>
          <p:nvPicPr>
            <p:cNvPr id="9" name="Picture 8" descr="A red and black logo&#10;&#10;Description automatically generated">
              <a:extLst>
                <a:ext uri="{FF2B5EF4-FFF2-40B4-BE49-F238E27FC236}">
                  <a16:creationId xmlns:a16="http://schemas.microsoft.com/office/drawing/2014/main" id="{3D956976-A5A9-206B-D7E5-B65D3F82A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2604107" y="205616"/>
              <a:ext cx="947677" cy="1046317"/>
            </a:xfrm>
            <a:prstGeom prst="rect">
              <a:avLst/>
            </a:prstGeom>
          </p:spPr>
        </p:pic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38C5ED-80FE-7CB8-6553-39F141E8B546}"/>
              </a:ext>
            </a:extLst>
          </p:cNvPr>
          <p:cNvSpPr txBox="1">
            <a:spLocks/>
          </p:cNvSpPr>
          <p:nvPr/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cs typeface="Arial"/>
              </a:rPr>
              <a:t>• Combined expertise and resources</a:t>
            </a:r>
          </a:p>
          <a:p>
            <a:r>
              <a:rPr lang="en-US" sz="2400" dirty="0">
                <a:cs typeface="Arial"/>
              </a:rPr>
              <a:t>Shared risk and long-term sustainability</a:t>
            </a:r>
          </a:p>
          <a:p>
            <a:r>
              <a:rPr lang="en-US" sz="2400" dirty="0">
                <a:cs typeface="Arial"/>
              </a:rPr>
              <a:t>Focus on HIV prevention, diagnosis and treatment </a:t>
            </a:r>
          </a:p>
          <a:p>
            <a:r>
              <a:rPr lang="en-US" sz="2400" dirty="0">
                <a:cs typeface="Arial"/>
              </a:rPr>
              <a:t>Addresses market challenges </a:t>
            </a:r>
          </a:p>
          <a:p>
            <a:r>
              <a:rPr lang="en-US" sz="2400" dirty="0">
                <a:cs typeface="Arial"/>
              </a:rPr>
              <a:t>Innovation in HIV care</a:t>
            </a:r>
          </a:p>
        </p:txBody>
      </p:sp>
    </p:spTree>
    <p:extLst>
      <p:ext uri="{BB962C8B-B14F-4D97-AF65-F5344CB8AC3E}">
        <p14:creationId xmlns:p14="http://schemas.microsoft.com/office/powerpoint/2010/main" val="236817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AEC00-BAE7-79A1-56FE-27B44810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1A93A-9898-7B4A-CB59-5C264BB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E20870-F22B-C4C6-34CF-495C2A7A7FA8}"/>
              </a:ext>
            </a:extLst>
          </p:cNvPr>
          <p:cNvSpPr txBox="1">
            <a:spLocks/>
          </p:cNvSpPr>
          <p:nvPr/>
        </p:nvSpPr>
        <p:spPr>
          <a:xfrm>
            <a:off x="451579" y="311963"/>
            <a:ext cx="11288842" cy="74414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Strengths and Weakness </a:t>
            </a:r>
          </a:p>
          <a:p>
            <a:pPr algn="ctr"/>
            <a:r>
              <a:rPr lang="en-GB"/>
              <a:t>of </a:t>
            </a:r>
            <a:r>
              <a:rPr lang="en-GB" err="1"/>
              <a:t>ViiV</a:t>
            </a:r>
            <a:r>
              <a:rPr lang="en-GB"/>
              <a:t> Healthcare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CEF32-92FD-53AA-BEE1-B45889C8C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91947"/>
              </p:ext>
            </p:extLst>
          </p:nvPr>
        </p:nvGraphicFramePr>
        <p:xfrm>
          <a:off x="1551779" y="1315820"/>
          <a:ext cx="9088442" cy="423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221">
                  <a:extLst>
                    <a:ext uri="{9D8B030D-6E8A-4147-A177-3AD203B41FA5}">
                      <a16:colId xmlns:a16="http://schemas.microsoft.com/office/drawing/2014/main" val="3840332035"/>
                    </a:ext>
                  </a:extLst>
                </a:gridCol>
                <a:gridCol w="4544221">
                  <a:extLst>
                    <a:ext uri="{9D8B030D-6E8A-4147-A177-3AD203B41FA5}">
                      <a16:colId xmlns:a16="http://schemas.microsoft.com/office/drawing/2014/main" val="4055463446"/>
                    </a:ext>
                  </a:extLst>
                </a:gridCol>
              </a:tblGrid>
              <a:tr h="5817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Strengths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631541"/>
                  </a:ext>
                </a:extLst>
              </a:tr>
              <a:tr h="603088">
                <a:tc>
                  <a:txBody>
                    <a:bodyPr/>
                    <a:lstStyle/>
                    <a:p>
                      <a:r>
                        <a:rPr lang="en-US" sz="1700" dirty="0"/>
                        <a:t>Addresses current treatment gap for pediatric HIV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7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Reduced Brand Recognition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63983"/>
                  </a:ext>
                </a:extLst>
              </a:tr>
              <a:tr h="603088">
                <a:tc>
                  <a:txBody>
                    <a:bodyPr/>
                    <a:lstStyle/>
                    <a:p>
                      <a:r>
                        <a:rPr lang="en-US" sz="1700" dirty="0"/>
                        <a:t>Shared operational &amp; financial 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Reduced Funding for HIV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773460"/>
                  </a:ext>
                </a:extLst>
              </a:tr>
              <a:tr h="603088">
                <a:tc>
                  <a:txBody>
                    <a:bodyPr/>
                    <a:lstStyle/>
                    <a:p>
                      <a:r>
                        <a:rPr lang="en-US" sz="1700" dirty="0"/>
                        <a:t>Aligned mission uniting employees worldwide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Conflict of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60042"/>
                  </a:ext>
                </a:extLst>
              </a:tr>
              <a:tr h="603088">
                <a:tc>
                  <a:txBody>
                    <a:bodyPr/>
                    <a:lstStyle/>
                    <a:p>
                      <a:r>
                        <a:rPr lang="en-US" sz="1700" dirty="0"/>
                        <a:t>Integrated expertise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Legal, Patent and Intellectual Property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88458"/>
                  </a:ext>
                </a:extLst>
              </a:tr>
              <a:tr h="603088">
                <a:tc>
                  <a:txBody>
                    <a:bodyPr/>
                    <a:lstStyle/>
                    <a:p>
                      <a:r>
                        <a:rPr lang="en-US" sz="1700" dirty="0"/>
                        <a:t>Broader access to affordable HIV treatments for patients globally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Profit Sharing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33769"/>
                  </a:ext>
                </a:extLst>
              </a:tr>
              <a:tr h="603088">
                <a:tc>
                  <a:txBody>
                    <a:bodyPr/>
                    <a:lstStyle/>
                    <a:p>
                      <a:r>
                        <a:rPr lang="en-US" sz="1700" dirty="0"/>
                        <a:t>Partnerships with non-profit </a:t>
                      </a:r>
                      <a:r>
                        <a:rPr lang="en-US" sz="1700" dirty="0" err="1"/>
                        <a:t>organisations</a:t>
                      </a:r>
                      <a:r>
                        <a:rPr lang="en-US" sz="1700" dirty="0"/>
                        <a:t>, governments and advocacy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Stakeholder Buy-in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17619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B230C040-9736-60EA-9641-FEAF130CA459}"/>
              </a:ext>
            </a:extLst>
          </p:cNvPr>
          <p:cNvGrpSpPr/>
          <p:nvPr/>
        </p:nvGrpSpPr>
        <p:grpSpPr>
          <a:xfrm>
            <a:off x="0" y="5878918"/>
            <a:ext cx="2328840" cy="744147"/>
            <a:chOff x="100035" y="205616"/>
            <a:chExt cx="3451749" cy="1046318"/>
          </a:xfrm>
        </p:grpSpPr>
        <p:pic>
          <p:nvPicPr>
            <p:cNvPr id="13" name="Picture 12" descr="A logo with black text&#10;&#10;Description automatically generated">
              <a:extLst>
                <a:ext uri="{FF2B5EF4-FFF2-40B4-BE49-F238E27FC236}">
                  <a16:creationId xmlns:a16="http://schemas.microsoft.com/office/drawing/2014/main" id="{BE09639C-F562-A4F4-5E4D-C8C63BB79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035" y="205617"/>
              <a:ext cx="1412528" cy="1046317"/>
            </a:xfrm>
            <a:prstGeom prst="rect">
              <a:avLst/>
            </a:prstGeom>
          </p:spPr>
        </p:pic>
        <p:pic>
          <p:nvPicPr>
            <p:cNvPr id="14" name="Picture 13" descr="A blue oval with black text&#10;&#10;Description automatically generated">
              <a:extLst>
                <a:ext uri="{FF2B5EF4-FFF2-40B4-BE49-F238E27FC236}">
                  <a16:creationId xmlns:a16="http://schemas.microsoft.com/office/drawing/2014/main" id="{D72380A1-492D-44ED-1E7F-7013CE33D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512563" y="205616"/>
              <a:ext cx="911250" cy="1046317"/>
            </a:xfrm>
            <a:prstGeom prst="rect">
              <a:avLst/>
            </a:prstGeom>
          </p:spPr>
        </p:pic>
        <p:pic>
          <p:nvPicPr>
            <p:cNvPr id="15" name="Picture 14" descr="A red and black logo&#10;&#10;Description automatically generated">
              <a:extLst>
                <a:ext uri="{FF2B5EF4-FFF2-40B4-BE49-F238E27FC236}">
                  <a16:creationId xmlns:a16="http://schemas.microsoft.com/office/drawing/2014/main" id="{EBD7D8E0-F97E-C85F-B27F-DEB7E83AB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2604107" y="205616"/>
              <a:ext cx="947677" cy="1046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15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44A9-FAAD-3F3A-9DCC-2F396722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B34A-2666-9407-1079-8B4B6C28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cs typeface="Arial"/>
              </a:rPr>
              <a:t>•</a:t>
            </a:r>
            <a:r>
              <a:rPr lang="en-US" sz="2200" dirty="0">
                <a:ea typeface="Calibri"/>
                <a:cs typeface="Calibri"/>
              </a:rPr>
              <a:t>Established in 2009 as a JV between GSK and Pfizer with Shionogi joining in 2012.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cs typeface="Arial"/>
              </a:rPr>
              <a:t>•</a:t>
            </a:r>
            <a:r>
              <a:rPr lang="en-US" sz="2200" dirty="0">
                <a:ea typeface="Calibri"/>
                <a:cs typeface="Calibri"/>
              </a:rPr>
              <a:t>The company focuses solely on the research and development of HIV medication.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cs typeface="Arial"/>
              </a:rPr>
              <a:t>•</a:t>
            </a:r>
            <a:r>
              <a:rPr lang="en-US" sz="2200" dirty="0">
                <a:ea typeface="Calibri"/>
                <a:cs typeface="Calibri"/>
              </a:rPr>
              <a:t>Innovative product portfolio.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cs typeface="Arial"/>
              </a:rPr>
              <a:t>•</a:t>
            </a:r>
            <a:r>
              <a:rPr lang="en-US" sz="2200" dirty="0">
                <a:ea typeface="Calibri"/>
                <a:cs typeface="Calibri"/>
              </a:rPr>
              <a:t>Community-centered approach.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cs typeface="Arial"/>
              </a:rPr>
              <a:t>•</a:t>
            </a:r>
            <a:r>
              <a:rPr lang="en-US" sz="2200" dirty="0">
                <a:ea typeface="Calibri"/>
                <a:cs typeface="Calibri"/>
              </a:rPr>
              <a:t>Strategic partnerships for global reach.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Calibri"/>
                <a:cs typeface="Arial"/>
              </a:rPr>
              <a:t>•Reduced Funding for HIV Projects.</a:t>
            </a:r>
            <a:endParaRPr lang="en-US" sz="22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8B75-ED2B-3E9D-DF07-3C618869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F923-4965-D1F4-A6AD-7D646029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E6770C-2AD7-C1C3-4851-81CF985C8A13}"/>
              </a:ext>
            </a:extLst>
          </p:cNvPr>
          <p:cNvGrpSpPr/>
          <p:nvPr/>
        </p:nvGrpSpPr>
        <p:grpSpPr>
          <a:xfrm>
            <a:off x="0" y="5878918"/>
            <a:ext cx="2328840" cy="744147"/>
            <a:chOff x="100035" y="205616"/>
            <a:chExt cx="3451749" cy="1046318"/>
          </a:xfrm>
        </p:grpSpPr>
        <p:pic>
          <p:nvPicPr>
            <p:cNvPr id="13" name="Picture 12" descr="A logo with black text&#10;&#10;Description automatically generated">
              <a:extLst>
                <a:ext uri="{FF2B5EF4-FFF2-40B4-BE49-F238E27FC236}">
                  <a16:creationId xmlns:a16="http://schemas.microsoft.com/office/drawing/2014/main" id="{99051BE2-1AE1-D8A7-E397-E6B3D48E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00035" y="205617"/>
              <a:ext cx="1412528" cy="1046317"/>
            </a:xfrm>
            <a:prstGeom prst="rect">
              <a:avLst/>
            </a:prstGeom>
          </p:spPr>
        </p:pic>
        <p:pic>
          <p:nvPicPr>
            <p:cNvPr id="14" name="Picture 13" descr="A blue oval with black text&#10;&#10;Description automatically generated">
              <a:extLst>
                <a:ext uri="{FF2B5EF4-FFF2-40B4-BE49-F238E27FC236}">
                  <a16:creationId xmlns:a16="http://schemas.microsoft.com/office/drawing/2014/main" id="{9FDE248F-1FC9-B0A1-5ACE-E4BF04913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512563" y="205616"/>
              <a:ext cx="911250" cy="1046317"/>
            </a:xfrm>
            <a:prstGeom prst="rect">
              <a:avLst/>
            </a:prstGeom>
          </p:spPr>
        </p:pic>
        <p:pic>
          <p:nvPicPr>
            <p:cNvPr id="15" name="Picture 14" descr="A red and black logo&#10;&#10;Description automatically generated">
              <a:extLst>
                <a:ext uri="{FF2B5EF4-FFF2-40B4-BE49-F238E27FC236}">
                  <a16:creationId xmlns:a16="http://schemas.microsoft.com/office/drawing/2014/main" id="{591613E1-8C11-002A-CF29-22A13589B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2604107" y="205616"/>
              <a:ext cx="947677" cy="1046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984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1FF0-9ED8-C8FB-B1D8-623CD9E4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B080-1483-ADDD-BEEC-CE7F251C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0" dirty="0">
                <a:effectLst/>
                <a:ea typeface="Calibri"/>
                <a:cs typeface="Calibri"/>
              </a:rPr>
              <a:t>UNAIDS Global HIV &amp; AIDS Statistics – 2020 Fact Sheet. Available from: </a:t>
            </a:r>
            <a:r>
              <a:rPr lang="en-GB" b="0" u="none" strike="noStrike" dirty="0">
                <a:effectLst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https://www.unaids.org/sites/default/files/media_asset/UNA IDS_FactSheet_en.pdf</a:t>
            </a:r>
            <a:r>
              <a:rPr lang="en-GB" b="0" dirty="0">
                <a:effectLst/>
                <a:ea typeface="Calibri"/>
                <a:cs typeface="Calibri"/>
              </a:rPr>
              <a:t>. last accessed: 27</a:t>
            </a:r>
            <a:r>
              <a:rPr lang="en-GB" b="0" baseline="30000" dirty="0">
                <a:effectLst/>
                <a:ea typeface="Calibri"/>
                <a:cs typeface="Calibri"/>
              </a:rPr>
              <a:t>th</a:t>
            </a:r>
            <a:r>
              <a:rPr lang="en-GB" b="0" dirty="0">
                <a:effectLst/>
                <a:ea typeface="Calibri"/>
                <a:cs typeface="Calibri"/>
              </a:rPr>
              <a:t> January 2024</a:t>
            </a:r>
          </a:p>
          <a:p>
            <a:r>
              <a:rPr lang="en-GB" dirty="0">
                <a:ea typeface="+mn-lt"/>
                <a:cs typeface="+mn-lt"/>
              </a:rPr>
              <a:t>Shionogi and </a:t>
            </a:r>
            <a:r>
              <a:rPr lang="en-GB" dirty="0" err="1">
                <a:ea typeface="+mn-lt"/>
                <a:cs typeface="+mn-lt"/>
              </a:rPr>
              <a:t>ViiV</a:t>
            </a:r>
            <a:r>
              <a:rPr lang="en-GB" dirty="0">
                <a:ea typeface="+mn-lt"/>
                <a:cs typeface="+mn-lt"/>
              </a:rPr>
              <a:t> Healthcare Press Release. Available from: </a:t>
            </a:r>
            <a:r>
              <a:rPr lang="en-GB" dirty="0">
                <a:ea typeface="Calibri"/>
                <a:cs typeface="Calibri"/>
              </a:rPr>
              <a:t>https://</a:t>
            </a:r>
            <a:r>
              <a:rPr lang="en-GB" dirty="0" err="1">
                <a:ea typeface="Calibri"/>
                <a:cs typeface="Calibri"/>
              </a:rPr>
              <a:t>www.shionogi.com</a:t>
            </a:r>
            <a:r>
              <a:rPr lang="en-GB" dirty="0">
                <a:ea typeface="Calibri"/>
                <a:cs typeface="Calibri"/>
              </a:rPr>
              <a:t>/content/dam/</a:t>
            </a:r>
            <a:r>
              <a:rPr lang="en-GB" dirty="0" err="1">
                <a:ea typeface="Calibri"/>
                <a:cs typeface="Calibri"/>
              </a:rPr>
              <a:t>shionogi</a:t>
            </a:r>
            <a:r>
              <a:rPr lang="en-GB" dirty="0">
                <a:ea typeface="Calibri"/>
                <a:cs typeface="Calibri"/>
              </a:rPr>
              <a:t>/</a:t>
            </a:r>
            <a:r>
              <a:rPr lang="en-GB" dirty="0" err="1">
                <a:ea typeface="Calibri"/>
                <a:cs typeface="Calibri"/>
              </a:rPr>
              <a:t>seu</a:t>
            </a:r>
            <a:r>
              <a:rPr lang="en-GB" dirty="0">
                <a:ea typeface="Calibri"/>
                <a:cs typeface="Calibri"/>
              </a:rPr>
              <a:t>/news/pdf/2012/29102012.pdf. Last accessed: 27</a:t>
            </a:r>
            <a:r>
              <a:rPr lang="en-GB" baseline="30000" dirty="0">
                <a:ea typeface="Calibri"/>
                <a:cs typeface="Calibri"/>
              </a:rPr>
              <a:t>th</a:t>
            </a:r>
            <a:r>
              <a:rPr lang="en-GB" dirty="0">
                <a:ea typeface="Calibri"/>
                <a:cs typeface="Calibri"/>
              </a:rPr>
              <a:t> January 2024</a:t>
            </a:r>
          </a:p>
          <a:p>
            <a:r>
              <a:rPr lang="en-GB" dirty="0" err="1">
                <a:effectLst/>
              </a:rPr>
              <a:t>viivhealthcare.com</a:t>
            </a:r>
            <a:r>
              <a:rPr lang="en-GB" dirty="0">
                <a:effectLst/>
              </a:rPr>
              <a:t>. (n.d.). About Us. [online] Available at: https://</a:t>
            </a:r>
            <a:r>
              <a:rPr lang="en-GB" dirty="0" err="1">
                <a:effectLst/>
              </a:rPr>
              <a:t>viivhealthcare.com</a:t>
            </a:r>
            <a:r>
              <a:rPr lang="en-GB" dirty="0">
                <a:effectLst/>
              </a:rPr>
              <a:t>/about-</a:t>
            </a:r>
            <a:r>
              <a:rPr lang="en-GB" dirty="0" err="1">
                <a:effectLst/>
              </a:rPr>
              <a:t>viiv</a:t>
            </a:r>
            <a:r>
              <a:rPr lang="en-GB" dirty="0">
                <a:effectLst/>
              </a:rPr>
              <a:t>/ [Accessed 27 Jan. 2025].</a:t>
            </a:r>
          </a:p>
          <a:p>
            <a:endParaRPr lang="en-GB" dirty="0">
              <a:solidFill>
                <a:srgbClr val="071D49"/>
              </a:solidFill>
              <a:latin typeface="Calibri"/>
              <a:ea typeface="Calibri"/>
              <a:cs typeface="Calibri"/>
            </a:endParaRPr>
          </a:p>
          <a:p>
            <a:endParaRPr lang="en-GB" dirty="0">
              <a:solidFill>
                <a:srgbClr val="071D49"/>
              </a:solidFill>
              <a:latin typeface="Neue Haas Grotesk Text Pr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F2191B-0605-EBF3-DD7A-5823C921D626}"/>
              </a:ext>
            </a:extLst>
          </p:cNvPr>
          <p:cNvGrpSpPr/>
          <p:nvPr/>
        </p:nvGrpSpPr>
        <p:grpSpPr>
          <a:xfrm>
            <a:off x="0" y="5878918"/>
            <a:ext cx="2328840" cy="744147"/>
            <a:chOff x="100035" y="205616"/>
            <a:chExt cx="3451749" cy="1046318"/>
          </a:xfrm>
        </p:grpSpPr>
        <p:pic>
          <p:nvPicPr>
            <p:cNvPr id="10" name="Picture 9" descr="A logo with black text&#10;&#10;Description automatically generated">
              <a:extLst>
                <a:ext uri="{FF2B5EF4-FFF2-40B4-BE49-F238E27FC236}">
                  <a16:creationId xmlns:a16="http://schemas.microsoft.com/office/drawing/2014/main" id="{40800A7A-AF88-194E-5395-75E828B97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00035" y="205617"/>
              <a:ext cx="1412528" cy="1046317"/>
            </a:xfrm>
            <a:prstGeom prst="rect">
              <a:avLst/>
            </a:prstGeom>
          </p:spPr>
        </p:pic>
        <p:pic>
          <p:nvPicPr>
            <p:cNvPr id="11" name="Picture 10" descr="A blue oval with black text&#10;&#10;Description automatically generated">
              <a:extLst>
                <a:ext uri="{FF2B5EF4-FFF2-40B4-BE49-F238E27FC236}">
                  <a16:creationId xmlns:a16="http://schemas.microsoft.com/office/drawing/2014/main" id="{AE414CCA-F402-D2BA-EDB1-EB070EE16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512563" y="205616"/>
              <a:ext cx="911250" cy="1046317"/>
            </a:xfrm>
            <a:prstGeom prst="rect">
              <a:avLst/>
            </a:prstGeom>
          </p:spPr>
        </p:pic>
        <p:pic>
          <p:nvPicPr>
            <p:cNvPr id="12" name="Picture 11" descr="A red and black logo&#10;&#10;Description automatically generated">
              <a:extLst>
                <a:ext uri="{FF2B5EF4-FFF2-40B4-BE49-F238E27FC236}">
                  <a16:creationId xmlns:a16="http://schemas.microsoft.com/office/drawing/2014/main" id="{F0BDEBD9-35F6-EC13-06FC-F2F131235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2604107" y="205616"/>
              <a:ext cx="947677" cy="1046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38197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D642C485E2A04D9E3A0D72A5B481D6" ma:contentTypeVersion="8" ma:contentTypeDescription="Create a new document." ma:contentTypeScope="" ma:versionID="150a42f8b9975ebc4efdcea74467fe36">
  <xsd:schema xmlns:xsd="http://www.w3.org/2001/XMLSchema" xmlns:xs="http://www.w3.org/2001/XMLSchema" xmlns:p="http://schemas.microsoft.com/office/2006/metadata/properties" xmlns:ns2="680d8fa8-e2d2-430c-9488-1856d497d6af" targetNamespace="http://schemas.microsoft.com/office/2006/metadata/properties" ma:root="true" ma:fieldsID="b74f2856b81452ff3a60860717ef6929" ns2:_="">
    <xsd:import namespace="680d8fa8-e2d2-430c-9488-1856d497d6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d8fa8-e2d2-430c-9488-1856d497d6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B29678-D16F-4451-A4B8-C7100DB2834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5467b283-a728-40d3-b1dd-2fbbabe0cf6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92C9926-6073-4F16-BD4B-BADE0C785A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3C4495-752E-4691-9923-6DEBDED36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d8fa8-e2d2-430c-9488-1856d497d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BOOBALAN VELLINGIRI ANANDAN, JOSHIKA MALAI MAGAL (PGT)</dc:creator>
  <cp:lastModifiedBy>IYALLA, AWENITIYE (PGT)</cp:lastModifiedBy>
  <cp:revision>3</cp:revision>
  <dcterms:created xsi:type="dcterms:W3CDTF">2025-01-26T16:50:52Z</dcterms:created>
  <dcterms:modified xsi:type="dcterms:W3CDTF">2025-01-29T08:45:51Z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0x0101004BD642C485E2A04D9E3A0D72A5B481D6</vt:lpwstr>
  </property>
</Properties>
</file>