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1" roundtripDataSignature="AMtx7mhxcevPh+JefyC7EH5p+fp2cqbI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86aa35c12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86aa35c12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88ca4a5c90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88ca4a5c90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88ca4a5c90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88ca4a5c90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88ca4a5c90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88ca4a5c90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86aa35c1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86aa35c1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88ca4a5c90_3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88ca4a5c90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86aa35c1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86aa35c1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6aa35c12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6aa35c12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6aa35c123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6aa35c12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88ca4a5c90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88ca4a5c90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88ca4a5c90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88ca4a5c90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88ca4a5c90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88ca4a5c90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89d55cad3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89d55cad3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86aa35c12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86aa35c12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7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7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7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7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7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7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6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9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9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9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9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9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9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9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9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9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9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9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9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9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9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1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1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1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1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2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2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3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13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3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3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3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3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13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4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14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5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5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2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D0D0"/>
            </a:gs>
            <a:gs pos="100000">
              <a:srgbClr val="D96868"/>
            </a:gs>
          </a:gsLst>
          <a:lin ang="5400012" scaled="0"/>
        </a:gra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3301300" y="1477325"/>
            <a:ext cx="5269800" cy="17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"/>
              <a:t>1.2 Lenguajes de programación. Tipos:</a:t>
            </a:r>
            <a:endParaRPr b="1"/>
          </a:p>
        </p:txBody>
      </p:sp>
      <p:sp>
        <p:nvSpPr>
          <p:cNvPr id="135" name="Google Shape;135;p1"/>
          <p:cNvSpPr txBox="1"/>
          <p:nvPr/>
        </p:nvSpPr>
        <p:spPr>
          <a:xfrm>
            <a:off x="8816250" y="4749875"/>
            <a:ext cx="3480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" name="Google Shape;13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3775" y="317337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"/>
          <p:cNvSpPr/>
          <p:nvPr/>
        </p:nvSpPr>
        <p:spPr>
          <a:xfrm>
            <a:off x="6228875" y="3070350"/>
            <a:ext cx="1634700" cy="1437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" name="Google Shape;138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6625" y="3070350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ECDB"/>
            </a:gs>
            <a:gs pos="100000">
              <a:srgbClr val="F0A963"/>
            </a:gs>
          </a:gsLst>
          <a:lin ang="5400012" scaled="0"/>
        </a:gra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86aa35c123_0_15"/>
          <p:cNvSpPr txBox="1"/>
          <p:nvPr>
            <p:ph type="title"/>
          </p:nvPr>
        </p:nvSpPr>
        <p:spPr>
          <a:xfrm>
            <a:off x="1297500" y="257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solidFill>
                  <a:schemeClr val="dk1"/>
                </a:solidFill>
              </a:rPr>
              <a:t>Lenguajes de programación de alto nivel, clasificados en estructurados y orientados a objetos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219" name="Google Shape;219;g286aa35c123_0_15"/>
          <p:cNvSpPr txBox="1"/>
          <p:nvPr>
            <p:ph idx="1" type="body"/>
          </p:nvPr>
        </p:nvSpPr>
        <p:spPr>
          <a:xfrm>
            <a:off x="281500" y="15978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 u="sng">
                <a:solidFill>
                  <a:schemeClr val="dk1"/>
                </a:solidFill>
              </a:rPr>
              <a:t>Los lenguajes de </a:t>
            </a:r>
            <a:r>
              <a:rPr b="1" lang="es" sz="1600" u="sng">
                <a:solidFill>
                  <a:schemeClr val="dk1"/>
                </a:solidFill>
              </a:rPr>
              <a:t>programación</a:t>
            </a:r>
            <a:r>
              <a:rPr b="1" lang="es" sz="1600" u="sng">
                <a:solidFill>
                  <a:schemeClr val="dk1"/>
                </a:solidFill>
              </a:rPr>
              <a:t> estructurados</a:t>
            </a:r>
            <a:r>
              <a:rPr b="1" lang="es" sz="1600">
                <a:solidFill>
                  <a:schemeClr val="dk1"/>
                </a:solidFill>
              </a:rPr>
              <a:t> se caracterizan por el empleo de tres estructuras para la </a:t>
            </a:r>
            <a:r>
              <a:rPr b="1" lang="es" sz="1600">
                <a:solidFill>
                  <a:schemeClr val="dk1"/>
                </a:solidFill>
              </a:rPr>
              <a:t>creación</a:t>
            </a:r>
            <a:r>
              <a:rPr b="1" lang="es" sz="1600">
                <a:solidFill>
                  <a:schemeClr val="dk1"/>
                </a:solidFill>
              </a:rPr>
              <a:t> de cualquier programa: la estructura secuencial,  la alternativa y la repetitiva.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</a:rPr>
              <a:t>En la </a:t>
            </a:r>
            <a:r>
              <a:rPr b="1" lang="es" sz="1600">
                <a:solidFill>
                  <a:schemeClr val="dk1"/>
                </a:solidFill>
              </a:rPr>
              <a:t>metodología</a:t>
            </a:r>
            <a:r>
              <a:rPr b="1" lang="es" sz="1600">
                <a:solidFill>
                  <a:schemeClr val="dk1"/>
                </a:solidFill>
              </a:rPr>
              <a:t> estructurada se utilizan </a:t>
            </a:r>
            <a:r>
              <a:rPr b="1" lang="es" sz="1600" u="sng">
                <a:solidFill>
                  <a:schemeClr val="dk1"/>
                </a:solidFill>
              </a:rPr>
              <a:t>módulos</a:t>
            </a:r>
            <a:r>
              <a:rPr b="1" lang="es" sz="1600">
                <a:solidFill>
                  <a:schemeClr val="dk1"/>
                </a:solidFill>
              </a:rPr>
              <a:t>,  un </a:t>
            </a:r>
            <a:r>
              <a:rPr b="1" lang="es" sz="1600">
                <a:solidFill>
                  <a:schemeClr val="dk1"/>
                </a:solidFill>
              </a:rPr>
              <a:t>módulo</a:t>
            </a:r>
            <a:r>
              <a:rPr b="1" lang="es" sz="1600">
                <a:solidFill>
                  <a:schemeClr val="dk1"/>
                </a:solidFill>
              </a:rPr>
              <a:t> realiza diversas tareas de procesamiento, para lo que requiere utilizar determinados datos.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</a:rPr>
              <a:t>Los </a:t>
            </a:r>
            <a:r>
              <a:rPr b="1" lang="es" sz="1600">
                <a:solidFill>
                  <a:schemeClr val="dk1"/>
                </a:solidFill>
              </a:rPr>
              <a:t>módulos</a:t>
            </a:r>
            <a:r>
              <a:rPr b="1" lang="es" sz="1600">
                <a:solidFill>
                  <a:schemeClr val="dk1"/>
                </a:solidFill>
              </a:rPr>
              <a:t> se combinan entre </a:t>
            </a:r>
            <a:r>
              <a:rPr b="1" lang="es" sz="1600">
                <a:solidFill>
                  <a:schemeClr val="dk1"/>
                </a:solidFill>
              </a:rPr>
              <a:t>sí</a:t>
            </a:r>
            <a:r>
              <a:rPr b="1" lang="es" sz="1600">
                <a:solidFill>
                  <a:schemeClr val="dk1"/>
                </a:solidFill>
              </a:rPr>
              <a:t> mediante llamadas de unos a otros, pasando datos (</a:t>
            </a:r>
            <a:r>
              <a:rPr b="1" lang="es" sz="1600">
                <a:solidFill>
                  <a:schemeClr val="dk1"/>
                </a:solidFill>
              </a:rPr>
              <a:t>parámetros</a:t>
            </a:r>
            <a:r>
              <a:rPr b="1" lang="es" sz="1600">
                <a:solidFill>
                  <a:schemeClr val="dk1"/>
                </a:solidFill>
              </a:rPr>
              <a:t>) y </a:t>
            </a:r>
            <a:r>
              <a:rPr b="1" lang="es" sz="1600">
                <a:solidFill>
                  <a:schemeClr val="dk1"/>
                </a:solidFill>
              </a:rPr>
              <a:t>devolviendo</a:t>
            </a:r>
            <a:r>
              <a:rPr b="1" lang="es" sz="1600">
                <a:solidFill>
                  <a:schemeClr val="dk1"/>
                </a:solidFill>
              </a:rPr>
              <a:t> resultados.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</a:rPr>
              <a:t>Los </a:t>
            </a:r>
            <a:r>
              <a:rPr b="1" lang="es" sz="1600">
                <a:solidFill>
                  <a:schemeClr val="dk1"/>
                </a:solidFill>
              </a:rPr>
              <a:t>módulos</a:t>
            </a:r>
            <a:r>
              <a:rPr b="1" lang="es" sz="1600">
                <a:solidFill>
                  <a:schemeClr val="dk1"/>
                </a:solidFill>
              </a:rPr>
              <a:t> pueden ser de dos tipos: procedimientos o funciones .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20" name="Google Shape;220;g286aa35c123_0_15"/>
          <p:cNvSpPr txBox="1"/>
          <p:nvPr/>
        </p:nvSpPr>
        <p:spPr>
          <a:xfrm>
            <a:off x="2034275" y="4370400"/>
            <a:ext cx="64146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La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arquitectura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de una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aplicación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informática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consta de un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módulo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principal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que llama a varios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módulos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subordinados y estos llaman a otros y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así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sucesivamente.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1" name="Google Shape;221;g286aa35c123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0663" y="2897188"/>
            <a:ext cx="2333625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286aa35c123_0_15"/>
          <p:cNvSpPr/>
          <p:nvPr/>
        </p:nvSpPr>
        <p:spPr>
          <a:xfrm>
            <a:off x="8448875" y="4370400"/>
            <a:ext cx="378300" cy="4095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g286aa35c123_0_15"/>
          <p:cNvSpPr txBox="1"/>
          <p:nvPr/>
        </p:nvSpPr>
        <p:spPr>
          <a:xfrm>
            <a:off x="8761925" y="4749875"/>
            <a:ext cx="4023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10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D0D0"/>
            </a:gs>
            <a:gs pos="100000">
              <a:srgbClr val="D96868"/>
            </a:gs>
          </a:gsLst>
          <a:lin ang="5400012" scaled="0"/>
        </a:gra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"/>
          <p:cNvSpPr txBox="1"/>
          <p:nvPr>
            <p:ph type="ctrTitle"/>
          </p:nvPr>
        </p:nvSpPr>
        <p:spPr>
          <a:xfrm>
            <a:off x="3083750" y="567650"/>
            <a:ext cx="5993100" cy="28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"/>
              <a:t>1.3. Código fuente, código objeto y código ejecutable.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"/>
              <a:t>Herramientas implicadas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29" name="Google Shape;229;p2"/>
          <p:cNvSpPr txBox="1"/>
          <p:nvPr/>
        </p:nvSpPr>
        <p:spPr>
          <a:xfrm>
            <a:off x="8761925" y="4749875"/>
            <a:ext cx="4023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11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0" name="Google Shape;23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650" y="351737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"/>
          <p:cNvSpPr/>
          <p:nvPr/>
        </p:nvSpPr>
        <p:spPr>
          <a:xfrm>
            <a:off x="6857750" y="3414350"/>
            <a:ext cx="1634700" cy="1437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2" name="Google Shape;23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5500" y="3414350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ECDB"/>
            </a:gs>
            <a:gs pos="100000">
              <a:srgbClr val="F0A963"/>
            </a:gs>
          </a:gsLst>
          <a:lin ang="5400012" scaled="0"/>
        </a:gra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"/>
          <p:cNvSpPr txBox="1"/>
          <p:nvPr>
            <p:ph idx="1" type="body"/>
          </p:nvPr>
        </p:nvSpPr>
        <p:spPr>
          <a:xfrm>
            <a:off x="1126225" y="599150"/>
            <a:ext cx="7910700" cy="43080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lin ang="5400012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s" sz="1800">
                <a:solidFill>
                  <a:srgbClr val="000000"/>
                </a:solidFill>
              </a:rPr>
              <a:t>Para que las instrucciones de los programas  las puedan comprender los ordenadores, se usa el código binario. Pero para nosotros, los humanos, nos resulta muy tedioso y complejo trabajar en este lenguaje, por eso usamos lenguajes de programación de alto nivel.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s" sz="1800">
                <a:solidFill>
                  <a:srgbClr val="000000"/>
                </a:solidFill>
              </a:rPr>
              <a:t>Existen 3 tipos de lenguajes:</a:t>
            </a:r>
            <a:endParaRPr b="1"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/>
          </a:p>
        </p:txBody>
      </p:sp>
      <p:pic>
        <p:nvPicPr>
          <p:cNvPr id="238" name="Google Shape;23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9325" y="2835313"/>
            <a:ext cx="210502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"/>
          <p:cNvSpPr txBox="1"/>
          <p:nvPr/>
        </p:nvSpPr>
        <p:spPr>
          <a:xfrm>
            <a:off x="8816250" y="4749875"/>
            <a:ext cx="3480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3"/>
          <p:cNvSpPr txBox="1"/>
          <p:nvPr/>
        </p:nvSpPr>
        <p:spPr>
          <a:xfrm>
            <a:off x="8761925" y="4749875"/>
            <a:ext cx="4023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12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ECDB"/>
            </a:gs>
            <a:gs pos="100000">
              <a:srgbClr val="F0A963"/>
            </a:gs>
          </a:gsLst>
          <a:lin ang="5400012" scaled="0"/>
        </a:gra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88ca4a5c90_2_1"/>
          <p:cNvSpPr txBox="1"/>
          <p:nvPr>
            <p:ph type="title"/>
          </p:nvPr>
        </p:nvSpPr>
        <p:spPr>
          <a:xfrm>
            <a:off x="1428625" y="320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b="1" lang="es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Código fuente </a:t>
            </a:r>
            <a:endParaRPr b="1"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g288ca4a5c90_2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775" y="804950"/>
            <a:ext cx="6971525" cy="422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288ca4a5c90_2_1"/>
          <p:cNvSpPr txBox="1"/>
          <p:nvPr/>
        </p:nvSpPr>
        <p:spPr>
          <a:xfrm>
            <a:off x="8829300" y="4824850"/>
            <a:ext cx="4023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13	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ECDB"/>
            </a:gs>
            <a:gs pos="100000">
              <a:srgbClr val="F0A963"/>
            </a:gs>
          </a:gsLst>
          <a:lin ang="5400012" scaled="0"/>
        </a:gra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88ca4a5c90_2_14"/>
          <p:cNvSpPr txBox="1"/>
          <p:nvPr>
            <p:ph idx="1" type="body"/>
          </p:nvPr>
        </p:nvSpPr>
        <p:spPr>
          <a:xfrm>
            <a:off x="888825" y="517275"/>
            <a:ext cx="7476600" cy="3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s" sz="1600">
                <a:solidFill>
                  <a:srgbClr val="000000"/>
                </a:solidFill>
              </a:rPr>
              <a:t>Código objeto. Está en binario</a:t>
            </a:r>
            <a:endParaRPr b="1" sz="16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000000"/>
                </a:solidFill>
              </a:rPr>
              <a:t>Para traducirlo existen 2 tipos de traductores:</a:t>
            </a:r>
            <a:endParaRPr b="1" sz="16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b="1" lang="es" sz="1600">
                <a:solidFill>
                  <a:srgbClr val="000000"/>
                </a:solidFill>
              </a:rPr>
              <a:t>Compiladores.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b="1" lang="es" sz="1600">
                <a:solidFill>
                  <a:srgbClr val="000000"/>
                </a:solidFill>
              </a:rPr>
              <a:t>Intérpretes.</a:t>
            </a:r>
            <a:endParaRPr b="1" sz="1600">
              <a:solidFill>
                <a:srgbClr val="000000"/>
              </a:solidFill>
            </a:endParaRPr>
          </a:p>
        </p:txBody>
      </p:sp>
      <p:pic>
        <p:nvPicPr>
          <p:cNvPr id="253" name="Google Shape;253;g288ca4a5c90_2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4775" y="608525"/>
            <a:ext cx="2418625" cy="1423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" name="Google Shape;254;g288ca4a5c90_2_14"/>
          <p:cNvCxnSpPr/>
          <p:nvPr/>
        </p:nvCxnSpPr>
        <p:spPr>
          <a:xfrm flipH="1" rot="10800000">
            <a:off x="2309475" y="1493650"/>
            <a:ext cx="2287800" cy="43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g288ca4a5c90_2_14"/>
          <p:cNvCxnSpPr/>
          <p:nvPr/>
        </p:nvCxnSpPr>
        <p:spPr>
          <a:xfrm flipH="1">
            <a:off x="2302275" y="1070950"/>
            <a:ext cx="7200" cy="46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6" name="Google Shape;256;g288ca4a5c90_2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3425" y="2571750"/>
            <a:ext cx="5048499" cy="2412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Google Shape;257;g288ca4a5c90_2_14"/>
          <p:cNvCxnSpPr/>
          <p:nvPr/>
        </p:nvCxnSpPr>
        <p:spPr>
          <a:xfrm flipH="1">
            <a:off x="1988425" y="2964575"/>
            <a:ext cx="7200" cy="46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g288ca4a5c90_2_14"/>
          <p:cNvCxnSpPr/>
          <p:nvPr/>
        </p:nvCxnSpPr>
        <p:spPr>
          <a:xfrm flipH="1" rot="10800000">
            <a:off x="1995625" y="3416975"/>
            <a:ext cx="1348500" cy="13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g288ca4a5c90_2_14"/>
          <p:cNvSpPr txBox="1"/>
          <p:nvPr/>
        </p:nvSpPr>
        <p:spPr>
          <a:xfrm>
            <a:off x="8761925" y="4749875"/>
            <a:ext cx="4023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14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ECDB"/>
            </a:gs>
            <a:gs pos="100000">
              <a:srgbClr val="F0A963"/>
            </a:gs>
          </a:gsLst>
          <a:lin ang="5400012" scaled="0"/>
        </a:gra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88ca4a5c90_2_32"/>
          <p:cNvSpPr txBox="1"/>
          <p:nvPr>
            <p:ph idx="1" type="body"/>
          </p:nvPr>
        </p:nvSpPr>
        <p:spPr>
          <a:xfrm>
            <a:off x="1297500" y="633825"/>
            <a:ext cx="7038900" cy="38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s" sz="1600">
                <a:solidFill>
                  <a:srgbClr val="000000"/>
                </a:solidFill>
              </a:rPr>
              <a:t>Código ejecutable</a:t>
            </a:r>
            <a:endParaRPr b="1" sz="1600">
              <a:solidFill>
                <a:srgbClr val="000000"/>
              </a:solidFill>
            </a:endParaRPr>
          </a:p>
        </p:txBody>
      </p:sp>
      <p:pic>
        <p:nvPicPr>
          <p:cNvPr id="265" name="Google Shape;265;g288ca4a5c90_2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275" y="1821375"/>
            <a:ext cx="4047375" cy="253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g288ca4a5c90_2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1713" y="1821375"/>
            <a:ext cx="277177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288ca4a5c90_2_32"/>
          <p:cNvSpPr txBox="1"/>
          <p:nvPr/>
        </p:nvSpPr>
        <p:spPr>
          <a:xfrm>
            <a:off x="8761925" y="4749875"/>
            <a:ext cx="4023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15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ECDB"/>
            </a:gs>
            <a:gs pos="100000">
              <a:srgbClr val="F0A963"/>
            </a:gs>
          </a:gsLst>
          <a:lin ang="5400012" scaled="0"/>
        </a:gra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86aa35c123_0_0"/>
          <p:cNvSpPr txBox="1"/>
          <p:nvPr>
            <p:ph idx="1" type="body"/>
          </p:nvPr>
        </p:nvSpPr>
        <p:spPr>
          <a:xfrm>
            <a:off x="1304125" y="296025"/>
            <a:ext cx="7038900" cy="42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Para la realización del proceso, desde la generación del código fuente hasta la ejecución del programa se necesita una serie de herramientas: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s">
                <a:solidFill>
                  <a:srgbClr val="000000"/>
                </a:solidFill>
              </a:rPr>
              <a:t>Para escribir el código fuente existen programas para facilitar el trabajo de programación. </a:t>
            </a:r>
            <a:r>
              <a:rPr b="1" lang="es">
                <a:solidFill>
                  <a:srgbClr val="000000"/>
                </a:solidFill>
              </a:rPr>
              <a:t>Ejemplo: </a:t>
            </a:r>
            <a:r>
              <a:rPr b="1" i="1" lang="es">
                <a:solidFill>
                  <a:srgbClr val="000000"/>
                </a:solidFill>
              </a:rPr>
              <a:t>Notepadd++</a:t>
            </a:r>
            <a:r>
              <a:rPr b="1" lang="es">
                <a:solidFill>
                  <a:srgbClr val="000000"/>
                </a:solidFill>
              </a:rPr>
              <a:t> o </a:t>
            </a:r>
            <a:r>
              <a:rPr b="1" i="1" lang="es">
                <a:solidFill>
                  <a:srgbClr val="000000"/>
                </a:solidFill>
              </a:rPr>
              <a:t>Sublime.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s">
                <a:solidFill>
                  <a:srgbClr val="000000"/>
                </a:solidFill>
              </a:rPr>
              <a:t>En función del lenguaje usado, para la traducción a código objeto se usará un compilador o intérprete.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s">
                <a:solidFill>
                  <a:srgbClr val="000000"/>
                </a:solidFill>
              </a:rPr>
              <a:t>Puede ocurrir que el código objeto que se ha generado no sea ejecutable, para ello se usa un enlazador, el cual insertará en el código objeto una serie de rutinas y librerías para que sea directamente ejecutable por el ordenador.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En la actualidad lo más usual es que se usen entornos de desarrollo integrados. Estas aplicaciones tienen las  herramientas anteriormente citadas ya integradas para facilitar la programación.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273" name="Google Shape;273;g286aa35c12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775" y="3584425"/>
            <a:ext cx="4505325" cy="148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286aa35c123_0_0"/>
          <p:cNvSpPr txBox="1"/>
          <p:nvPr/>
        </p:nvSpPr>
        <p:spPr>
          <a:xfrm>
            <a:off x="8761925" y="4749875"/>
            <a:ext cx="4023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16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ECDB"/>
            </a:gs>
            <a:gs pos="100000">
              <a:srgbClr val="F0A963"/>
            </a:gs>
          </a:gsLst>
          <a:lin ang="5400012" scaled="0"/>
        </a:gra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88ca4a5c90_3_53"/>
          <p:cNvSpPr txBox="1"/>
          <p:nvPr/>
        </p:nvSpPr>
        <p:spPr>
          <a:xfrm>
            <a:off x="1373125" y="415475"/>
            <a:ext cx="58272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latin typeface="Lato"/>
                <a:ea typeface="Lato"/>
                <a:cs typeface="Lato"/>
                <a:sym typeface="Lato"/>
              </a:rPr>
              <a:t>PREGUNTAS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0" name="Google Shape;280;g288ca4a5c90_3_53"/>
          <p:cNvSpPr txBox="1"/>
          <p:nvPr/>
        </p:nvSpPr>
        <p:spPr>
          <a:xfrm>
            <a:off x="1424125" y="1614725"/>
            <a:ext cx="5725200" cy="17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Lato"/>
                <a:ea typeface="Lato"/>
                <a:cs typeface="Lato"/>
                <a:sym typeface="Lato"/>
              </a:rPr>
              <a:t>¿Qué es un algoritmo?</a:t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Lato"/>
                <a:ea typeface="Lato"/>
                <a:cs typeface="Lato"/>
                <a:sym typeface="Lato"/>
              </a:rPr>
              <a:t>¿Para qué </a:t>
            </a:r>
            <a:r>
              <a:rPr b="1" lang="es" sz="1700">
                <a:latin typeface="Lato"/>
                <a:ea typeface="Lato"/>
                <a:cs typeface="Lato"/>
                <a:sym typeface="Lato"/>
              </a:rPr>
              <a:t>están</a:t>
            </a:r>
            <a:r>
              <a:rPr b="1" lang="es" sz="1700">
                <a:latin typeface="Lato"/>
                <a:ea typeface="Lato"/>
                <a:cs typeface="Lato"/>
                <a:sym typeface="Lato"/>
              </a:rPr>
              <a:t> diseñados los lenguajes de </a:t>
            </a:r>
            <a:r>
              <a:rPr b="1" lang="es" sz="1700">
                <a:latin typeface="Lato"/>
                <a:ea typeface="Lato"/>
                <a:cs typeface="Lato"/>
                <a:sym typeface="Lato"/>
              </a:rPr>
              <a:t>programación</a:t>
            </a:r>
            <a:r>
              <a:rPr b="1" lang="es" sz="1700">
                <a:latin typeface="Lato"/>
                <a:ea typeface="Lato"/>
                <a:cs typeface="Lato"/>
                <a:sym typeface="Lato"/>
              </a:rPr>
              <a:t> de alto nivel?</a:t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Lato"/>
                <a:ea typeface="Lato"/>
                <a:cs typeface="Lato"/>
                <a:sym typeface="Lato"/>
              </a:rPr>
              <a:t>¿Qué tipos de código existen?</a:t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1" name="Google Shape;281;g288ca4a5c90_3_53"/>
          <p:cNvSpPr txBox="1"/>
          <p:nvPr/>
        </p:nvSpPr>
        <p:spPr>
          <a:xfrm>
            <a:off x="8761925" y="4749875"/>
            <a:ext cx="4023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17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g288ca4a5c90_3_53"/>
          <p:cNvSpPr txBox="1"/>
          <p:nvPr/>
        </p:nvSpPr>
        <p:spPr>
          <a:xfrm>
            <a:off x="958750" y="4232075"/>
            <a:ext cx="68613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Lato"/>
                <a:ea typeface="Lato"/>
                <a:cs typeface="Lato"/>
                <a:sym typeface="Lato"/>
              </a:rPr>
              <a:t>Richard Chadwick Plaza, Federico Angert, Joshua Sangareau Quesada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CB9C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6aa35c123_0_5"/>
          <p:cNvSpPr txBox="1"/>
          <p:nvPr>
            <p:ph type="title"/>
          </p:nvPr>
        </p:nvSpPr>
        <p:spPr>
          <a:xfrm>
            <a:off x="1284225" y="4108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LENGUAJES DE PROGRAMACIÓN. PROGRAMA</a:t>
            </a:r>
            <a:endParaRPr b="1" sz="19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g286aa35c123_0_5"/>
          <p:cNvSpPr txBox="1"/>
          <p:nvPr>
            <p:ph idx="1" type="body"/>
          </p:nvPr>
        </p:nvSpPr>
        <p:spPr>
          <a:xfrm>
            <a:off x="1045925" y="1324963"/>
            <a:ext cx="2685900" cy="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707">
                <a:solidFill>
                  <a:srgbClr val="000000"/>
                </a:solidFill>
              </a:rPr>
              <a:t>¿Qué es un progra</a:t>
            </a:r>
            <a:r>
              <a:rPr b="1" lang="es" sz="7707">
                <a:solidFill>
                  <a:srgbClr val="000000"/>
                </a:solidFill>
              </a:rPr>
              <a:t>ma?</a:t>
            </a:r>
            <a:endParaRPr b="1" sz="7707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307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  <p:pic>
        <p:nvPicPr>
          <p:cNvPr id="145" name="Google Shape;145;g286aa35c123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5150" y="2463025"/>
            <a:ext cx="2819725" cy="229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286aa35c123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8075" y="1069188"/>
            <a:ext cx="1039875" cy="103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286aa35c123_0_5"/>
          <p:cNvSpPr txBox="1"/>
          <p:nvPr/>
        </p:nvSpPr>
        <p:spPr>
          <a:xfrm>
            <a:off x="403150" y="2571750"/>
            <a:ext cx="4283100" cy="19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Lato"/>
                <a:ea typeface="Lato"/>
                <a:cs typeface="Lato"/>
                <a:sym typeface="Lato"/>
              </a:rPr>
              <a:t>Los programas son escritos en lenguajes de programación, más cercanos al lenguaje natural. Posteriormente son traducidos a lenguaje de máquina, para que el ordenador comprenda las instrucciones.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g286aa35c123_0_5"/>
          <p:cNvSpPr txBox="1"/>
          <p:nvPr/>
        </p:nvSpPr>
        <p:spPr>
          <a:xfrm>
            <a:off x="5470025" y="1022000"/>
            <a:ext cx="3360000" cy="13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Lato"/>
                <a:ea typeface="Lato"/>
                <a:cs typeface="Lato"/>
                <a:sym typeface="Lato"/>
              </a:rPr>
              <a:t>C</a:t>
            </a:r>
            <a:r>
              <a:rPr b="1" lang="es" sz="1700">
                <a:latin typeface="Lato"/>
                <a:ea typeface="Lato"/>
                <a:cs typeface="Lato"/>
                <a:sym typeface="Lato"/>
              </a:rPr>
              <a:t>onjunto ordenado de instrucciones expresadas en un lenguaje de programación que implementan un algoritmo. 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g286aa35c123_0_5"/>
          <p:cNvSpPr txBox="1"/>
          <p:nvPr/>
        </p:nvSpPr>
        <p:spPr>
          <a:xfrm>
            <a:off x="8816250" y="4749875"/>
            <a:ext cx="3480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ECDB"/>
            </a:gs>
            <a:gs pos="100000">
              <a:srgbClr val="F0A963"/>
            </a:gs>
          </a:gsLst>
          <a:lin ang="5400012" scaled="0"/>
        </a:gra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86aa35c123_0_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LENGUAJES DE </a:t>
            </a:r>
            <a:r>
              <a:rPr b="1" lang="es" sz="1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PROGRAMACIÓN. ELEMENTOS BÁSICOS</a:t>
            </a:r>
            <a:endParaRPr sz="2500"/>
          </a:p>
        </p:txBody>
      </p:sp>
      <p:sp>
        <p:nvSpPr>
          <p:cNvPr id="155" name="Google Shape;155;g286aa35c123_0_20"/>
          <p:cNvSpPr txBox="1"/>
          <p:nvPr>
            <p:ph idx="1" type="body"/>
          </p:nvPr>
        </p:nvSpPr>
        <p:spPr>
          <a:xfrm>
            <a:off x="964400" y="1151200"/>
            <a:ext cx="6803700" cy="14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00"/>
                </a:solidFill>
              </a:rPr>
              <a:t>Los lenguajes de programación vienen definidos por una gramática o un conjunto de reglas que se aplican a un alfabeto particular. Los elementos básicos de un lenguaje de programación son:</a:t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156" name="Google Shape;156;g286aa35c123_0_20"/>
          <p:cNvSpPr txBox="1"/>
          <p:nvPr/>
        </p:nvSpPr>
        <p:spPr>
          <a:xfrm>
            <a:off x="5054450" y="2621200"/>
            <a:ext cx="3063900" cy="19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1" lang="es" sz="1800">
                <a:latin typeface="Lato"/>
                <a:ea typeface="Lato"/>
                <a:cs typeface="Lato"/>
                <a:sym typeface="Lato"/>
              </a:rPr>
              <a:t>Identificadores.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1" lang="es" sz="1800">
                <a:latin typeface="Lato"/>
                <a:ea typeface="Lato"/>
                <a:cs typeface="Lato"/>
                <a:sym typeface="Lato"/>
              </a:rPr>
              <a:t>Constantes.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1" lang="es" sz="1800">
                <a:latin typeface="Lato"/>
                <a:ea typeface="Lato"/>
                <a:cs typeface="Lato"/>
                <a:sym typeface="Lato"/>
              </a:rPr>
              <a:t>Operadores.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1" lang="es" sz="1800">
                <a:latin typeface="Lato"/>
                <a:ea typeface="Lato"/>
                <a:cs typeface="Lato"/>
                <a:sym typeface="Lato"/>
              </a:rPr>
              <a:t>Instrucciones.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1" lang="es" sz="1800">
                <a:latin typeface="Lato"/>
                <a:ea typeface="Lato"/>
                <a:cs typeface="Lato"/>
                <a:sym typeface="Lato"/>
              </a:rPr>
              <a:t>Comentarios.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7" name="Google Shape;157;g286aa35c123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339" y="2835250"/>
            <a:ext cx="3421786" cy="173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286aa35c123_0_20"/>
          <p:cNvSpPr txBox="1"/>
          <p:nvPr/>
        </p:nvSpPr>
        <p:spPr>
          <a:xfrm>
            <a:off x="8816250" y="4749875"/>
            <a:ext cx="3480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3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ECDB"/>
            </a:gs>
            <a:gs pos="100000">
              <a:srgbClr val="F0A963"/>
            </a:gs>
          </a:gsLst>
          <a:lin ang="5400012" scaled="0"/>
        </a:gra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6aa35c123_1_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33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LENGUAJES DE PROGRAMACIÓN. TIPOS DE LENGUAJES</a:t>
            </a:r>
            <a:endParaRPr sz="27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g286aa35c123_1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950" y="2169000"/>
            <a:ext cx="2750275" cy="248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286aa35c123_1_30"/>
          <p:cNvSpPr txBox="1"/>
          <p:nvPr>
            <p:ph idx="1" type="body"/>
          </p:nvPr>
        </p:nvSpPr>
        <p:spPr>
          <a:xfrm>
            <a:off x="341800" y="2664425"/>
            <a:ext cx="4831200" cy="19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b="1" lang="es" sz="1700">
                <a:solidFill>
                  <a:srgbClr val="000000"/>
                </a:solidFill>
              </a:rPr>
              <a:t>Lenguajes de bajo nivel o lenguajes de máquina.</a:t>
            </a:r>
            <a:endParaRPr b="1"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b="1" lang="es" sz="1700">
                <a:solidFill>
                  <a:srgbClr val="000000"/>
                </a:solidFill>
              </a:rPr>
              <a:t>Lenguajes intermedios o lenguajes ensambladores.</a:t>
            </a:r>
            <a:endParaRPr b="1"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b="1" lang="es" sz="1700">
                <a:solidFill>
                  <a:srgbClr val="000000"/>
                </a:solidFill>
              </a:rPr>
              <a:t>Lenguajes de alto nivel.</a:t>
            </a:r>
            <a:endParaRPr sz="1700"/>
          </a:p>
        </p:txBody>
      </p:sp>
      <p:sp>
        <p:nvSpPr>
          <p:cNvPr id="166" name="Google Shape;166;g286aa35c123_1_30"/>
          <p:cNvSpPr txBox="1"/>
          <p:nvPr/>
        </p:nvSpPr>
        <p:spPr>
          <a:xfrm>
            <a:off x="492375" y="1493213"/>
            <a:ext cx="5231400" cy="11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Lato"/>
                <a:ea typeface="Lato"/>
                <a:cs typeface="Lato"/>
                <a:sym typeface="Lato"/>
              </a:rPr>
              <a:t>Los lenguajes se clasifican teniendo en cuenta la cercanía de dichos lenguajes respecto al lenguaje binario del ordenador.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g286aa35c123_1_30"/>
          <p:cNvSpPr txBox="1"/>
          <p:nvPr/>
        </p:nvSpPr>
        <p:spPr>
          <a:xfrm>
            <a:off x="8816250" y="4749875"/>
            <a:ext cx="3480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4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ECDB"/>
            </a:gs>
            <a:gs pos="100000">
              <a:srgbClr val="F0A963"/>
            </a:gs>
          </a:gsLst>
          <a:lin ang="5400012" scaled="0"/>
        </a:gra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88ca4a5c90_3_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33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LENGUAJES DE PROGRAMACIÓN. TIPOS DE LENGUAJES</a:t>
            </a:r>
            <a:endParaRPr sz="27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g288ca4a5c90_3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900" y="1112075"/>
            <a:ext cx="5127450" cy="367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288ca4a5c90_3_3"/>
          <p:cNvSpPr txBox="1"/>
          <p:nvPr/>
        </p:nvSpPr>
        <p:spPr>
          <a:xfrm>
            <a:off x="8816250" y="4749875"/>
            <a:ext cx="3480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5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ECDB"/>
            </a:gs>
            <a:gs pos="100000">
              <a:srgbClr val="F0A963"/>
            </a:gs>
          </a:gsLst>
          <a:lin ang="5400012" scaled="0"/>
        </a:gra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88ca4a5c90_3_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33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LENGUAJES DE PROGRAMACIÓN. LENGUAJE DE MÁQUINA</a:t>
            </a:r>
            <a:endParaRPr sz="27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88ca4a5c90_3_12"/>
          <p:cNvSpPr txBox="1"/>
          <p:nvPr/>
        </p:nvSpPr>
        <p:spPr>
          <a:xfrm>
            <a:off x="393225" y="1389175"/>
            <a:ext cx="4284000" cy="13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Lato"/>
                <a:ea typeface="Lato"/>
                <a:cs typeface="Lato"/>
                <a:sym typeface="Lato"/>
              </a:rPr>
              <a:t>Es el único lenguaje de programación que entiende la máquina. Utiliza el alfabeto binario para establecer la </a:t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Lato"/>
                <a:ea typeface="Lato"/>
                <a:cs typeface="Lato"/>
                <a:sym typeface="Lato"/>
              </a:rPr>
              <a:t>comunicación con el hardware. </a:t>
            </a:r>
            <a:endParaRPr b="1"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g288ca4a5c90_3_12"/>
          <p:cNvSpPr txBox="1"/>
          <p:nvPr/>
        </p:nvSpPr>
        <p:spPr>
          <a:xfrm>
            <a:off x="335125" y="3349425"/>
            <a:ext cx="4284000" cy="13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Lato"/>
                <a:ea typeface="Lato"/>
                <a:cs typeface="Lato"/>
                <a:sym typeface="Lato"/>
              </a:rPr>
              <a:t>Fue el primer lenguaje usado para la programación, pero dejó de usarse debido a su complejidad, siendo sustituido por otros más cercanos al lenguaje natural.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2" name="Google Shape;182;g288ca4a5c90_3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075" y="2312425"/>
            <a:ext cx="1111500" cy="11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288ca4a5c90_3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6900" y="1807374"/>
            <a:ext cx="3221025" cy="230117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288ca4a5c90_3_12"/>
          <p:cNvSpPr txBox="1"/>
          <p:nvPr/>
        </p:nvSpPr>
        <p:spPr>
          <a:xfrm>
            <a:off x="8816250" y="4749875"/>
            <a:ext cx="3480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6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ECDB"/>
            </a:gs>
            <a:gs pos="100000">
              <a:srgbClr val="F0A963"/>
            </a:gs>
          </a:gsLst>
          <a:lin ang="5400012" scaled="0"/>
        </a:gra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88ca4a5c90_3_42"/>
          <p:cNvSpPr txBox="1"/>
          <p:nvPr>
            <p:ph type="title"/>
          </p:nvPr>
        </p:nvSpPr>
        <p:spPr>
          <a:xfrm>
            <a:off x="1297500" y="393750"/>
            <a:ext cx="7207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33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LENGUAJES DE PROGRAMACIÓN. LENGUAJE ENSAMBLADOR</a:t>
            </a:r>
            <a:endParaRPr b="1" sz="2133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33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88ca4a5c90_3_42"/>
          <p:cNvSpPr txBox="1"/>
          <p:nvPr/>
        </p:nvSpPr>
        <p:spPr>
          <a:xfrm>
            <a:off x="7273400" y="2674650"/>
            <a:ext cx="1324500" cy="1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g288ca4a5c90_3_42"/>
          <p:cNvSpPr txBox="1"/>
          <p:nvPr/>
        </p:nvSpPr>
        <p:spPr>
          <a:xfrm>
            <a:off x="8816250" y="4749875"/>
            <a:ext cx="3480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7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g288ca4a5c90_3_42"/>
          <p:cNvSpPr txBox="1"/>
          <p:nvPr/>
        </p:nvSpPr>
        <p:spPr>
          <a:xfrm>
            <a:off x="508150" y="1413159"/>
            <a:ext cx="5984400" cy="12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Lato"/>
                <a:ea typeface="Lato"/>
                <a:cs typeface="Lato"/>
                <a:sym typeface="Lato"/>
              </a:rPr>
              <a:t>Los códigos numéricos y direcciones de memoria son sustituidos, por representaciones textuales equivalentes, es decir, a cada instrucción le corresponde un código mnemotécnico, cuya formulación está relacionada con la operación o dato al que representa.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g288ca4a5c90_3_42"/>
          <p:cNvSpPr txBox="1"/>
          <p:nvPr/>
        </p:nvSpPr>
        <p:spPr>
          <a:xfrm>
            <a:off x="848300" y="3514375"/>
            <a:ext cx="34887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Lato"/>
                <a:ea typeface="Lato"/>
                <a:cs typeface="Lato"/>
                <a:sym typeface="Lato"/>
              </a:rPr>
              <a:t>Ejemplo: MOV AX, 0006h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4" name="Google Shape;194;g288ca4a5c90_3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4596" y="2674650"/>
            <a:ext cx="2918180" cy="22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ECDB"/>
            </a:gs>
            <a:gs pos="100000">
              <a:srgbClr val="F0A963"/>
            </a:gs>
          </a:gsLst>
          <a:lin ang="5400012" scaled="0"/>
        </a:gra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89d55cad37_0_49"/>
          <p:cNvSpPr txBox="1"/>
          <p:nvPr>
            <p:ph type="title"/>
          </p:nvPr>
        </p:nvSpPr>
        <p:spPr>
          <a:xfrm>
            <a:off x="1297500" y="393750"/>
            <a:ext cx="7207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33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LENGUAJES DE PROGRAMACIÓN. LENGUAJE ENSAMBLADOR</a:t>
            </a:r>
            <a:endParaRPr b="1" sz="2133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33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89d55cad37_0_49"/>
          <p:cNvSpPr txBox="1"/>
          <p:nvPr/>
        </p:nvSpPr>
        <p:spPr>
          <a:xfrm>
            <a:off x="8796000" y="4731525"/>
            <a:ext cx="3480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8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1" name="Google Shape;201;g289d55cad37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775" y="2354475"/>
            <a:ext cx="6594674" cy="145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289d55cad37_0_49"/>
          <p:cNvSpPr txBox="1"/>
          <p:nvPr/>
        </p:nvSpPr>
        <p:spPr>
          <a:xfrm>
            <a:off x="711875" y="1462150"/>
            <a:ext cx="6353400" cy="12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Lato"/>
                <a:ea typeface="Lato"/>
                <a:cs typeface="Lato"/>
                <a:sym typeface="Lato"/>
              </a:rPr>
              <a:t>Las instrucciones en lenguaje ensamblador son traducidas a lenguaje máquina a través de un traductor: “ensamblador”.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g289d55cad37_0_49"/>
          <p:cNvSpPr txBox="1"/>
          <p:nvPr/>
        </p:nvSpPr>
        <p:spPr>
          <a:xfrm>
            <a:off x="711875" y="3995475"/>
            <a:ext cx="67071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Lato"/>
                <a:ea typeface="Lato"/>
                <a:cs typeface="Lato"/>
                <a:sym typeface="Lato"/>
              </a:rPr>
              <a:t>El lenguaje ensamblador es menos tedioso que el de máquina pero sigue siendo más complejo que los lenguajes de alto nivel.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ECDB"/>
            </a:gs>
            <a:gs pos="100000">
              <a:srgbClr val="F0A963"/>
            </a:gs>
          </a:gsLst>
          <a:lin ang="5400012" scaled="0"/>
        </a:gra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86aa35c123_0_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730">
                <a:solidFill>
                  <a:schemeClr val="dk1"/>
                </a:solidFill>
              </a:rPr>
              <a:t>Lenguajes de alto nivel o lenguajes evolucionados</a:t>
            </a:r>
            <a:endParaRPr b="1" sz="2730">
              <a:solidFill>
                <a:schemeClr val="dk1"/>
              </a:solidFill>
            </a:endParaRPr>
          </a:p>
        </p:txBody>
      </p:sp>
      <p:sp>
        <p:nvSpPr>
          <p:cNvPr id="209" name="Google Shape;209;g286aa35c123_0_10"/>
          <p:cNvSpPr txBox="1"/>
          <p:nvPr>
            <p:ph idx="1" type="body"/>
          </p:nvPr>
        </p:nvSpPr>
        <p:spPr>
          <a:xfrm>
            <a:off x="1297500" y="1414450"/>
            <a:ext cx="7038900" cy="3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30">
                <a:solidFill>
                  <a:srgbClr val="000000"/>
                </a:solidFill>
              </a:rPr>
              <a:t>Son un </a:t>
            </a:r>
            <a:r>
              <a:rPr b="1" lang="es" sz="2330" u="sng">
                <a:solidFill>
                  <a:srgbClr val="000000"/>
                </a:solidFill>
              </a:rPr>
              <a:t>tipo de lenguaje</a:t>
            </a:r>
            <a:r>
              <a:rPr b="1" lang="es" sz="2330">
                <a:solidFill>
                  <a:srgbClr val="000000"/>
                </a:solidFill>
              </a:rPr>
              <a:t> de programación diseñado para ser más comprensible y accesible para los seres humanos que los lenguajes de bajo nivel. Están hechos para ser más cercanos al lenguaje humano y facilitar la escritura de programas de computadora. Se centran en la abstracción y simplificación del programa.</a:t>
            </a:r>
            <a:endParaRPr b="1" sz="233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30">
                <a:solidFill>
                  <a:srgbClr val="000000"/>
                </a:solidFill>
              </a:rPr>
              <a:t>Características clave del lenguaje de alto nivel:</a:t>
            </a:r>
            <a:endParaRPr b="1" sz="233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30">
                <a:solidFill>
                  <a:srgbClr val="000000"/>
                </a:solidFill>
              </a:rPr>
              <a:t>-Legibilidad</a:t>
            </a:r>
            <a:endParaRPr b="1" sz="233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30">
                <a:solidFill>
                  <a:srgbClr val="000000"/>
                </a:solidFill>
              </a:rPr>
              <a:t>-Abstracción</a:t>
            </a:r>
            <a:endParaRPr b="1" sz="233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30">
                <a:solidFill>
                  <a:srgbClr val="000000"/>
                </a:solidFill>
              </a:rPr>
              <a:t>-Portabilidad</a:t>
            </a:r>
            <a:endParaRPr b="1" sz="233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30">
                <a:solidFill>
                  <a:srgbClr val="000000"/>
                </a:solidFill>
              </a:rPr>
              <a:t>-Productividad</a:t>
            </a:r>
            <a:endParaRPr b="1" sz="233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3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30">
                <a:solidFill>
                  <a:srgbClr val="000000"/>
                </a:solidFill>
              </a:rPr>
              <a:t>Algunos ejemplos: Python, Java, JavaScript</a:t>
            </a:r>
            <a:endParaRPr b="1" sz="233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000000"/>
                </a:solidFill>
              </a:rPr>
              <a:t>                                                   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</p:txBody>
      </p:sp>
      <p:pic>
        <p:nvPicPr>
          <p:cNvPr id="210" name="Google Shape;210;g286aa35c123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2300" y="3123775"/>
            <a:ext cx="579549" cy="57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286aa35c123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1850" y="3703313"/>
            <a:ext cx="579550" cy="1060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286aa35c123_0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1400" y="3123775"/>
            <a:ext cx="579550" cy="57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286aa35c123_0_10"/>
          <p:cNvSpPr txBox="1"/>
          <p:nvPr/>
        </p:nvSpPr>
        <p:spPr>
          <a:xfrm>
            <a:off x="8816250" y="4749875"/>
            <a:ext cx="3480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9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