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3" r:id="rId18"/>
    <p:sldId id="284" r:id="rId19"/>
    <p:sldId id="273" r:id="rId20"/>
    <p:sldId id="274" r:id="rId21"/>
    <p:sldId id="275" r:id="rId22"/>
    <p:sldId id="276" r:id="rId23"/>
    <p:sldId id="277" r:id="rId24"/>
    <p:sldId id="280" r:id="rId25"/>
    <p:sldId id="281" r:id="rId26"/>
    <p:sldId id="282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AE1A3A-1831-4F63-B751-9144BA09158A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83"/>
            <p14:sldId id="284"/>
            <p14:sldId id="273"/>
            <p14:sldId id="274"/>
            <p14:sldId id="275"/>
            <p14:sldId id="276"/>
            <p14:sldId id="277"/>
          </p14:sldIdLst>
        </p14:section>
        <p14:section name="SOL" id="{06640911-A58E-47AD-9140-F58227CE2753}">
          <p14:sldIdLst>
            <p14:sldId id="280"/>
            <p14:sldId id="281"/>
            <p14:sldId id="282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2AF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ADA9-AA69-4127-ADF6-45CA9BFB5160}" type="datetimeFigureOut">
              <a:rPr lang="es-ES" smtClean="0"/>
              <a:t>02/01/2024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D77FC-602C-4B62-AAEC-38DF1856B6B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45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77FC-602C-4B62-AAEC-38DF1856B6B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27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46DB-C497-4D7B-919A-6BD634EB8623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0700-64E6-4E83-92DB-3D43BB67FE8A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0265-C6C5-4139-82F0-B3F1BE4E0F0D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42BC-1954-4B6D-9796-5BF44FD6E153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2E99-A8EB-40C0-B8DF-8AFA2DF9D801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DD8F-F260-450B-BADF-B16EA4DD7377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B967-DC70-4454-880D-1ADDF1750A79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0595-EF38-4494-A577-E1C17E470643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DECE-0E6E-4C26-B5A5-4C9AF0D81588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958-8E4F-42BE-B14D-DC89905A032E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26F-6694-4F01-BB6F-7B17C274CDAD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3081-5913-4FDD-9BAE-31A43A467926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9BA3-23D5-4243-90C8-E718B025F238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7C14-E90F-4F39-B2FB-9DE8486FE2C2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90BA-E2CA-4ECC-9284-CE2C1CD77EEB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055-79BF-4C62-8C51-ECB1AE3C0DCD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50F4-CA48-41DB-BC30-269949C71F37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E90CF5B-995B-4823-B9F7-7BA297AB37DB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547" y="4464028"/>
            <a:ext cx="10943253" cy="1641490"/>
          </a:xfrm>
        </p:spPr>
        <p:txBody>
          <a:bodyPr>
            <a:normAutofit/>
          </a:bodyPr>
          <a:lstStyle/>
          <a:p>
            <a:r>
              <a:rPr lang="es-ES" sz="7200" dirty="0"/>
              <a:t>División de redes IP en subredes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FLSM-VLSM</a:t>
            </a:r>
            <a:r>
              <a:rPr lang="es-ES" dirty="0"/>
              <a:t> 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7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00" y="549000"/>
            <a:ext cx="7656000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34" y="549000"/>
            <a:ext cx="7663933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8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21" y="549000"/>
            <a:ext cx="7659958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8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46" y="549000"/>
            <a:ext cx="7628108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5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021" y="549000"/>
            <a:ext cx="7659958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7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38" y="549000"/>
            <a:ext cx="7667925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8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46" y="549000"/>
            <a:ext cx="7635908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7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FACEC4A-EAC9-8315-7308-81CFFFA3A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68" y="690281"/>
            <a:ext cx="891617" cy="77730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D8B5049B-FD87-5BF7-BDF7-FB58AFD00024}"/>
              </a:ext>
            </a:extLst>
          </p:cNvPr>
          <p:cNvCxnSpPr>
            <a:cxnSpLocks/>
            <a:stCxn id="7" idx="3"/>
            <a:endCxn id="76" idx="1"/>
          </p:cNvCxnSpPr>
          <p:nvPr/>
        </p:nvCxnSpPr>
        <p:spPr>
          <a:xfrm>
            <a:off x="1281885" y="1078935"/>
            <a:ext cx="552757" cy="108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DE726BA-17E3-47E8-9696-0CD769099C6C}"/>
              </a:ext>
            </a:extLst>
          </p:cNvPr>
          <p:cNvSpPr txBox="1"/>
          <p:nvPr/>
        </p:nvSpPr>
        <p:spPr>
          <a:xfrm>
            <a:off x="578141" y="320949"/>
            <a:ext cx="51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R1</a:t>
            </a:r>
            <a:endParaRPr lang="es-E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F2F4766-C1B7-4ACF-F729-37E129F316B5}"/>
              </a:ext>
            </a:extLst>
          </p:cNvPr>
          <p:cNvSpPr txBox="1"/>
          <p:nvPr/>
        </p:nvSpPr>
        <p:spPr>
          <a:xfrm>
            <a:off x="7283337" y="690281"/>
            <a:ext cx="3655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</a:t>
            </a:r>
            <a:r>
              <a:rPr lang="es-ES" b="1" dirty="0" smtClean="0"/>
              <a:t>192.168.20.0/24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Edificio A: Manchester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Edificio B: Paris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Edificio C: Tokio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Edificio D: Miami</a:t>
            </a:r>
            <a:endParaRPr lang="es-ES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7FACEC4A-EAC9-8315-7308-81CFFFA3A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42" y="701083"/>
            <a:ext cx="891617" cy="77730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7FACEC4A-EAC9-8315-7308-81CFFFA3A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016" y="701083"/>
            <a:ext cx="891617" cy="7773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7FACEC4A-EAC9-8315-7308-81CFFFA3A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390" y="690281"/>
            <a:ext cx="891617" cy="777307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D8B5049B-FD87-5BF7-BDF7-FB58AFD00024}"/>
              </a:ext>
            </a:extLst>
          </p:cNvPr>
          <p:cNvCxnSpPr>
            <a:cxnSpLocks/>
          </p:cNvCxnSpPr>
          <p:nvPr/>
        </p:nvCxnSpPr>
        <p:spPr>
          <a:xfrm>
            <a:off x="2726259" y="1095804"/>
            <a:ext cx="552757" cy="108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D8B5049B-FD87-5BF7-BDF7-FB58AFD00024}"/>
              </a:ext>
            </a:extLst>
          </p:cNvPr>
          <p:cNvCxnSpPr>
            <a:cxnSpLocks/>
          </p:cNvCxnSpPr>
          <p:nvPr/>
        </p:nvCxnSpPr>
        <p:spPr>
          <a:xfrm>
            <a:off x="4170633" y="1068132"/>
            <a:ext cx="552757" cy="108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DE726BA-17E3-47E8-9696-0CD769099C6C}"/>
              </a:ext>
            </a:extLst>
          </p:cNvPr>
          <p:cNvSpPr txBox="1"/>
          <p:nvPr/>
        </p:nvSpPr>
        <p:spPr>
          <a:xfrm>
            <a:off x="3466890" y="331751"/>
            <a:ext cx="51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R3</a:t>
            </a:r>
            <a:endParaRPr lang="es-E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2DE726BA-17E3-47E8-9696-0CD769099C6C}"/>
              </a:ext>
            </a:extLst>
          </p:cNvPr>
          <p:cNvSpPr txBox="1"/>
          <p:nvPr/>
        </p:nvSpPr>
        <p:spPr>
          <a:xfrm>
            <a:off x="2022515" y="320949"/>
            <a:ext cx="51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R2</a:t>
            </a:r>
            <a:endParaRPr lang="es-E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DE726BA-17E3-47E8-9696-0CD769099C6C}"/>
              </a:ext>
            </a:extLst>
          </p:cNvPr>
          <p:cNvSpPr txBox="1"/>
          <p:nvPr/>
        </p:nvSpPr>
        <p:spPr>
          <a:xfrm>
            <a:off x="4917005" y="320949"/>
            <a:ext cx="51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R4</a:t>
            </a:r>
            <a:endParaRPr lang="es-ES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xmlns="" id="{B886658D-778C-E31D-5E97-777B373F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90" y="1921362"/>
            <a:ext cx="896595" cy="73887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B886658D-778C-E31D-5E97-777B373F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18" y="1919003"/>
            <a:ext cx="896595" cy="73887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xmlns="" id="{B886658D-778C-E31D-5E97-777B373F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016" y="1919003"/>
            <a:ext cx="896595" cy="73887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B886658D-778C-E31D-5E97-777B373F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90" y="1919002"/>
            <a:ext cx="896595" cy="738875"/>
          </a:xfrm>
          <a:prstGeom prst="rect">
            <a:avLst/>
          </a:prstGeom>
        </p:spPr>
      </p:pic>
      <p:cxnSp>
        <p:nvCxnSpPr>
          <p:cNvPr id="41" name="Curved Connector 40"/>
          <p:cNvCxnSpPr>
            <a:stCxn id="7" idx="2"/>
            <a:endCxn id="84" idx="0"/>
          </p:cNvCxnSpPr>
          <p:nvPr/>
        </p:nvCxnSpPr>
        <p:spPr>
          <a:xfrm rot="5400000">
            <a:off x="607946" y="1693231"/>
            <a:ext cx="453774" cy="2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5400000">
            <a:off x="2051074" y="1701758"/>
            <a:ext cx="453774" cy="2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>
            <a:off x="3516800" y="1700301"/>
            <a:ext cx="453774" cy="2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5400000">
            <a:off x="4956505" y="1690871"/>
            <a:ext cx="453774" cy="2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66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FACEC4A-EAC9-8315-7308-81CFFFA3A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68" y="690281"/>
            <a:ext cx="891617" cy="77730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D8B5049B-FD87-5BF7-BDF7-FB58AFD00024}"/>
              </a:ext>
            </a:extLst>
          </p:cNvPr>
          <p:cNvCxnSpPr>
            <a:cxnSpLocks/>
            <a:stCxn id="7" idx="3"/>
            <a:endCxn id="76" idx="1"/>
          </p:cNvCxnSpPr>
          <p:nvPr/>
        </p:nvCxnSpPr>
        <p:spPr>
          <a:xfrm>
            <a:off x="1281885" y="1078935"/>
            <a:ext cx="552757" cy="108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DE726BA-17E3-47E8-9696-0CD769099C6C}"/>
              </a:ext>
            </a:extLst>
          </p:cNvPr>
          <p:cNvSpPr txBox="1"/>
          <p:nvPr/>
        </p:nvSpPr>
        <p:spPr>
          <a:xfrm>
            <a:off x="578141" y="320949"/>
            <a:ext cx="51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R1</a:t>
            </a:r>
            <a:endParaRPr lang="es-E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F2F4766-C1B7-4ACF-F729-37E129F316B5}"/>
              </a:ext>
            </a:extLst>
          </p:cNvPr>
          <p:cNvSpPr txBox="1"/>
          <p:nvPr/>
        </p:nvSpPr>
        <p:spPr>
          <a:xfrm>
            <a:off x="7283337" y="690281"/>
            <a:ext cx="3655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</a:t>
            </a:r>
            <a:r>
              <a:rPr lang="es-ES" b="1" dirty="0" smtClean="0"/>
              <a:t>192.168.20.0/24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Edificio A: Manchester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Edificio B: Paris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Edificio C: Tokio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Edificio D: Miami</a:t>
            </a:r>
            <a:endParaRPr lang="es-ES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7FACEC4A-EAC9-8315-7308-81CFFFA3A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42" y="701083"/>
            <a:ext cx="891617" cy="77730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7FACEC4A-EAC9-8315-7308-81CFFFA3A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016" y="701083"/>
            <a:ext cx="891617" cy="7773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7FACEC4A-EAC9-8315-7308-81CFFFA3A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390" y="690281"/>
            <a:ext cx="891617" cy="777307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D8B5049B-FD87-5BF7-BDF7-FB58AFD00024}"/>
              </a:ext>
            </a:extLst>
          </p:cNvPr>
          <p:cNvCxnSpPr>
            <a:cxnSpLocks/>
          </p:cNvCxnSpPr>
          <p:nvPr/>
        </p:nvCxnSpPr>
        <p:spPr>
          <a:xfrm>
            <a:off x="2726259" y="1095804"/>
            <a:ext cx="552757" cy="108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D8B5049B-FD87-5BF7-BDF7-FB58AFD00024}"/>
              </a:ext>
            </a:extLst>
          </p:cNvPr>
          <p:cNvCxnSpPr>
            <a:cxnSpLocks/>
          </p:cNvCxnSpPr>
          <p:nvPr/>
        </p:nvCxnSpPr>
        <p:spPr>
          <a:xfrm>
            <a:off x="4170633" y="1068132"/>
            <a:ext cx="552757" cy="108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DE726BA-17E3-47E8-9696-0CD769099C6C}"/>
              </a:ext>
            </a:extLst>
          </p:cNvPr>
          <p:cNvSpPr txBox="1"/>
          <p:nvPr/>
        </p:nvSpPr>
        <p:spPr>
          <a:xfrm>
            <a:off x="3466890" y="331751"/>
            <a:ext cx="51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R3</a:t>
            </a:r>
            <a:endParaRPr lang="es-E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2DE726BA-17E3-47E8-9696-0CD769099C6C}"/>
              </a:ext>
            </a:extLst>
          </p:cNvPr>
          <p:cNvSpPr txBox="1"/>
          <p:nvPr/>
        </p:nvSpPr>
        <p:spPr>
          <a:xfrm>
            <a:off x="2022515" y="320949"/>
            <a:ext cx="51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R2</a:t>
            </a:r>
            <a:endParaRPr lang="es-E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DE726BA-17E3-47E8-9696-0CD769099C6C}"/>
              </a:ext>
            </a:extLst>
          </p:cNvPr>
          <p:cNvSpPr txBox="1"/>
          <p:nvPr/>
        </p:nvSpPr>
        <p:spPr>
          <a:xfrm>
            <a:off x="4917005" y="320949"/>
            <a:ext cx="51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R4</a:t>
            </a:r>
            <a:endParaRPr lang="es-ES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xmlns="" id="{B886658D-778C-E31D-5E97-777B373F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90" y="1921362"/>
            <a:ext cx="896595" cy="73887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B886658D-778C-E31D-5E97-777B373F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18" y="1919003"/>
            <a:ext cx="896595" cy="73887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xmlns="" id="{B886658D-778C-E31D-5E97-777B373F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016" y="1919003"/>
            <a:ext cx="896595" cy="73887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B886658D-778C-E31D-5E97-777B373F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90" y="1919002"/>
            <a:ext cx="896595" cy="738875"/>
          </a:xfrm>
          <a:prstGeom prst="rect">
            <a:avLst/>
          </a:prstGeom>
        </p:spPr>
      </p:pic>
      <p:cxnSp>
        <p:nvCxnSpPr>
          <p:cNvPr id="41" name="Curved Connector 40"/>
          <p:cNvCxnSpPr>
            <a:stCxn id="7" idx="2"/>
            <a:endCxn id="84" idx="0"/>
          </p:cNvCxnSpPr>
          <p:nvPr/>
        </p:nvCxnSpPr>
        <p:spPr>
          <a:xfrm rot="5400000">
            <a:off x="607946" y="1693231"/>
            <a:ext cx="453774" cy="2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5400000">
            <a:off x="2051074" y="1701758"/>
            <a:ext cx="453774" cy="2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>
            <a:off x="3516800" y="1700301"/>
            <a:ext cx="453774" cy="2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5400000">
            <a:off x="4956505" y="1690871"/>
            <a:ext cx="453774" cy="2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5537" y="320949"/>
            <a:ext cx="702733" cy="2456118"/>
          </a:xfrm>
          <a:prstGeom prst="rect">
            <a:avLst/>
          </a:prstGeom>
          <a:solidFill>
            <a:srgbClr val="FBF2AF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angle 22"/>
          <p:cNvSpPr/>
          <p:nvPr/>
        </p:nvSpPr>
        <p:spPr>
          <a:xfrm>
            <a:off x="1921957" y="331751"/>
            <a:ext cx="702733" cy="2456118"/>
          </a:xfrm>
          <a:prstGeom prst="rect">
            <a:avLst/>
          </a:prstGeom>
          <a:solidFill>
            <a:srgbClr val="FBF2AF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angle 23"/>
          <p:cNvSpPr/>
          <p:nvPr/>
        </p:nvSpPr>
        <p:spPr>
          <a:xfrm>
            <a:off x="3367742" y="331751"/>
            <a:ext cx="702733" cy="2456118"/>
          </a:xfrm>
          <a:prstGeom prst="rect">
            <a:avLst/>
          </a:prstGeom>
          <a:solidFill>
            <a:srgbClr val="FBF2AF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angle 24"/>
          <p:cNvSpPr/>
          <p:nvPr/>
        </p:nvSpPr>
        <p:spPr>
          <a:xfrm>
            <a:off x="4830780" y="331751"/>
            <a:ext cx="702733" cy="2456118"/>
          </a:xfrm>
          <a:prstGeom prst="rect">
            <a:avLst/>
          </a:prstGeom>
          <a:solidFill>
            <a:srgbClr val="FBF2AF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Down Arrow 2"/>
          <p:cNvSpPr/>
          <p:nvPr/>
        </p:nvSpPr>
        <p:spPr>
          <a:xfrm rot="10800000" flipH="1">
            <a:off x="2899637" y="1481667"/>
            <a:ext cx="254555" cy="1845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Down Arrow 26"/>
          <p:cNvSpPr/>
          <p:nvPr/>
        </p:nvSpPr>
        <p:spPr>
          <a:xfrm rot="10800000" flipH="1">
            <a:off x="1592346" y="1481667"/>
            <a:ext cx="254555" cy="1845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Down Arrow 27"/>
          <p:cNvSpPr/>
          <p:nvPr/>
        </p:nvSpPr>
        <p:spPr>
          <a:xfrm rot="10800000" flipH="1">
            <a:off x="4347559" y="1481667"/>
            <a:ext cx="254555" cy="1845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F2F4766-C1B7-4ACF-F729-37E129F316B5}"/>
              </a:ext>
            </a:extLst>
          </p:cNvPr>
          <p:cNvSpPr txBox="1"/>
          <p:nvPr/>
        </p:nvSpPr>
        <p:spPr>
          <a:xfrm>
            <a:off x="1364110" y="3349999"/>
            <a:ext cx="71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WAN</a:t>
            </a:r>
            <a:endParaRPr lang="es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F2F4766-C1B7-4ACF-F729-37E129F316B5}"/>
              </a:ext>
            </a:extLst>
          </p:cNvPr>
          <p:cNvSpPr txBox="1"/>
          <p:nvPr/>
        </p:nvSpPr>
        <p:spPr>
          <a:xfrm>
            <a:off x="2656717" y="3353395"/>
            <a:ext cx="71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WAN</a:t>
            </a:r>
            <a:endParaRPr lang="es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F2F4766-C1B7-4ACF-F729-37E129F316B5}"/>
              </a:ext>
            </a:extLst>
          </p:cNvPr>
          <p:cNvSpPr txBox="1"/>
          <p:nvPr/>
        </p:nvSpPr>
        <p:spPr>
          <a:xfrm>
            <a:off x="4211956" y="3327401"/>
            <a:ext cx="71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WAN</a:t>
            </a:r>
            <a:endParaRPr lang="es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F2F4766-C1B7-4ACF-F729-37E129F316B5}"/>
              </a:ext>
            </a:extLst>
          </p:cNvPr>
          <p:cNvSpPr txBox="1"/>
          <p:nvPr/>
        </p:nvSpPr>
        <p:spPr>
          <a:xfrm>
            <a:off x="414879" y="4288253"/>
            <a:ext cx="949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 </a:t>
            </a:r>
            <a:r>
              <a:rPr lang="es-ES" dirty="0" err="1" smtClean="0"/>
              <a:t>LANs</a:t>
            </a:r>
            <a:endParaRPr lang="es-ES" dirty="0" smtClean="0"/>
          </a:p>
          <a:p>
            <a:r>
              <a:rPr lang="es-ES" dirty="0" smtClean="0"/>
              <a:t>3 </a:t>
            </a:r>
            <a:r>
              <a:rPr lang="es-ES" dirty="0" err="1" smtClean="0"/>
              <a:t>WANs</a:t>
            </a:r>
            <a:endParaRPr lang="es-ES" dirty="0"/>
          </a:p>
        </p:txBody>
      </p:sp>
      <p:sp>
        <p:nvSpPr>
          <p:cNvPr id="4" name="Left Brace 3"/>
          <p:cNvSpPr/>
          <p:nvPr/>
        </p:nvSpPr>
        <p:spPr>
          <a:xfrm rot="10800000">
            <a:off x="1354947" y="4363765"/>
            <a:ext cx="364675" cy="495306"/>
          </a:xfrm>
          <a:prstGeom prst="leftBrace">
            <a:avLst>
              <a:gd name="adj1" fmla="val 23291"/>
              <a:gd name="adj2" fmla="val 534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F2F4766-C1B7-4ACF-F729-37E129F316B5}"/>
              </a:ext>
            </a:extLst>
          </p:cNvPr>
          <p:cNvSpPr txBox="1"/>
          <p:nvPr/>
        </p:nvSpPr>
        <p:spPr>
          <a:xfrm>
            <a:off x="1816517" y="4288252"/>
            <a:ext cx="499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7 subredes; 3 bits para subredes -&gt; 8 subredes; 5 bits para hosts -&gt; 30 hosts per subred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569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14" y="549000"/>
            <a:ext cx="7620373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9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/>
              <a:t>Explicar por qué el enrutamiento es necesario para que los hosts de distintas redes puedan comunicarse. </a:t>
            </a:r>
            <a:endParaRPr lang="es-ES" dirty="0" smtClean="0"/>
          </a:p>
          <a:p>
            <a:pPr algn="just"/>
            <a:r>
              <a:rPr lang="es-ES" dirty="0" smtClean="0"/>
              <a:t>Describir </a:t>
            </a:r>
            <a:r>
              <a:rPr lang="es-ES" dirty="0"/>
              <a:t>el protocolo IP como un protocolo de comunicación utilizado para identificar un único dispositivo en una red. </a:t>
            </a:r>
            <a:endParaRPr lang="es-ES" dirty="0" smtClean="0"/>
          </a:p>
          <a:p>
            <a:pPr algn="just"/>
            <a:r>
              <a:rPr lang="es-ES" dirty="0" smtClean="0"/>
              <a:t>Dada </a:t>
            </a:r>
            <a:r>
              <a:rPr lang="es-ES" dirty="0"/>
              <a:t>una red y una máscara de subred, calcular la cantidad de direcciones de host disponibles. </a:t>
            </a:r>
          </a:p>
          <a:p>
            <a:pPr algn="just"/>
            <a:r>
              <a:rPr lang="es-ES" dirty="0" smtClean="0"/>
              <a:t>Calcular </a:t>
            </a:r>
            <a:r>
              <a:rPr lang="es-ES" dirty="0"/>
              <a:t>la máscara de subred necesaria para adaptarse a los requisitos de una red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Describir </a:t>
            </a:r>
            <a:r>
              <a:rPr lang="es-ES" dirty="0"/>
              <a:t>los beneficios de las máscaras de subred de longitud variable (VLSM, variable </a:t>
            </a:r>
            <a:r>
              <a:rPr lang="es-ES" dirty="0" err="1"/>
              <a:t>length</a:t>
            </a:r>
            <a:r>
              <a:rPr lang="es-ES" dirty="0"/>
              <a:t> </a:t>
            </a:r>
            <a:r>
              <a:rPr lang="es-ES" dirty="0" err="1"/>
              <a:t>subnet</a:t>
            </a:r>
            <a:r>
              <a:rPr lang="es-ES" dirty="0"/>
              <a:t> </a:t>
            </a:r>
            <a:r>
              <a:rPr lang="es-ES" dirty="0" err="1"/>
              <a:t>masking</a:t>
            </a:r>
            <a:r>
              <a:rPr lang="es-ES" dirty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20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84" y="549000"/>
            <a:ext cx="7664033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7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00" y="549000"/>
            <a:ext cx="7668000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67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59" y="549000"/>
            <a:ext cx="7612282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8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457200"/>
            <a:ext cx="10932961" cy="1600200"/>
          </a:xfrm>
        </p:spPr>
        <p:txBody>
          <a:bodyPr>
            <a:normAutofit/>
          </a:bodyPr>
          <a:lstStyle/>
          <a:p>
            <a:r>
              <a:rPr lang="es-ES" dirty="0"/>
              <a:t>Subdividir la dirección IP 192.168.25.3 /24 utilizando VLSM</a:t>
            </a:r>
            <a:br>
              <a:rPr lang="es-ES" dirty="0"/>
            </a:b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2532128"/>
            <a:ext cx="7280936" cy="225094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es-ES" dirty="0"/>
              <a:t>Dada la dirección IP </a:t>
            </a:r>
            <a:r>
              <a:rPr lang="es-ES" b="1" dirty="0"/>
              <a:t>192.168.25.3 /</a:t>
            </a:r>
            <a:r>
              <a:rPr lang="es-ES" b="1" dirty="0" smtClean="0"/>
              <a:t>24,</a:t>
            </a:r>
            <a:r>
              <a:rPr lang="es-ES" dirty="0"/>
              <a:t> </a:t>
            </a:r>
            <a:r>
              <a:rPr lang="es-ES" dirty="0" smtClean="0"/>
              <a:t>subdividirla </a:t>
            </a:r>
            <a:r>
              <a:rPr lang="es-ES" dirty="0"/>
              <a:t>en </a:t>
            </a:r>
            <a:r>
              <a:rPr lang="es-ES" b="1" dirty="0"/>
              <a:t>4</a:t>
            </a:r>
            <a:r>
              <a:rPr lang="es-ES" dirty="0"/>
              <a:t> subredes con </a:t>
            </a:r>
            <a:r>
              <a:rPr lang="es-ES" b="1" dirty="0"/>
              <a:t>2, 5, 25 y 80</a:t>
            </a:r>
            <a:r>
              <a:rPr lang="es-ES" dirty="0"/>
              <a:t> hosts por subred respectivamente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01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396815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Dada la dirección IP 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192.168.25.3 /24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cuya dirección de red es 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192.168.25.0 /24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para subdividirla en 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subredes con 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2, 5, 25 y 80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 hosts por subred respectivamente, lo primero que hay que hacer es ordenar las subredes de mayor a menor número de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vez ordenadas las subredes nos centramos ahora en cada una de las subredes empezando por la de mayor número de hosts y descendiendo de mayor a menor.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0" y="2141267"/>
            <a:ext cx="8280000" cy="28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6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0" y="3459370"/>
            <a:ext cx="8280000" cy="3308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000" y="393696"/>
            <a:ext cx="8280000" cy="285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7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0" y="1011949"/>
            <a:ext cx="8280000" cy="483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97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2" y="549000"/>
            <a:ext cx="1087821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4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53" y="549000"/>
            <a:ext cx="7635894" cy="576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7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00" y="549000"/>
            <a:ext cx="7644000" cy="576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09" y="549000"/>
            <a:ext cx="7675983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5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00" y="549000"/>
            <a:ext cx="7668000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3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16" y="549000"/>
            <a:ext cx="7842368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1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59" y="549000"/>
            <a:ext cx="7640083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6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00" y="549000"/>
            <a:ext cx="7656000" cy="576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992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115</TotalTime>
  <Words>207</Words>
  <Application>Microsoft Office PowerPoint</Application>
  <PresentationFormat>Widescreen</PresentationFormat>
  <Paragraphs>62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Corbel</vt:lpstr>
      <vt:lpstr>Depth</vt:lpstr>
      <vt:lpstr>División de redes IP en subredes</vt:lpstr>
      <vt:lpstr>Objetivos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Subdividir la dirección IP 192.168.25.3 /24 utilizando VLSM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2024-01-02T10:56:07Z</dcterms:created>
  <dcterms:modified xsi:type="dcterms:W3CDTF">2024-01-02T12:51:11Z</dcterms:modified>
</cp:coreProperties>
</file>