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04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ozo" userId="5eaa96e01e98ca80" providerId="LiveId" clId="{55878C98-3D7A-4ACA-B3E6-929A3A00A4CD}"/>
    <pc:docChg chg="delSld">
      <pc:chgData name="Juan Pozo" userId="5eaa96e01e98ca80" providerId="LiveId" clId="{55878C98-3D7A-4ACA-B3E6-929A3A00A4CD}" dt="2024-01-11T20:17:38.976" v="13" actId="47"/>
      <pc:docMkLst>
        <pc:docMk/>
      </pc:docMkLst>
      <pc:sldChg chg="del">
        <pc:chgData name="Juan Pozo" userId="5eaa96e01e98ca80" providerId="LiveId" clId="{55878C98-3D7A-4ACA-B3E6-929A3A00A4CD}" dt="2024-01-11T20:17:19.416" v="0" actId="47"/>
        <pc:sldMkLst>
          <pc:docMk/>
          <pc:sldMk cId="0" sldId="290"/>
        </pc:sldMkLst>
      </pc:sldChg>
      <pc:sldChg chg="del">
        <pc:chgData name="Juan Pozo" userId="5eaa96e01e98ca80" providerId="LiveId" clId="{55878C98-3D7A-4ACA-B3E6-929A3A00A4CD}" dt="2024-01-11T20:17:20.628" v="1" actId="47"/>
        <pc:sldMkLst>
          <pc:docMk/>
          <pc:sldMk cId="0" sldId="291"/>
        </pc:sldMkLst>
      </pc:sldChg>
      <pc:sldChg chg="del">
        <pc:chgData name="Juan Pozo" userId="5eaa96e01e98ca80" providerId="LiveId" clId="{55878C98-3D7A-4ACA-B3E6-929A3A00A4CD}" dt="2024-01-11T20:17:22.251" v="2" actId="47"/>
        <pc:sldMkLst>
          <pc:docMk/>
          <pc:sldMk cId="0" sldId="292"/>
        </pc:sldMkLst>
      </pc:sldChg>
      <pc:sldChg chg="del">
        <pc:chgData name="Juan Pozo" userId="5eaa96e01e98ca80" providerId="LiveId" clId="{55878C98-3D7A-4ACA-B3E6-929A3A00A4CD}" dt="2024-01-11T20:17:23.195" v="3" actId="47"/>
        <pc:sldMkLst>
          <pc:docMk/>
          <pc:sldMk cId="0" sldId="293"/>
        </pc:sldMkLst>
      </pc:sldChg>
      <pc:sldChg chg="del">
        <pc:chgData name="Juan Pozo" userId="5eaa96e01e98ca80" providerId="LiveId" clId="{55878C98-3D7A-4ACA-B3E6-929A3A00A4CD}" dt="2024-01-11T20:17:25.356" v="4" actId="47"/>
        <pc:sldMkLst>
          <pc:docMk/>
          <pc:sldMk cId="0" sldId="294"/>
        </pc:sldMkLst>
      </pc:sldChg>
      <pc:sldChg chg="del">
        <pc:chgData name="Juan Pozo" userId="5eaa96e01e98ca80" providerId="LiveId" clId="{55878C98-3D7A-4ACA-B3E6-929A3A00A4CD}" dt="2024-01-11T20:17:26.480" v="5" actId="47"/>
        <pc:sldMkLst>
          <pc:docMk/>
          <pc:sldMk cId="0" sldId="295"/>
        </pc:sldMkLst>
      </pc:sldChg>
      <pc:sldChg chg="del">
        <pc:chgData name="Juan Pozo" userId="5eaa96e01e98ca80" providerId="LiveId" clId="{55878C98-3D7A-4ACA-B3E6-929A3A00A4CD}" dt="2024-01-11T20:17:27.815" v="6" actId="47"/>
        <pc:sldMkLst>
          <pc:docMk/>
          <pc:sldMk cId="0" sldId="296"/>
        </pc:sldMkLst>
      </pc:sldChg>
      <pc:sldChg chg="del">
        <pc:chgData name="Juan Pozo" userId="5eaa96e01e98ca80" providerId="LiveId" clId="{55878C98-3D7A-4ACA-B3E6-929A3A00A4CD}" dt="2024-01-11T20:17:28.455" v="7" actId="47"/>
        <pc:sldMkLst>
          <pc:docMk/>
          <pc:sldMk cId="0" sldId="297"/>
        </pc:sldMkLst>
      </pc:sldChg>
      <pc:sldChg chg="del">
        <pc:chgData name="Juan Pozo" userId="5eaa96e01e98ca80" providerId="LiveId" clId="{55878C98-3D7A-4ACA-B3E6-929A3A00A4CD}" dt="2024-01-11T20:17:29.015" v="8" actId="47"/>
        <pc:sldMkLst>
          <pc:docMk/>
          <pc:sldMk cId="0" sldId="298"/>
        </pc:sldMkLst>
      </pc:sldChg>
      <pc:sldChg chg="del">
        <pc:chgData name="Juan Pozo" userId="5eaa96e01e98ca80" providerId="LiveId" clId="{55878C98-3D7A-4ACA-B3E6-929A3A00A4CD}" dt="2024-01-11T20:17:29.813" v="9" actId="47"/>
        <pc:sldMkLst>
          <pc:docMk/>
          <pc:sldMk cId="0" sldId="299"/>
        </pc:sldMkLst>
      </pc:sldChg>
      <pc:sldChg chg="del">
        <pc:chgData name="Juan Pozo" userId="5eaa96e01e98ca80" providerId="LiveId" clId="{55878C98-3D7A-4ACA-B3E6-929A3A00A4CD}" dt="2024-01-11T20:17:30.641" v="10" actId="47"/>
        <pc:sldMkLst>
          <pc:docMk/>
          <pc:sldMk cId="0" sldId="300"/>
        </pc:sldMkLst>
      </pc:sldChg>
      <pc:sldChg chg="del">
        <pc:chgData name="Juan Pozo" userId="5eaa96e01e98ca80" providerId="LiveId" clId="{55878C98-3D7A-4ACA-B3E6-929A3A00A4CD}" dt="2024-01-11T20:17:35.372" v="11" actId="47"/>
        <pc:sldMkLst>
          <pc:docMk/>
          <pc:sldMk cId="0" sldId="301"/>
        </pc:sldMkLst>
      </pc:sldChg>
      <pc:sldChg chg="del">
        <pc:chgData name="Juan Pozo" userId="5eaa96e01e98ca80" providerId="LiveId" clId="{55878C98-3D7A-4ACA-B3E6-929A3A00A4CD}" dt="2024-01-11T20:17:37.442" v="12" actId="47"/>
        <pc:sldMkLst>
          <pc:docMk/>
          <pc:sldMk cId="0" sldId="302"/>
        </pc:sldMkLst>
      </pc:sldChg>
      <pc:sldChg chg="del">
        <pc:chgData name="Juan Pozo" userId="5eaa96e01e98ca80" providerId="LiveId" clId="{55878C98-3D7A-4ACA-B3E6-929A3A00A4CD}" dt="2024-01-11T20:17:38.976" v="13" actId="47"/>
        <pc:sldMkLst>
          <pc:docMk/>
          <pc:sldMk cId="0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Pulse para desplazar la diapositiva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5A3C309-9001-4279-B385-65038D2DD2D8}" type="slidenum">
              <a:rPr lang="es-ES" sz="1400" b="0" strike="noStrike" spc="-1">
                <a:latin typeface="Times New Roman"/>
              </a:rPr>
              <a:t>‹#›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F67457-057E-4E8A-8D35-9ED7A1B59812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44CD5C-E7B0-4DC0-AAEB-7F44F986448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39C0D0-002D-4704-8A7F-F2D8F9791B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AF4EEE-15F6-4B6D-819D-AF1726EDED7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628779-CC85-4BCD-8BF3-3A5449E652B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4A8C7A-D4C6-4633-A622-F22EAB76EF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9302AD-8E61-413D-8DA9-A0C6BB8610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F334E2-5954-4BAE-9CA3-BACFFD61C93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284536-6D0F-4C57-87BD-C9EDA400EA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9868B-D696-4A93-A443-4E1F4B64ADE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BC1165-FE2B-4599-841D-A02258725F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60C8C6-F2D7-4ECF-88E0-D7EDDA5D72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0F52DC-CDF2-4E94-9D8B-A4FF53443540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4D2D39-29CA-4CD7-A52B-9BAA7B7089D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748A47-F753-4877-8256-D8BB86E8FF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4BAB87-471B-4AED-BA38-223A88DF98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70A081-59D9-4CAC-9C7D-2DEAC34A6F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C3D535-7BD1-4E4A-8479-A2112D97A4E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B79C6FE-0085-46F9-865F-B8E71F508D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F7B636D-F652-424D-B010-77B72CDE9FA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AB901D3-35D6-4D2F-B08A-2B6B3FB776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FBD38C6-D03B-4253-BBFA-6AF96CF1EA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8D76EDA-A56E-4877-B688-9F70894761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9922B8-3E9B-4116-AEC0-C5B72DB96C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12A04EE-5FE7-425C-AA08-322A208AF4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C9DCF97-FFE5-4221-9E61-53943FE316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08D01D2-7CC9-4CC1-A3C9-B337509DBE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FF7BC6F-8665-4FEA-A000-BD2B42E654D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96D4A59-22C2-47E7-A2D3-C6E7FFF63E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AE7B4BC-189F-43E6-A330-31712D61F1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9D941F0-E59D-4EED-8589-13C80D642E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547932-6AAF-402D-A070-9E665E0E15E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7DF41F-4B92-420B-97AF-34869C6264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E1DADA-AEC3-4493-A18D-D6BF0C33FB5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1C2911-3BA8-46CA-AA8F-C03038768C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40D9EE-71CF-455F-A6CD-137B06A7EC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4AB6E0-95AF-4CB0-BCEA-AC3BAFB6D9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4800" b="0" strike="noStrike" cap="all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s-ES" sz="4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&lt;fecha/hora&gt;</a:t>
            </a:r>
            <a:endParaRPr lang="es-ES" sz="10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A86EC4-0D5C-4A49-B9BF-C08C2342C852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FFFFFF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200" b="0" strike="noStrike" spc="-1">
                <a:solidFill>
                  <a:srgbClr val="FFFFFF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cap="all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4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&lt;fecha/hora&gt;</a:t>
            </a:r>
            <a:endParaRPr lang="es-ES" sz="10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5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5A42E6-603D-4D7F-8615-FE9F5A37E0E6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FFFFFF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200" b="0" strike="noStrike" spc="-1">
                <a:solidFill>
                  <a:srgbClr val="FFFFFF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dt" idx="7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&lt;fecha/hora&gt;</a:t>
            </a:r>
            <a:endParaRPr lang="es-ES" sz="1000" b="0" strike="noStrike" spc="-1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 idx="8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sldNum" idx="9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048F89-CE45-41DD-B6E6-46B53D960F86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FFFFFF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200" b="0" strike="noStrike" spc="-1">
                <a:solidFill>
                  <a:srgbClr val="FFFFFF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C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133" name="Picture 3" descr="Network Technology Background"/>
          <p:cNvPicPr/>
          <p:nvPr/>
        </p:nvPicPr>
        <p:blipFill>
          <a:blip r:embed="rId3"/>
          <a:srcRect b="3434"/>
          <a:stretch/>
        </p:blipFill>
        <p:spPr>
          <a:xfrm>
            <a:off x="0" y="756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4" name="Rectangle 10"/>
          <p:cNvSpPr/>
          <p:nvPr/>
        </p:nvSpPr>
        <p:spPr>
          <a:xfrm rot="16200000" flipH="1">
            <a:off x="649080" y="-649080"/>
            <a:ext cx="6857640" cy="8156520"/>
          </a:xfrm>
          <a:prstGeom prst="rect">
            <a:avLst/>
          </a:prstGeom>
          <a:gradFill rotWithShape="0">
            <a:gsLst>
              <a:gs pos="0">
                <a:srgbClr val="000000">
                  <a:alpha val="56078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35" name="Freeform: Shape 12"/>
          <p:cNvSpPr/>
          <p:nvPr/>
        </p:nvSpPr>
        <p:spPr>
          <a:xfrm flipV="1">
            <a:off x="952560" y="963720"/>
            <a:ext cx="4557600" cy="4943160"/>
          </a:xfrm>
          <a:custGeom>
            <a:avLst/>
            <a:gdLst/>
            <a:ahLst/>
            <a:cxnLst/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87320" y="1862280"/>
            <a:ext cx="3872880" cy="215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4800" b="0" strike="noStrike" cap="all" spc="-1">
                <a:solidFill>
                  <a:srgbClr val="FFFFFF"/>
                </a:solidFill>
                <a:latin typeface="Calibri Light"/>
              </a:rPr>
              <a:t>Routing</a:t>
            </a:r>
            <a:endParaRPr lang="es-ES" sz="4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1440360" y="4360680"/>
            <a:ext cx="3219840" cy="1060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es-ES" sz="1800" b="0" strike="noStrike" cap="all" spc="-1">
                <a:solidFill>
                  <a:srgbClr val="FFFFFF"/>
                </a:solidFill>
                <a:latin typeface="Calibri"/>
              </a:rPr>
              <a:t>Enrutamiento estático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L-Local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6" name="Picture 2"/>
          <p:cNvPicPr/>
          <p:nvPr/>
        </p:nvPicPr>
        <p:blipFill>
          <a:blip r:embed="rId2"/>
          <a:stretch/>
        </p:blipFill>
        <p:spPr>
          <a:xfrm>
            <a:off x="1055880" y="1807560"/>
            <a:ext cx="10079640" cy="4688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A47D43-90A9-4EB8-865C-44539471ED01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Selección de la ruta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8" name="Picture 3"/>
          <p:cNvPicPr/>
          <p:nvPr/>
        </p:nvPicPr>
        <p:blipFill>
          <a:blip r:embed="rId2"/>
          <a:stretch/>
        </p:blipFill>
        <p:spPr>
          <a:xfrm>
            <a:off x="335880" y="1522440"/>
            <a:ext cx="11519640" cy="6548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4"/>
          <p:cNvSpPr/>
          <p:nvPr/>
        </p:nvSpPr>
        <p:spPr>
          <a:xfrm>
            <a:off x="0" y="2413440"/>
            <a:ext cx="1151964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Un paquete destinado a 192.168.1.1 es igual por ambas rutas: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78609"/>
              </a:buClr>
              <a:buFont typeface="Arial"/>
              <a:buChar char="•"/>
            </a:pPr>
            <a:r>
              <a:rPr lang="es-ES" sz="1800" b="1" strike="noStrike" spc="-1">
                <a:solidFill>
                  <a:srgbClr val="F78609"/>
                </a:solidFill>
                <a:latin typeface="Calibri"/>
              </a:rPr>
              <a:t>192.168.1.</a:t>
            </a:r>
            <a:r>
              <a:rPr lang="es-ES" sz="1800" b="1" strike="noStrike" spc="-1">
                <a:solidFill>
                  <a:srgbClr val="414FCF"/>
                </a:solidFill>
                <a:latin typeface="Calibri"/>
              </a:rPr>
              <a:t>0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/24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78609"/>
              </a:buClr>
              <a:buFont typeface="Arial"/>
              <a:buChar char="•"/>
            </a:pPr>
            <a:r>
              <a:rPr lang="es-ES" sz="1800" b="1" strike="noStrike" spc="-1">
                <a:solidFill>
                  <a:srgbClr val="F78609"/>
                </a:solidFill>
                <a:latin typeface="Calibri"/>
              </a:rPr>
              <a:t>192.168.1.1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/32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¿Qué ruta utilizará R1 para un paquete destinado a 192.168.1.1?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Elegirá la </a:t>
            </a:r>
            <a:r>
              <a:rPr lang="es-ES" sz="1800" b="0" u="sng" strike="noStrike" spc="-1">
                <a:solidFill>
                  <a:srgbClr val="FFFFFF"/>
                </a:solidFill>
                <a:uFillTx/>
                <a:latin typeface="Calibri"/>
              </a:rPr>
              <a:t>ruta más específica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. 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La ruta a 192.168.1.0/24 incluye </a:t>
            </a:r>
            <a:r>
              <a:rPr lang="es-ES" sz="1800" b="0" u="sng" strike="noStrike" spc="-1">
                <a:solidFill>
                  <a:srgbClr val="FFFFFF"/>
                </a:solidFill>
                <a:uFillTx/>
                <a:latin typeface="Calibri"/>
              </a:rPr>
              <a:t>256 direcciones 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IP diferentes (192.168.1.0 a 192.168.1.255).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La ruta a 192.168.1.1/32 incluye </a:t>
            </a:r>
            <a:r>
              <a:rPr lang="es-ES" sz="1800" b="0" u="sng" strike="noStrike" spc="-1">
                <a:solidFill>
                  <a:srgbClr val="FFFFFF"/>
                </a:solidFill>
                <a:uFillTx/>
                <a:latin typeface="Calibri"/>
              </a:rPr>
              <a:t>sólo 1 dirección 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IP (192.168.1.1)-&gt; </a:t>
            </a: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esta ruta es más específica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20" name="Picture 5"/>
          <p:cNvPicPr/>
          <p:nvPr/>
        </p:nvPicPr>
        <p:blipFill>
          <a:blip r:embed="rId3"/>
          <a:stretch/>
        </p:blipFill>
        <p:spPr>
          <a:xfrm>
            <a:off x="1463400" y="4589640"/>
            <a:ext cx="9264600" cy="206964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6"/>
          <p:cNvPicPr/>
          <p:nvPr/>
        </p:nvPicPr>
        <p:blipFill>
          <a:blip r:embed="rId4"/>
          <a:stretch/>
        </p:blipFill>
        <p:spPr>
          <a:xfrm>
            <a:off x="8360280" y="2665800"/>
            <a:ext cx="3495240" cy="875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AD86EC-2DB8-4FDA-B3E9-938AC3D169B7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Práctica de selección de rutas(2)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Picture 3"/>
          <p:cNvSpPr/>
          <p:nvPr/>
        </p:nvSpPr>
        <p:spPr>
          <a:xfrm>
            <a:off x="6323040" y="1883520"/>
            <a:ext cx="5039640" cy="1284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224" name="Picture 4"/>
          <p:cNvPicPr/>
          <p:nvPr/>
        </p:nvPicPr>
        <p:blipFill>
          <a:blip r:embed="rId3"/>
          <a:stretch/>
        </p:blipFill>
        <p:spPr>
          <a:xfrm>
            <a:off x="335880" y="1883520"/>
            <a:ext cx="5759640" cy="30906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" name="Round Diagonal Corner Rectangle 5"/>
          <p:cNvSpPr/>
          <p:nvPr/>
        </p:nvSpPr>
        <p:spPr>
          <a:xfrm>
            <a:off x="467640" y="3723480"/>
            <a:ext cx="1556640" cy="345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14FCF"/>
          </a:solidFill>
          <a:ln cap="rnd">
            <a:solidFill>
              <a:srgbClr val="6D984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Packet 1</a:t>
            </a:r>
            <a:endParaRPr lang="es-E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Dst.IP: 192.168.1.1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226" name="Straight Arrow Connector 7"/>
          <p:cNvSpPr/>
          <p:nvPr/>
        </p:nvSpPr>
        <p:spPr>
          <a:xfrm flipV="1">
            <a:off x="2024640" y="3896640"/>
            <a:ext cx="10882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 cap="rnd">
            <a:solidFill>
              <a:srgbClr val="94CE67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27" name="TextBox 9"/>
          <p:cNvSpPr/>
          <p:nvPr/>
        </p:nvSpPr>
        <p:spPr>
          <a:xfrm>
            <a:off x="6359040" y="4120560"/>
            <a:ext cx="5003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Dst. IP 192.168.1.1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ruta seleccionará para este paquete?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hará con el paquete?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7300A2-1C2C-44E9-A2EB-3AE596191F2B}" type="slidenum"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Práctica de selección de rutas(1)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9" name="Picture 3"/>
          <p:cNvSpPr/>
          <p:nvPr/>
        </p:nvSpPr>
        <p:spPr>
          <a:xfrm>
            <a:off x="6323040" y="1883520"/>
            <a:ext cx="5039640" cy="1284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230" name="Picture 4"/>
          <p:cNvPicPr/>
          <p:nvPr/>
        </p:nvPicPr>
        <p:blipFill>
          <a:blip r:embed="rId3"/>
          <a:stretch/>
        </p:blipFill>
        <p:spPr>
          <a:xfrm>
            <a:off x="335880" y="1883520"/>
            <a:ext cx="5759640" cy="30906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1" name="Round Diagonal Corner Rectangle 5"/>
          <p:cNvSpPr/>
          <p:nvPr/>
        </p:nvSpPr>
        <p:spPr>
          <a:xfrm>
            <a:off x="467640" y="3723480"/>
            <a:ext cx="1556640" cy="345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14FCF"/>
          </a:solidFill>
          <a:ln cap="rnd">
            <a:solidFill>
              <a:srgbClr val="6D984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Packet 1</a:t>
            </a:r>
            <a:endParaRPr lang="es-E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Dst.IP: 192.168.1.1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232" name="TextBox 9"/>
          <p:cNvSpPr/>
          <p:nvPr/>
        </p:nvSpPr>
        <p:spPr>
          <a:xfrm>
            <a:off x="6359040" y="4120560"/>
            <a:ext cx="5003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Dst. IP 192.168.1.1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ruta seleccionará para este paquete?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hará con el paquete?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33" name="TextBox 10"/>
          <p:cNvSpPr/>
          <p:nvPr/>
        </p:nvSpPr>
        <p:spPr>
          <a:xfrm>
            <a:off x="9271080" y="5212440"/>
            <a:ext cx="172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Recibirlo para sí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34" name="Right Arrow 2"/>
          <p:cNvSpPr/>
          <p:nvPr/>
        </p:nvSpPr>
        <p:spPr>
          <a:xfrm>
            <a:off x="8658720" y="5222520"/>
            <a:ext cx="547560" cy="34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9D1CD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35" name="Frame 6"/>
          <p:cNvSpPr/>
          <p:nvPr/>
        </p:nvSpPr>
        <p:spPr>
          <a:xfrm>
            <a:off x="6359040" y="2175840"/>
            <a:ext cx="4858920" cy="151920"/>
          </a:xfrm>
          <a:prstGeom prst="frame">
            <a:avLst>
              <a:gd name="adj1" fmla="val 12500"/>
            </a:avLst>
          </a:prstGeom>
          <a:solidFill>
            <a:srgbClr val="94CE67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36" name="U-Turn Arrow 8"/>
          <p:cNvSpPr/>
          <p:nvPr/>
        </p:nvSpPr>
        <p:spPr>
          <a:xfrm>
            <a:off x="3378240" y="2237760"/>
            <a:ext cx="304560" cy="2876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FF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43BD8E-3133-4F6C-AFBE-1ABF11E2DA36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Práctica de selección de rutas(2)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Picture 3"/>
          <p:cNvSpPr/>
          <p:nvPr/>
        </p:nvSpPr>
        <p:spPr>
          <a:xfrm>
            <a:off x="6323040" y="1883520"/>
            <a:ext cx="5039640" cy="1284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239" name="Picture 4"/>
          <p:cNvPicPr/>
          <p:nvPr/>
        </p:nvPicPr>
        <p:blipFill>
          <a:blip r:embed="rId3"/>
          <a:stretch/>
        </p:blipFill>
        <p:spPr>
          <a:xfrm>
            <a:off x="335880" y="1883520"/>
            <a:ext cx="5759640" cy="30906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" name="Round Diagonal Corner Rectangle 5"/>
          <p:cNvSpPr/>
          <p:nvPr/>
        </p:nvSpPr>
        <p:spPr>
          <a:xfrm>
            <a:off x="467640" y="3723480"/>
            <a:ext cx="1556640" cy="345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14FCF"/>
          </a:solidFill>
          <a:ln cap="rnd">
            <a:solidFill>
              <a:srgbClr val="6D984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Packet 2</a:t>
            </a:r>
            <a:endParaRPr lang="es-E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Dst.IP: 192.168.13.3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241" name="Straight Arrow Connector 7"/>
          <p:cNvSpPr/>
          <p:nvPr/>
        </p:nvSpPr>
        <p:spPr>
          <a:xfrm flipV="1">
            <a:off x="2024640" y="3896640"/>
            <a:ext cx="10882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 cap="rnd">
            <a:solidFill>
              <a:srgbClr val="94CE67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42" name="TextBox 9"/>
          <p:cNvSpPr/>
          <p:nvPr/>
        </p:nvSpPr>
        <p:spPr>
          <a:xfrm>
            <a:off x="6359040" y="4120560"/>
            <a:ext cx="5003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Dst. IP 192.168.13.3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ruta seleccionará para este paquete?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hará con el paquete?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6E95C5-A924-4AC3-BC42-26BBC464980F}" type="slidenum"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Práctica de selección de rutas(2)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4" name="Picture 3"/>
          <p:cNvSpPr/>
          <p:nvPr/>
        </p:nvSpPr>
        <p:spPr>
          <a:xfrm>
            <a:off x="6323040" y="1883520"/>
            <a:ext cx="5039640" cy="1284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245" name="Picture 4"/>
          <p:cNvPicPr/>
          <p:nvPr/>
        </p:nvPicPr>
        <p:blipFill>
          <a:blip r:embed="rId3"/>
          <a:stretch/>
        </p:blipFill>
        <p:spPr>
          <a:xfrm>
            <a:off x="335880" y="1883520"/>
            <a:ext cx="5759640" cy="30906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6" name="Round Diagonal Corner Rectangle 5"/>
          <p:cNvSpPr/>
          <p:nvPr/>
        </p:nvSpPr>
        <p:spPr>
          <a:xfrm>
            <a:off x="467640" y="3723480"/>
            <a:ext cx="1556640" cy="345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14FCF"/>
          </a:solidFill>
          <a:ln cap="rnd">
            <a:solidFill>
              <a:srgbClr val="6D984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Packet 2</a:t>
            </a:r>
            <a:endParaRPr lang="es-E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Dst.IP: 192.168.13.3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247" name="TextBox 9"/>
          <p:cNvSpPr/>
          <p:nvPr/>
        </p:nvSpPr>
        <p:spPr>
          <a:xfrm>
            <a:off x="6359040" y="4120560"/>
            <a:ext cx="5003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Dst. IP 192.168.13.3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ruta seleccionará para este paquete?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hará con el paquete?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8" name="TextBox 8"/>
          <p:cNvSpPr/>
          <p:nvPr/>
        </p:nvSpPr>
        <p:spPr>
          <a:xfrm>
            <a:off x="9279720" y="5073840"/>
            <a:ext cx="20120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Enviar al destino (conectado a G0/0)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9" name="Right Arrow 10"/>
          <p:cNvSpPr/>
          <p:nvPr/>
        </p:nvSpPr>
        <p:spPr>
          <a:xfrm>
            <a:off x="8658720" y="5222520"/>
            <a:ext cx="547560" cy="34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9D1CD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50" name="Frame 11"/>
          <p:cNvSpPr/>
          <p:nvPr/>
        </p:nvSpPr>
        <p:spPr>
          <a:xfrm>
            <a:off x="6359040" y="2831400"/>
            <a:ext cx="4858920" cy="151920"/>
          </a:xfrm>
          <a:prstGeom prst="frame">
            <a:avLst>
              <a:gd name="adj1" fmla="val 12500"/>
            </a:avLst>
          </a:prstGeom>
          <a:solidFill>
            <a:srgbClr val="94CE67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51" name="Straight Arrow Connector 12"/>
          <p:cNvSpPr/>
          <p:nvPr/>
        </p:nvSpPr>
        <p:spPr>
          <a:xfrm flipV="1">
            <a:off x="4022640" y="3166920"/>
            <a:ext cx="10882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 cap="rnd">
            <a:solidFill>
              <a:srgbClr val="94CE67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50D30B9-2256-439D-8332-BC1A9E054AF4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Práctica de selección de rutas(3)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3" name="Picture 3"/>
          <p:cNvSpPr/>
          <p:nvPr/>
        </p:nvSpPr>
        <p:spPr>
          <a:xfrm>
            <a:off x="6323040" y="1883520"/>
            <a:ext cx="5039640" cy="1284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254" name="Picture 4"/>
          <p:cNvPicPr/>
          <p:nvPr/>
        </p:nvPicPr>
        <p:blipFill>
          <a:blip r:embed="rId3"/>
          <a:stretch/>
        </p:blipFill>
        <p:spPr>
          <a:xfrm>
            <a:off x="335880" y="1883520"/>
            <a:ext cx="5759640" cy="30906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5" name="Round Diagonal Corner Rectangle 5"/>
          <p:cNvSpPr/>
          <p:nvPr/>
        </p:nvSpPr>
        <p:spPr>
          <a:xfrm>
            <a:off x="1932480" y="4236480"/>
            <a:ext cx="1556640" cy="345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14FCF"/>
          </a:solidFill>
          <a:ln cap="rnd">
            <a:solidFill>
              <a:srgbClr val="6D984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Packet 3</a:t>
            </a:r>
            <a:endParaRPr lang="es-E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Dst.IP: 192.168.1.244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256" name="Straight Arrow Connector 7"/>
          <p:cNvSpPr/>
          <p:nvPr/>
        </p:nvSpPr>
        <p:spPr>
          <a:xfrm flipV="1">
            <a:off x="3318840" y="3429000"/>
            <a:ext cx="8280" cy="69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 cap="rnd">
            <a:solidFill>
              <a:srgbClr val="94CE67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57" name="TextBox 9"/>
          <p:cNvSpPr/>
          <p:nvPr/>
        </p:nvSpPr>
        <p:spPr>
          <a:xfrm>
            <a:off x="6359040" y="4120560"/>
            <a:ext cx="5003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Dst. IP 192.168.1.244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ruta seleccionará para este paquete?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hará con el paquete?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C6AE12-F67B-4D4D-8DF7-A35E91056DE5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Práctica de selección de rutas(3)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9" name="Picture 3"/>
          <p:cNvSpPr/>
          <p:nvPr/>
        </p:nvSpPr>
        <p:spPr>
          <a:xfrm>
            <a:off x="6323040" y="1883520"/>
            <a:ext cx="5039640" cy="1284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260" name="Picture 4"/>
          <p:cNvPicPr/>
          <p:nvPr/>
        </p:nvPicPr>
        <p:blipFill>
          <a:blip r:embed="rId3"/>
          <a:stretch/>
        </p:blipFill>
        <p:spPr>
          <a:xfrm>
            <a:off x="335880" y="1883520"/>
            <a:ext cx="5759640" cy="30906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1" name="TextBox 9"/>
          <p:cNvSpPr/>
          <p:nvPr/>
        </p:nvSpPr>
        <p:spPr>
          <a:xfrm>
            <a:off x="6359040" y="4120560"/>
            <a:ext cx="5003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Dst. IP 192.168.1.244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ruta seleccionará para este paquete?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hará con el paquete?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62" name="TextBox 8"/>
          <p:cNvSpPr/>
          <p:nvPr/>
        </p:nvSpPr>
        <p:spPr>
          <a:xfrm>
            <a:off x="9279720" y="5073840"/>
            <a:ext cx="20120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Enviar al destino (conectado a G0/2)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63" name="Right Arrow 10"/>
          <p:cNvSpPr/>
          <p:nvPr/>
        </p:nvSpPr>
        <p:spPr>
          <a:xfrm>
            <a:off x="8658720" y="5222520"/>
            <a:ext cx="547560" cy="34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9D1CD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64" name="Frame 11"/>
          <p:cNvSpPr/>
          <p:nvPr/>
        </p:nvSpPr>
        <p:spPr>
          <a:xfrm>
            <a:off x="6359040" y="2044080"/>
            <a:ext cx="4858920" cy="151920"/>
          </a:xfrm>
          <a:prstGeom prst="frame">
            <a:avLst>
              <a:gd name="adj1" fmla="val 12500"/>
            </a:avLst>
          </a:prstGeom>
          <a:solidFill>
            <a:srgbClr val="94CE67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65" name="Straight Arrow Connector 12"/>
          <p:cNvSpPr/>
          <p:nvPr/>
        </p:nvSpPr>
        <p:spPr>
          <a:xfrm flipH="1">
            <a:off x="1932480" y="3168000"/>
            <a:ext cx="11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 cap="rnd">
            <a:solidFill>
              <a:srgbClr val="94CE67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66" name="Round Diagonal Corner Rectangle 13"/>
          <p:cNvSpPr/>
          <p:nvPr/>
        </p:nvSpPr>
        <p:spPr>
          <a:xfrm>
            <a:off x="1932480" y="4236480"/>
            <a:ext cx="1556640" cy="345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14FCF"/>
          </a:solidFill>
          <a:ln cap="rnd">
            <a:solidFill>
              <a:srgbClr val="6D984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Packet 3</a:t>
            </a:r>
            <a:endParaRPr lang="es-E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Dst.IP: 192.168.1.244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66B9DB-B4BE-48E3-BEB3-1232BFFE69BB}" type="slidenum"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Práctica de selección de rutas(4)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8" name="Picture 3"/>
          <p:cNvSpPr/>
          <p:nvPr/>
        </p:nvSpPr>
        <p:spPr>
          <a:xfrm>
            <a:off x="6323040" y="1883520"/>
            <a:ext cx="5039640" cy="1284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269" name="Picture 4"/>
          <p:cNvPicPr/>
          <p:nvPr/>
        </p:nvPicPr>
        <p:blipFill>
          <a:blip r:embed="rId3"/>
          <a:stretch/>
        </p:blipFill>
        <p:spPr>
          <a:xfrm>
            <a:off x="335880" y="1883520"/>
            <a:ext cx="5759640" cy="30906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0" name="Round Diagonal Corner Rectangle 5"/>
          <p:cNvSpPr/>
          <p:nvPr/>
        </p:nvSpPr>
        <p:spPr>
          <a:xfrm>
            <a:off x="467640" y="3723480"/>
            <a:ext cx="1556640" cy="345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14FCF"/>
          </a:solidFill>
          <a:ln cap="rnd">
            <a:solidFill>
              <a:srgbClr val="6D984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Packet 4</a:t>
            </a:r>
            <a:endParaRPr lang="es-E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Dst.IP: 192.168.4.10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271" name="Straight Arrow Connector 7"/>
          <p:cNvSpPr/>
          <p:nvPr/>
        </p:nvSpPr>
        <p:spPr>
          <a:xfrm flipV="1">
            <a:off x="2024640" y="3896640"/>
            <a:ext cx="10882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 cap="rnd">
            <a:solidFill>
              <a:srgbClr val="94CE67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72" name="TextBox 9"/>
          <p:cNvSpPr/>
          <p:nvPr/>
        </p:nvSpPr>
        <p:spPr>
          <a:xfrm>
            <a:off x="6359040" y="4120560"/>
            <a:ext cx="5003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Dst. IP 192.168.4.10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ruta seleccionará para este paquete?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hará con el paquete?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921753-6CE5-46D3-A468-3AC43E16C160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Práctica de selección de rutas(4)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Picture 3"/>
          <p:cNvSpPr/>
          <p:nvPr/>
        </p:nvSpPr>
        <p:spPr>
          <a:xfrm>
            <a:off x="6323040" y="1883520"/>
            <a:ext cx="5039640" cy="128412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275" name="Picture 4"/>
          <p:cNvPicPr/>
          <p:nvPr/>
        </p:nvPicPr>
        <p:blipFill>
          <a:blip r:embed="rId3"/>
          <a:stretch/>
        </p:blipFill>
        <p:spPr>
          <a:xfrm>
            <a:off x="335880" y="1883520"/>
            <a:ext cx="5759640" cy="30906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6" name="Round Diagonal Corner Rectangle 5"/>
          <p:cNvSpPr/>
          <p:nvPr/>
        </p:nvSpPr>
        <p:spPr>
          <a:xfrm>
            <a:off x="467640" y="3723480"/>
            <a:ext cx="1556640" cy="345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14FCF"/>
          </a:solidFill>
          <a:ln cap="rnd">
            <a:solidFill>
              <a:srgbClr val="6D984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Packet 4</a:t>
            </a:r>
            <a:endParaRPr lang="es-E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s-ES" sz="1000" b="0" strike="noStrike" spc="-1">
                <a:solidFill>
                  <a:srgbClr val="FFFFFF"/>
                </a:solidFill>
                <a:latin typeface="Calibri"/>
              </a:rPr>
              <a:t>Dst.IP: 192.168.4.10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277" name="TextBox 9"/>
          <p:cNvSpPr/>
          <p:nvPr/>
        </p:nvSpPr>
        <p:spPr>
          <a:xfrm>
            <a:off x="6359040" y="4120560"/>
            <a:ext cx="5003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Dst. IP 192.168.4.10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ruta seleccionará para este paquete?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¿Qué hará con el paquete?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78" name="TextBox 8"/>
          <p:cNvSpPr/>
          <p:nvPr/>
        </p:nvSpPr>
        <p:spPr>
          <a:xfrm>
            <a:off x="9279720" y="5073840"/>
            <a:ext cx="28274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No hay rutas coincidentes en la tabla de enrutamiento, R1 tendrá que </a:t>
            </a: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descartar el paquete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79" name="Right Arrow 10"/>
          <p:cNvSpPr/>
          <p:nvPr/>
        </p:nvSpPr>
        <p:spPr>
          <a:xfrm>
            <a:off x="8658720" y="5222520"/>
            <a:ext cx="547560" cy="34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9D1CD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0" name="Explosion 1 2"/>
          <p:cNvSpPr/>
          <p:nvPr/>
        </p:nvSpPr>
        <p:spPr>
          <a:xfrm>
            <a:off x="3587400" y="1965240"/>
            <a:ext cx="507600" cy="634680"/>
          </a:xfrm>
          <a:prstGeom prst="irregularSeal1">
            <a:avLst/>
          </a:prstGeom>
          <a:solidFill>
            <a:srgbClr val="FFFF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B38203-ABBD-4B4B-856B-05E101345C5A}" type="slidenum"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600840" cy="1309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Objetivos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TextBox 2"/>
          <p:cNvSpPr/>
          <p:nvPr/>
        </p:nvSpPr>
        <p:spPr>
          <a:xfrm>
            <a:off x="1287000" y="1309680"/>
            <a:ext cx="9600840" cy="368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¿Qué es enrutar?</a:t>
            </a:r>
            <a:endParaRPr lang="es-E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Fundamento del enrutamiento</a:t>
            </a:r>
            <a:endParaRPr lang="es-E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La tabla de enrutamiento:</a:t>
            </a:r>
            <a:endParaRPr lang="es-ES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Routes conectados y local</a:t>
            </a:r>
            <a:endParaRPr lang="es-ES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Puerta de Enlace predeterminada</a:t>
            </a:r>
            <a:endParaRPr lang="es-ES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Rutas estáticas</a:t>
            </a:r>
            <a:endParaRPr lang="es-ES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Rutas por defecto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40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04A0A19-D226-4028-8762-3C06B3E9D492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ejercicio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2" name="TextBox 2"/>
          <p:cNvSpPr/>
          <p:nvPr/>
        </p:nvSpPr>
        <p:spPr>
          <a:xfrm>
            <a:off x="1289880" y="1488240"/>
            <a:ext cx="9611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Realizar el primer punto del ejercicio en packet tracer</a:t>
            </a:r>
            <a:endParaRPr lang="es-ES" sz="2400" b="0" strike="noStrike" spc="-1">
              <a:latin typeface="Arial"/>
            </a:endParaRPr>
          </a:p>
        </p:txBody>
      </p:sp>
      <p:graphicFrame>
        <p:nvGraphicFramePr>
          <p:cNvPr id="283" name="Object 282"/>
          <p:cNvGraphicFramePr/>
          <p:nvPr/>
        </p:nvGraphicFramePr>
        <p:xfrm>
          <a:off x="3900600" y="2820240"/>
          <a:ext cx="4390560" cy="12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Package">
                  <p:embed/>
                </p:oleObj>
              </mc:Choice>
              <mc:Fallback>
                <p:oleObj r:id="rId2" imgW="0" imgH="0" progId="Package">
                  <p:embed/>
                  <p:pic>
                    <p:nvPicPr>
                      <p:cNvPr id="283" name="Object 282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900600" y="2820240"/>
                        <a:ext cx="4390560" cy="12175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5" name="Picture 284"/>
          <p:cNvPicPr/>
          <p:nvPr/>
        </p:nvPicPr>
        <p:blipFill>
          <a:blip r:embed="rId3"/>
          <a:stretch/>
        </p:blipFill>
        <p:spPr>
          <a:xfrm>
            <a:off x="3898800" y="2819520"/>
            <a:ext cx="4381560" cy="1206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42128C-27E8-47AA-804B-4E31FA3983F7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R1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7" name="TextBox 2"/>
          <p:cNvSpPr/>
          <p:nvPr/>
        </p:nvSpPr>
        <p:spPr>
          <a:xfrm>
            <a:off x="0" y="2644200"/>
            <a:ext cx="46796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R1 no conoce: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192.168.24.0/24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192.168.34.0/24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192.168.4.0/24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88" name="Picture 3"/>
          <p:cNvPicPr/>
          <p:nvPr/>
        </p:nvPicPr>
        <p:blipFill>
          <a:blip r:embed="rId2"/>
          <a:stretch/>
        </p:blipFill>
        <p:spPr>
          <a:xfrm>
            <a:off x="5040000" y="1771200"/>
            <a:ext cx="6839640" cy="3315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3C855A-C223-401E-A96B-C767D9A9CE21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Box 2"/>
          <p:cNvSpPr/>
          <p:nvPr/>
        </p:nvSpPr>
        <p:spPr>
          <a:xfrm>
            <a:off x="0" y="2459520"/>
            <a:ext cx="467964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R2 no conoce: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192.168.1.0/24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192.168.34.0/24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192.168.4.0/24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192.168.13.0/24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90" name="Picture 5"/>
          <p:cNvPicPr/>
          <p:nvPr/>
        </p:nvPicPr>
        <p:blipFill>
          <a:blip r:embed="rId2"/>
          <a:stretch/>
        </p:blipFill>
        <p:spPr>
          <a:xfrm>
            <a:off x="5040000" y="1996920"/>
            <a:ext cx="6839640" cy="2848680"/>
          </a:xfrm>
          <a:prstGeom prst="rect">
            <a:avLst/>
          </a:prstGeom>
          <a:ln w="0">
            <a:noFill/>
          </a:ln>
        </p:spPr>
      </p:pic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R2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BBF90C2-6134-41B8-9350-8ED7EC7A66F0}" type="slidenum"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R3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3" name="TextBox 2"/>
          <p:cNvSpPr/>
          <p:nvPr/>
        </p:nvSpPr>
        <p:spPr>
          <a:xfrm>
            <a:off x="0" y="2459520"/>
            <a:ext cx="467964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R3 no conoce: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192.168.1.0/24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192.168.24.0/24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192.168.4.0/24</a:t>
            </a:r>
            <a:endParaRPr lang="es-ES" sz="24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192.168.12.0/24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94" name="Picture 3"/>
          <p:cNvPicPr/>
          <p:nvPr/>
        </p:nvPicPr>
        <p:blipFill>
          <a:blip r:embed="rId2"/>
          <a:stretch/>
        </p:blipFill>
        <p:spPr>
          <a:xfrm>
            <a:off x="5040000" y="1887480"/>
            <a:ext cx="6839640" cy="300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9E0176-74C2-4AAD-A131-9E46F0BF5D93}" type="slidenum"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R4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6" name="TextBox 2"/>
          <p:cNvSpPr/>
          <p:nvPr/>
        </p:nvSpPr>
        <p:spPr>
          <a:xfrm>
            <a:off x="0" y="2644200"/>
            <a:ext cx="46796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2400" b="0" strike="noStrike" spc="-1" dirty="0">
                <a:solidFill>
                  <a:srgbClr val="FFFFFF"/>
                </a:solidFill>
                <a:latin typeface="Calibri"/>
              </a:rPr>
              <a:t>R4 no conoce:</a:t>
            </a:r>
            <a:endParaRPr lang="es-E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rgbClr val="FFFFFF"/>
                </a:solidFill>
                <a:latin typeface="Calibri"/>
              </a:rPr>
              <a:t>192.168.1.0/24</a:t>
            </a:r>
            <a:endParaRPr lang="es-E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rgbClr val="FFFFFF"/>
                </a:solidFill>
                <a:latin typeface="Calibri"/>
              </a:rPr>
              <a:t>192.168.13.0/24</a:t>
            </a:r>
            <a:endParaRPr lang="es-E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rgbClr val="FFFFFF"/>
                </a:solidFill>
                <a:latin typeface="Calibri"/>
              </a:rPr>
              <a:t>192.168.12.0/24</a:t>
            </a:r>
            <a:endParaRPr lang="es-ES" sz="2400" b="0" strike="noStrike" spc="-1" dirty="0">
              <a:latin typeface="Arial"/>
            </a:endParaRPr>
          </a:p>
        </p:txBody>
      </p:sp>
      <p:pic>
        <p:nvPicPr>
          <p:cNvPr id="297" name="Picture 4"/>
          <p:cNvPicPr/>
          <p:nvPr/>
        </p:nvPicPr>
        <p:blipFill>
          <a:blip r:embed="rId2"/>
          <a:stretch/>
        </p:blipFill>
        <p:spPr>
          <a:xfrm>
            <a:off x="5040000" y="1698120"/>
            <a:ext cx="6839640" cy="3461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8A3FB0-04B1-4501-B21F-374EC2CFD7AF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Enrutamiento estático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9" name="TextBox 2"/>
          <p:cNvSpPr/>
          <p:nvPr/>
        </p:nvSpPr>
        <p:spPr>
          <a:xfrm>
            <a:off x="2867760" y="3198240"/>
            <a:ext cx="64566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Si hacemos un ping desde PC1 a PC2 ¿qué ocurre?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CCCAB7-9789-4420-8CEC-930BA7EA7FE3}" type="slidenum"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 dirty="0">
                <a:solidFill>
                  <a:srgbClr val="FFFFFF"/>
                </a:solidFill>
                <a:latin typeface="Calibri Light"/>
              </a:rPr>
              <a:t>Puerta de enlace predeterminada</a:t>
            </a:r>
            <a:endParaRPr lang="es-ES" sz="3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TextBox 2"/>
          <p:cNvSpPr/>
          <p:nvPr/>
        </p:nvSpPr>
        <p:spPr>
          <a:xfrm>
            <a:off x="335880" y="982440"/>
            <a:ext cx="11519640" cy="349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Los hosts finales, como PC1 y PC4, pueden enviar paquetes directamente a los destinos de su propia red conectada.</a:t>
            </a:r>
            <a:endParaRPr lang="es-ES" sz="1600" b="0" strike="noStrike" spc="-1" dirty="0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PC1 está conectado a 192.168.1.0/24, </a:t>
            </a:r>
            <a:endParaRPr lang="es-ES" sz="1600" b="0" strike="noStrike" spc="-1" dirty="0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PC4 está conectado a 192.168.4.0/24.</a:t>
            </a:r>
            <a:endParaRPr lang="es-E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Para enviar paquetes a destinos </a:t>
            </a:r>
            <a:r>
              <a:rPr lang="es-ES" sz="1600" b="1" strike="noStrike" spc="-1" dirty="0">
                <a:solidFill>
                  <a:srgbClr val="FFFFFF"/>
                </a:solidFill>
                <a:latin typeface="Calibri"/>
              </a:rPr>
              <a:t>fuera de su red local</a:t>
            </a: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, deben enviar los paquetes a su </a:t>
            </a:r>
            <a:r>
              <a:rPr lang="es-ES" sz="1600" b="1" u="sng" strike="noStrike" spc="-1" dirty="0">
                <a:solidFill>
                  <a:srgbClr val="FFFFFF"/>
                </a:solidFill>
                <a:uFillTx/>
                <a:latin typeface="Calibri"/>
              </a:rPr>
              <a:t>puerta de enlace predeterminada </a:t>
            </a: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(enrutador predeterminado).</a:t>
            </a:r>
            <a:endParaRPr lang="es-E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s-E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s-E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s-E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La configuración de la puerta de enlace predeterminada también se denomina </a:t>
            </a:r>
            <a:r>
              <a:rPr lang="es-ES" sz="1600" b="1" strike="noStrike" spc="-1" dirty="0">
                <a:solidFill>
                  <a:srgbClr val="FFFFFF"/>
                </a:solidFill>
                <a:latin typeface="Calibri"/>
              </a:rPr>
              <a:t>ruta predeterminada</a:t>
            </a: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s-ES" sz="1600" b="0" strike="noStrike" spc="-1" dirty="0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Es una ruta a </a:t>
            </a:r>
            <a:r>
              <a:rPr lang="es-ES" sz="1600" b="1" strike="noStrike" spc="-1" dirty="0">
                <a:solidFill>
                  <a:srgbClr val="FFFFFF"/>
                </a:solidFill>
                <a:latin typeface="Calibri"/>
              </a:rPr>
              <a:t>0.0.0.0/0</a:t>
            </a: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 =&gt; todos los bits de máscara de red puestos a 0. </a:t>
            </a:r>
            <a:endParaRPr lang="es-ES" sz="1600" b="0" strike="noStrike" spc="-1" dirty="0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Incluye todas las direcciones de 0.0.0.0 a 255.255.255.255</a:t>
            </a:r>
            <a:endParaRPr lang="es-E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La ruta por defecto es la ruta </a:t>
            </a:r>
            <a:r>
              <a:rPr lang="es-ES" sz="1600" b="1" strike="noStrike" spc="-1" dirty="0">
                <a:solidFill>
                  <a:srgbClr val="FFFFFF"/>
                </a:solidFill>
                <a:latin typeface="Calibri"/>
              </a:rPr>
              <a:t>menos específica posible</a:t>
            </a: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, porque incluye todas las direcciones IP.</a:t>
            </a:r>
            <a:endParaRPr lang="es-E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600" b="0" strike="noStrike" spc="-1" dirty="0">
                <a:solidFill>
                  <a:srgbClr val="FFFFFF"/>
                </a:solidFill>
                <a:latin typeface="Calibri"/>
              </a:rPr>
              <a:t>Los hosts finales no suelen necesitar rutas tan específicas. sólo necesitan saber: </a:t>
            </a:r>
            <a:r>
              <a:rPr lang="es-ES" sz="1600" b="0" i="1" strike="noStrike" spc="-1" dirty="0">
                <a:solidFill>
                  <a:srgbClr val="FFFFFF"/>
                </a:solidFill>
                <a:latin typeface="Calibri"/>
              </a:rPr>
              <a:t>para enviar paquetes fuera de mi red local, debo enviarlos a mi puerta de </a:t>
            </a:r>
            <a:r>
              <a:rPr lang="es-ES" sz="1600" b="0" i="1" strike="noStrike" spc="-1" dirty="0" err="1">
                <a:solidFill>
                  <a:srgbClr val="FFFFFF"/>
                </a:solidFill>
                <a:latin typeface="Calibri"/>
              </a:rPr>
              <a:t>enlance</a:t>
            </a:r>
            <a:r>
              <a:rPr lang="es-ES" sz="1600" b="0" i="1" strike="noStrike" spc="-1" dirty="0">
                <a:solidFill>
                  <a:srgbClr val="FFFFFF"/>
                </a:solidFill>
                <a:latin typeface="Calibri"/>
              </a:rPr>
              <a:t> predeterminada(default Gateway).</a:t>
            </a:r>
            <a:endParaRPr lang="es-ES" sz="1600" b="0" strike="noStrike" spc="-1" dirty="0">
              <a:latin typeface="Arial"/>
            </a:endParaRPr>
          </a:p>
        </p:txBody>
      </p:sp>
      <p:pic>
        <p:nvPicPr>
          <p:cNvPr id="302" name="Picture 3"/>
          <p:cNvPicPr/>
          <p:nvPr/>
        </p:nvPicPr>
        <p:blipFill>
          <a:blip r:embed="rId2"/>
          <a:stretch/>
        </p:blipFill>
        <p:spPr>
          <a:xfrm>
            <a:off x="1595880" y="4680000"/>
            <a:ext cx="8999640" cy="198072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4"/>
          <p:cNvPicPr/>
          <p:nvPr/>
        </p:nvPicPr>
        <p:blipFill>
          <a:blip r:embed="rId3"/>
          <a:stretch/>
        </p:blipFill>
        <p:spPr>
          <a:xfrm>
            <a:off x="1745280" y="2310480"/>
            <a:ext cx="8112600" cy="561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3107F3-BDB7-4526-8C10-A11F3E1137CF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95451-CAA3-1D69-D40A-9A08B548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1" y="1222435"/>
            <a:ext cx="4866273" cy="4972304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3884CD38-0254-F53F-3924-F2C8CB3C701B}"/>
              </a:ext>
            </a:extLst>
          </p:cNvPr>
          <p:cNvSpPr txBox="1">
            <a:spLocks/>
          </p:cNvSpPr>
          <p:nvPr/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cap="all" spc="-1" dirty="0">
                <a:solidFill>
                  <a:srgbClr val="FFFFFF"/>
                </a:solidFill>
                <a:latin typeface="Calibri Light"/>
              </a:rPr>
              <a:t>Puerta de enlace predeterminada PC1</a:t>
            </a:r>
            <a:endParaRPr lang="es-ES" sz="3600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1FD007E-D207-C2A0-3A14-74FD10D9FEE5}"/>
              </a:ext>
            </a:extLst>
          </p:cNvPr>
          <p:cNvSpPr/>
          <p:nvPr/>
        </p:nvSpPr>
        <p:spPr>
          <a:xfrm>
            <a:off x="0" y="2644200"/>
            <a:ext cx="4679640" cy="2676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2400" b="0" strike="noStrike" spc="-1" dirty="0">
                <a:solidFill>
                  <a:srgbClr val="FFFFFF"/>
                </a:solidFill>
                <a:latin typeface="Calibri"/>
              </a:rPr>
              <a:t>PC1 enlace predeterminado:</a:t>
            </a:r>
            <a:endParaRPr lang="es-ES" sz="2400" b="0" strike="noStrike" spc="-1" dirty="0">
              <a:latin typeface="Arial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b="0" strike="noStrike" spc="-1" dirty="0">
                <a:solidFill>
                  <a:srgbClr val="FFFFFF"/>
                </a:solidFill>
                <a:latin typeface="Calibri"/>
              </a:rPr>
              <a:t>Para enviar paquetes a destinos </a:t>
            </a:r>
            <a:r>
              <a:rPr lang="es-ES" sz="2400" b="1" strike="noStrike" spc="-1" dirty="0">
                <a:solidFill>
                  <a:srgbClr val="FFFFFF"/>
                </a:solidFill>
                <a:latin typeface="Calibri"/>
              </a:rPr>
              <a:t>fuera de su red local</a:t>
            </a:r>
            <a:r>
              <a:rPr lang="es-ES" sz="2400" b="0" strike="noStrike" spc="-1" dirty="0">
                <a:solidFill>
                  <a:srgbClr val="FFFFFF"/>
                </a:solidFill>
                <a:latin typeface="Calibri"/>
              </a:rPr>
              <a:t>, deben enviar los paquetes a su </a:t>
            </a:r>
            <a:r>
              <a:rPr lang="es-ES" sz="2400" b="1" u="sng" strike="noStrike" spc="-1" dirty="0">
                <a:solidFill>
                  <a:srgbClr val="FFFFFF"/>
                </a:solidFill>
                <a:uFillTx/>
                <a:latin typeface="Calibri"/>
              </a:rPr>
              <a:t>puerta de enlace predeterminada </a:t>
            </a:r>
            <a:r>
              <a:rPr lang="es-ES" sz="2400" b="0" strike="noStrike" spc="-1" dirty="0">
                <a:solidFill>
                  <a:srgbClr val="FFFFFF"/>
                </a:solidFill>
                <a:latin typeface="Calibri"/>
              </a:rPr>
              <a:t>(enrutador predeterminado).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7" name="Frame 4">
            <a:extLst>
              <a:ext uri="{FF2B5EF4-FFF2-40B4-BE49-F238E27FC236}">
                <a16:creationId xmlns:a16="http://schemas.microsoft.com/office/drawing/2014/main" id="{EB47EC8A-CFC2-68B6-4C79-403535717EEF}"/>
              </a:ext>
            </a:extLst>
          </p:cNvPr>
          <p:cNvSpPr/>
          <p:nvPr/>
        </p:nvSpPr>
        <p:spPr>
          <a:xfrm>
            <a:off x="6307134" y="2820597"/>
            <a:ext cx="3841920" cy="378720"/>
          </a:xfrm>
          <a:prstGeom prst="frame">
            <a:avLst>
              <a:gd name="adj1" fmla="val 3805"/>
            </a:avLst>
          </a:prstGeom>
          <a:solidFill>
            <a:schemeClr val="tx1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09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Rutas estáticas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5" name="TextBox 2"/>
          <p:cNvSpPr/>
          <p:nvPr/>
        </p:nvSpPr>
        <p:spPr>
          <a:xfrm>
            <a:off x="335880" y="849600"/>
            <a:ext cx="11519640" cy="349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Cuando R1 reciba la trama de PC1, la desencapsulará (eliminará la cabecera/tráiler L2) y mirará el paquete interior.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Comprobará la tabla de enrutamiento en busca de la ruta coincidente más específica:</a:t>
            </a:r>
            <a:endParaRPr lang="es-ES" sz="1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R1 no tiene rutas coincidentes en su tabla de enrutamiento </a:t>
            </a:r>
            <a:r>
              <a:rPr lang="es-ES" sz="1400" b="1" strike="noStrike" spc="-1">
                <a:solidFill>
                  <a:srgbClr val="FFFFFF"/>
                </a:solidFill>
                <a:latin typeface="Calibri"/>
              </a:rPr>
              <a:t>-&gt; Rechazará el paquete</a:t>
            </a: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Para reenviar correctamente el paquete, R1 necesita una ruta a la red de destino (192.168.4.0/24)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Las rutas son instrucciones: </a:t>
            </a:r>
            <a:r>
              <a:rPr lang="es-ES" sz="1400" b="0" i="1" strike="noStrike" spc="-1">
                <a:solidFill>
                  <a:srgbClr val="FFFFFF"/>
                </a:solidFill>
                <a:latin typeface="Calibri"/>
              </a:rPr>
              <a:t>Para enviar un paquete a los destinos de la red 192.168.4.0/24, reenvíe el paquete al siguiente salto Y.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Hay dos rutas posibles que pueden tomar los paquetes de PC1 a PC4:</a:t>
            </a:r>
            <a:endParaRPr lang="es-ES" sz="14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PC1-R1-R3-R4-PC4 (utilizado para el ejemplo)</a:t>
            </a:r>
            <a:endParaRPr lang="es-ES" sz="14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PC1-R1-R2-R4-PC4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Cada router en la ruta necesita dos rutas: una ruta a 192.168.1.0/24 y una ruta a 192.168.4.0/24.    Esto garantiza la accesibilidad bidireccional (PC1 envía paquetes a PC4, PC4 puede enviar paquetes a PC1).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Los routers no necesitan rutas a todas las redes en la ruta al destino.</a:t>
            </a:r>
            <a:endParaRPr lang="es-ES" sz="1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R1 no necesita una ruta a 192.168.34.0/24, sólo necesita saber: </a:t>
            </a:r>
            <a:r>
              <a:rPr lang="es-ES" sz="1400" b="0" i="1" strike="noStrike" spc="-1">
                <a:solidFill>
                  <a:srgbClr val="FFFFFF"/>
                </a:solidFill>
                <a:latin typeface="Calibri"/>
              </a:rPr>
              <a:t>para enviar paquetes a 192.168.4.0/24, debo enviar el paquete a R3</a:t>
            </a: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ES" sz="1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R4 no necesita una ruta a 192.168.13.0/24</a:t>
            </a:r>
            <a:endParaRPr lang="es-ES" sz="1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R1 ya tiene una ruta Conectada a 192.169.1.0/24. </a:t>
            </a:r>
            <a:endParaRPr lang="es-ES" sz="14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R4 ya tiene una ruta Conectada a 192.168.4.0/24.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Las demás rutas deben configurarse manualmente (utilizando rutas estáticas).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306" name="Picture 3"/>
          <p:cNvPicPr/>
          <p:nvPr/>
        </p:nvPicPr>
        <p:blipFill>
          <a:blip r:embed="rId2"/>
          <a:stretch/>
        </p:blipFill>
        <p:spPr>
          <a:xfrm>
            <a:off x="1595880" y="4680000"/>
            <a:ext cx="8999640" cy="1953720"/>
          </a:xfrm>
          <a:prstGeom prst="rect">
            <a:avLst/>
          </a:prstGeom>
          <a:ln w="88900" cap="sq">
            <a:solidFill>
              <a:srgbClr val="FFFFFF"/>
            </a:solidFill>
            <a:miter/>
          </a:ln>
          <a:effectLst>
            <a:outerShdw blurRad="5508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" name="Picture 5"/>
          <p:cNvPicPr/>
          <p:nvPr/>
        </p:nvPicPr>
        <p:blipFill>
          <a:blip r:embed="rId3"/>
          <a:stretch/>
        </p:blipFill>
        <p:spPr>
          <a:xfrm>
            <a:off x="1657440" y="4606920"/>
            <a:ext cx="1390320" cy="390240"/>
          </a:xfrm>
          <a:prstGeom prst="rect">
            <a:avLst/>
          </a:prstGeom>
          <a:ln w="0">
            <a:noFill/>
          </a:ln>
        </p:spPr>
      </p:pic>
      <p:sp>
        <p:nvSpPr>
          <p:cNvPr id="308" name="Elbow Connector 7"/>
          <p:cNvSpPr/>
          <p:nvPr/>
        </p:nvSpPr>
        <p:spPr>
          <a:xfrm>
            <a:off x="2286000" y="5176080"/>
            <a:ext cx="6922800" cy="1515240"/>
          </a:xfrm>
          <a:prstGeom prst="bentConnector3">
            <a:avLst>
              <a:gd name="adj1" fmla="val 75708"/>
            </a:avLst>
          </a:prstGeom>
          <a:noFill/>
          <a:ln w="38100" cap="rnd">
            <a:solidFill>
              <a:srgbClr val="414FCF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700A70-C85B-43BE-9546-9E21B5588A2F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Table 2"/>
          <p:cNvGraphicFramePr/>
          <p:nvPr/>
        </p:nvGraphicFramePr>
        <p:xfrm>
          <a:off x="1595880" y="1193400"/>
          <a:ext cx="8999640" cy="3239640"/>
        </p:xfrm>
        <a:graphic>
          <a:graphicData uri="http://schemas.openxmlformats.org/drawingml/2006/table">
            <a:tbl>
              <a:tblPr/>
              <a:tblGrid>
                <a:gridCol w="299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Router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FFFFFF"/>
                      </a:solidFill>
                    </a:lnL>
                    <a:lnR>
                      <a:noFill/>
                    </a:lnR>
                    <a:lnT w="93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Siguiente salto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R1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CONECTADO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?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R3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?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?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?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CONECTADO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10" name="Picture 3"/>
          <p:cNvPicPr/>
          <p:nvPr/>
        </p:nvPicPr>
        <p:blipFill>
          <a:blip r:embed="rId2"/>
          <a:stretch/>
        </p:blipFill>
        <p:spPr>
          <a:xfrm>
            <a:off x="1595880" y="4680000"/>
            <a:ext cx="8999640" cy="1980720"/>
          </a:xfrm>
          <a:prstGeom prst="rect">
            <a:avLst/>
          </a:prstGeom>
          <a:ln w="0"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Tabla de enrutamiento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FB61E3-60CC-4C4A-98E2-05940EA12801}" type="slidenum"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¿Qué es enrutar?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TextBox 2"/>
          <p:cNvSpPr/>
          <p:nvPr/>
        </p:nvSpPr>
        <p:spPr>
          <a:xfrm>
            <a:off x="335880" y="1458000"/>
            <a:ext cx="11519640" cy="487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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El </a:t>
            </a: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enrutamiento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 es el proceso que utilizan los routers para determinar la ruta que deben seguir los paquetes IP a través de una red para llegar a su destino.</a:t>
            </a:r>
            <a:endParaRPr lang="es-ES" sz="18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Los routers almacenan rutas a todos sus destinos conocidos en una </a:t>
            </a: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tabla de enrutamiento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ES" sz="18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Cuando los routers reciben paquetes, buscan en la tabla de enrutamiento la </a:t>
            </a: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mejor ruta 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para reenviar ese paquete.</a:t>
            </a:r>
            <a:endParaRPr lang="es-ES" sz="18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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Existen dos métodos principales de enrutamiento (métodos que utilizan los enrutadores para aprender las rutas):</a:t>
            </a:r>
            <a:endParaRPr lang="es-ES" sz="18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Enrutamiento dinámico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: Los routers utilizan protocolos de enrutamiento dinámicos, como OSPF, para compartir información de enrutamiento entre ellos de forma automática y construir sus tablas de enrutamiento.</a:t>
            </a:r>
            <a:endParaRPr lang="es-ES" sz="18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Enrutamiento estático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: Un ingeniero/administrador de red configura manualmente las rutas en el router.</a:t>
            </a:r>
            <a:endParaRPr lang="es-ES" sz="18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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Una ruta le dice al enrutador: “</a:t>
            </a:r>
            <a:r>
              <a:rPr lang="es-ES" sz="1800" b="0" i="1" strike="noStrike" spc="-1">
                <a:solidFill>
                  <a:srgbClr val="FFFFFF"/>
                </a:solidFill>
                <a:latin typeface="Calibri"/>
              </a:rPr>
              <a:t>para enviar un paquete al destino X, debe enviar el paquete al siguiente salto (El siguiente en la ruta al destino) Y.”</a:t>
            </a:r>
            <a:endParaRPr lang="es-ES" sz="18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O, si el destino está conectado directamente al router, envía el paquete directamente al destino.</a:t>
            </a:r>
            <a:endParaRPr lang="es-ES" sz="18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O, si el destino es la propia dirección IP del router, reciba el paquete para usted (no lo reenvíe).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D0682A-B9F5-4CE2-8FC2-5215F4302B29}" type="slidenum"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Table 2"/>
          <p:cNvGraphicFramePr/>
          <p:nvPr/>
        </p:nvGraphicFramePr>
        <p:xfrm>
          <a:off x="1595880" y="1080000"/>
          <a:ext cx="8999640" cy="3239640"/>
        </p:xfrm>
        <a:graphic>
          <a:graphicData uri="http://schemas.openxmlformats.org/drawingml/2006/table">
            <a:tbl>
              <a:tblPr/>
              <a:tblGrid>
                <a:gridCol w="299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Router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9360">
                      <a:solidFill>
                        <a:srgbClr val="FFFFFF"/>
                      </a:solidFill>
                    </a:lnL>
                    <a:lnR>
                      <a:noFill/>
                    </a:lnR>
                    <a:lnT w="93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Siguiente salto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R1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CONECTADO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192.168.13.3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R3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192.168.13.1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192.168.34.4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192.168.34.3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CONECTADO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13" name="Picture 3"/>
          <p:cNvPicPr/>
          <p:nvPr/>
        </p:nvPicPr>
        <p:blipFill>
          <a:blip r:embed="rId2"/>
          <a:stretch/>
        </p:blipFill>
        <p:spPr>
          <a:xfrm>
            <a:off x="1595880" y="4648320"/>
            <a:ext cx="8999640" cy="1980720"/>
          </a:xfrm>
          <a:prstGeom prst="rect">
            <a:avLst/>
          </a:prstGeom>
          <a:ln w="0">
            <a:noFill/>
          </a:ln>
        </p:spPr>
      </p:pic>
      <p:sp>
        <p:nvSpPr>
          <p:cNvPr id="314" name="Elbow Connector 4"/>
          <p:cNvSpPr/>
          <p:nvPr/>
        </p:nvSpPr>
        <p:spPr>
          <a:xfrm>
            <a:off x="2311560" y="4982760"/>
            <a:ext cx="6922800" cy="1515240"/>
          </a:xfrm>
          <a:prstGeom prst="bentConnector3">
            <a:avLst>
              <a:gd name="adj1" fmla="val 75708"/>
            </a:avLst>
          </a:prstGeom>
          <a:noFill/>
          <a:ln w="38100" cap="rnd">
            <a:solidFill>
              <a:srgbClr val="414FCF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Tabla de enrutamiento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2EE1F9-623F-4AF3-B473-627A0E0B3E4A}" type="slidenum"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7"/>
          <p:cNvPicPr/>
          <p:nvPr/>
        </p:nvPicPr>
        <p:blipFill>
          <a:blip r:embed="rId2"/>
          <a:stretch/>
        </p:blipFill>
        <p:spPr>
          <a:xfrm>
            <a:off x="6368760" y="3194280"/>
            <a:ext cx="5686200" cy="2885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17" name="Table 2"/>
          <p:cNvGraphicFramePr/>
          <p:nvPr/>
        </p:nvGraphicFramePr>
        <p:xfrm>
          <a:off x="6232320" y="115200"/>
          <a:ext cx="5822640" cy="2560320"/>
        </p:xfrm>
        <a:graphic>
          <a:graphicData uri="http://schemas.openxmlformats.org/drawingml/2006/table">
            <a:tbl>
              <a:tblPr/>
              <a:tblGrid>
                <a:gridCol w="19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Router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E45C8A"/>
                      </a:solidFill>
                    </a:lnL>
                    <a:lnR>
                      <a:noFill/>
                    </a:lnR>
                    <a:lnT w="12240">
                      <a:solidFill>
                        <a:srgbClr val="E45C8A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5C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Destino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E45C8A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5C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Siguiente salto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 w="12240">
                      <a:solidFill>
                        <a:srgbClr val="E45C8A"/>
                      </a:solidFill>
                    </a:lnR>
                    <a:lnT w="12240">
                      <a:solidFill>
                        <a:srgbClr val="E45C8A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5C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2060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CONECTADO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192.168.13.3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E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R3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192.168.13.1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192.168.34.4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0C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192.168.1.0/24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192.168.34.3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3C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1" strike="noStrike" spc="-1">
                          <a:solidFill>
                            <a:srgbClr val="002060"/>
                          </a:solidFill>
                          <a:latin typeface="Calibri"/>
                        </a:rPr>
                        <a:t>192.168.4.0/24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CONECTADO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18" name="Picture 1"/>
          <p:cNvPicPr/>
          <p:nvPr/>
        </p:nvPicPr>
        <p:blipFill>
          <a:blip r:embed="rId3"/>
          <a:stretch/>
        </p:blipFill>
        <p:spPr>
          <a:xfrm>
            <a:off x="123480" y="115200"/>
            <a:ext cx="5976000" cy="6635160"/>
          </a:xfrm>
          <a:prstGeom prst="rect">
            <a:avLst/>
          </a:prstGeom>
          <a:ln w="0">
            <a:noFill/>
          </a:ln>
        </p:spPr>
      </p:pic>
      <p:sp>
        <p:nvSpPr>
          <p:cNvPr id="319" name="Frame 4"/>
          <p:cNvSpPr/>
          <p:nvPr/>
        </p:nvSpPr>
        <p:spPr>
          <a:xfrm>
            <a:off x="8204760" y="834480"/>
            <a:ext cx="3841920" cy="378720"/>
          </a:xfrm>
          <a:prstGeom prst="frame">
            <a:avLst>
              <a:gd name="adj1" fmla="val 3805"/>
            </a:avLst>
          </a:prstGeom>
          <a:solidFill>
            <a:schemeClr val="tx1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20" name="Frame 5"/>
          <p:cNvSpPr/>
          <p:nvPr/>
        </p:nvSpPr>
        <p:spPr>
          <a:xfrm>
            <a:off x="1519920" y="745560"/>
            <a:ext cx="4361400" cy="1239480"/>
          </a:xfrm>
          <a:prstGeom prst="frame">
            <a:avLst>
              <a:gd name="adj1" fmla="val 2476"/>
            </a:avLst>
          </a:prstGeom>
          <a:solidFill>
            <a:srgbClr val="FF0000"/>
          </a:solidFill>
          <a:ln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21" name="Frame 6"/>
          <p:cNvSpPr/>
          <p:nvPr/>
        </p:nvSpPr>
        <p:spPr>
          <a:xfrm>
            <a:off x="230760" y="5091120"/>
            <a:ext cx="4361400" cy="1239480"/>
          </a:xfrm>
          <a:prstGeom prst="frame">
            <a:avLst>
              <a:gd name="adj1" fmla="val 2476"/>
            </a:avLst>
          </a:prstGeom>
          <a:solidFill>
            <a:srgbClr val="FF0000"/>
          </a:solidFill>
          <a:ln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22" name="Straight Arrow Connector 9"/>
          <p:cNvSpPr/>
          <p:nvPr/>
        </p:nvSpPr>
        <p:spPr>
          <a:xfrm flipH="1">
            <a:off x="5946840" y="1024200"/>
            <a:ext cx="225684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104C7E"/>
            </a:solidFill>
            <a:round/>
            <a:tailEnd type="triangle" w="med" len="med"/>
          </a:ln>
          <a:effectLst>
            <a:outerShdw blurRad="50760" dist="381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23" name="Frame 14"/>
          <p:cNvSpPr/>
          <p:nvPr/>
        </p:nvSpPr>
        <p:spPr>
          <a:xfrm>
            <a:off x="6638040" y="5091120"/>
            <a:ext cx="3978360" cy="139680"/>
          </a:xfrm>
          <a:prstGeom prst="frame">
            <a:avLst>
              <a:gd name="adj1" fmla="val 3805"/>
            </a:avLst>
          </a:prstGeom>
          <a:solidFill>
            <a:schemeClr val="tx1"/>
          </a:solidFill>
          <a:ln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324" name="Picture 15"/>
          <p:cNvPicPr/>
          <p:nvPr/>
        </p:nvPicPr>
        <p:blipFill>
          <a:blip r:embed="rId4"/>
          <a:stretch/>
        </p:blipFill>
        <p:spPr>
          <a:xfrm>
            <a:off x="9474120" y="6246720"/>
            <a:ext cx="2580840" cy="352080"/>
          </a:xfrm>
          <a:prstGeom prst="rect">
            <a:avLst/>
          </a:prstGeom>
          <a:ln w="0">
            <a:noFill/>
          </a:ln>
        </p:spPr>
      </p:pic>
      <p:sp>
        <p:nvSpPr>
          <p:cNvPr id="325" name="Straight Arrow Connector 12"/>
          <p:cNvSpPr/>
          <p:nvPr/>
        </p:nvSpPr>
        <p:spPr>
          <a:xfrm>
            <a:off x="3702960" y="1985400"/>
            <a:ext cx="2665800" cy="310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104C7E"/>
            </a:solidFill>
            <a:round/>
            <a:tailEnd type="triangle" w="med" len="med"/>
          </a:ln>
          <a:effectLst>
            <a:outerShdw blurRad="50760" dist="381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26" name="Frame 13"/>
          <p:cNvSpPr/>
          <p:nvPr/>
        </p:nvSpPr>
        <p:spPr>
          <a:xfrm>
            <a:off x="6368760" y="5091120"/>
            <a:ext cx="3104640" cy="139680"/>
          </a:xfrm>
          <a:prstGeom prst="frame">
            <a:avLst>
              <a:gd name="adj1" fmla="val 3805"/>
            </a:avLst>
          </a:prstGeom>
          <a:solidFill>
            <a:schemeClr val="tx1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4FF727-FCEA-4A65-9A29-0755E86CBECF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Ruta por defecto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8" name="TextBox 3"/>
          <p:cNvSpPr/>
          <p:nvPr/>
        </p:nvSpPr>
        <p:spPr>
          <a:xfrm>
            <a:off x="335880" y="1419120"/>
            <a:ext cx="1151964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Una ruta por defecto es una ruta a 0.0.0.0/0</a:t>
            </a:r>
            <a:endParaRPr lang="es-E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0.0.0.0/0 es la ruta </a:t>
            </a: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menos específica posible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, incluye todas las direcciones IP de destino posibles.</a:t>
            </a:r>
            <a:endParaRPr lang="es-E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Si el router no tiene ninguna ruta más específica que coincida con la dirección IP de destino de un paquete, el router reenviará el paquete utilizando la </a:t>
            </a: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ruta por defecto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Una ruta por defecto se utiliza a menudo para dirigir el tráfico a Internet.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Las rutas más específicas se utilizan para destinos en la red corporativa de Internet (como R2, R3).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El tráfico a destinos fuera de la red interna se envía a Internet.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329" name="Picture 6"/>
          <p:cNvPicPr/>
          <p:nvPr/>
        </p:nvPicPr>
        <p:blipFill>
          <a:blip r:embed="rId2"/>
          <a:stretch/>
        </p:blipFill>
        <p:spPr>
          <a:xfrm>
            <a:off x="335880" y="4066560"/>
            <a:ext cx="5759640" cy="2471760"/>
          </a:xfrm>
          <a:prstGeom prst="rect">
            <a:avLst/>
          </a:prstGeom>
          <a:ln w="0">
            <a:noFill/>
          </a:ln>
        </p:spPr>
      </p:pic>
      <p:pic>
        <p:nvPicPr>
          <p:cNvPr id="330" name="Picture 7"/>
          <p:cNvPicPr/>
          <p:nvPr/>
        </p:nvPicPr>
        <p:blipFill>
          <a:blip r:embed="rId3"/>
          <a:stretch/>
        </p:blipFill>
        <p:spPr>
          <a:xfrm>
            <a:off x="6095880" y="4066560"/>
            <a:ext cx="5759640" cy="2436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C37497-9177-4FB2-AFC2-8651D5879C2C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resumen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2" name="TextBox 2"/>
          <p:cNvSpPr/>
          <p:nvPr/>
        </p:nvSpPr>
        <p:spPr>
          <a:xfrm>
            <a:off x="335880" y="1102680"/>
            <a:ext cx="11519640" cy="56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Los enrutadores almacenan información sobre los destinos que conocen en su tabla de enrutamiento.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Cuando reciben paquetes, buscan en la tabla de enrutamiento la mejor ruta para reenviar el paquete.</a:t>
            </a:r>
            <a:endParaRPr lang="es-ES" sz="16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Cada ruta de la tabla de enrutamiento es una instrucción: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Para llegar al destino en la red X, envía el paquete al siguiente salto Y (el siguiente router en la ruta al destino).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Si el destino está conectado directamente (ruta conectada) envíe el paquete directamente al destino.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Si el destino es su propia dirección IP (Ruta local), reciba el paquete para usted.</a:t>
            </a:r>
            <a:endParaRPr lang="es-ES" sz="16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Cuando configura una dirección IP en una interfaz y habilita la interfaz, se añaden automáticamente dos rutas a la tabla de enrutamiento: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Ruta conectada </a:t>
            </a: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(código C en la tabla de enrutamiento) : Una ruta hacia la red conectada a la interfaz.</a:t>
            </a:r>
            <a:endParaRPr lang="es-ES" sz="1600" b="0" strike="noStrike" spc="-1">
              <a:latin typeface="Arial"/>
            </a:endParaRPr>
          </a:p>
          <a:p>
            <a:pPr marL="1200240" lvl="2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Es decir, si la IP de la interfaz es </a:t>
            </a: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192.168.1.1/24</a:t>
            </a: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, la ruta será hacia </a:t>
            </a: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192.168.1.1/32</a:t>
            </a:r>
            <a:endParaRPr lang="es-ES" sz="1600" b="0" strike="noStrike" spc="-1">
              <a:latin typeface="Arial"/>
            </a:endParaRPr>
          </a:p>
          <a:p>
            <a:pPr marL="1200240" lvl="2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Indica al router: "Para enviar un paquete a un destino en esta red, envíalo desde la interfaz especificada en la ruta".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Ruta local </a:t>
            </a: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(código L en la tabla de encaminamiento): Una ruta hacia la dirección IP exacta configurada en la interfaz.</a:t>
            </a:r>
            <a:endParaRPr lang="es-ES" sz="1600" b="0" strike="noStrike" spc="-1">
              <a:latin typeface="Arial"/>
            </a:endParaRPr>
          </a:p>
          <a:p>
            <a:pPr marL="1200240" lvl="2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Es decir, si la IP de la interfaz es </a:t>
            </a: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192.168.1.1/24, </a:t>
            </a: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la ruta será a </a:t>
            </a: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192.168.1.1/32.</a:t>
            </a:r>
            <a:endParaRPr lang="es-ES" sz="1600" b="0" strike="noStrike" spc="-1">
              <a:latin typeface="Arial"/>
            </a:endParaRPr>
          </a:p>
          <a:p>
            <a:pPr marL="1200240" lvl="2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Indica al router: "Los paquetes a este destino son para ti. Deberías recibirlos para ti (no reenviarlos)".</a:t>
            </a:r>
            <a:endParaRPr lang="es-ES" sz="16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Una ruta </a:t>
            </a: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coincide</a:t>
            </a: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 con un destino si la dirección IP de destino del paquete forma parte de la red especificada en la ruta.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Es decir, un paquete a 192.168.1.60 coincide con una ruta a </a:t>
            </a:r>
            <a:r>
              <a:rPr lang="es-ES" sz="1600" b="1" strike="noStrike" spc="-1">
                <a:solidFill>
                  <a:srgbClr val="F78609"/>
                </a:solidFill>
                <a:latin typeface="Calibri"/>
              </a:rPr>
              <a:t>192.168.1.</a:t>
            </a:r>
            <a:r>
              <a:rPr lang="es-ES" sz="1600" b="1" strike="noStrike" spc="-1">
                <a:solidFill>
                  <a:srgbClr val="92E3E1"/>
                </a:solidFill>
                <a:latin typeface="Calibri"/>
              </a:rPr>
              <a:t>0</a:t>
            </a: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/24</a:t>
            </a: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, pero no con una ruta a </a:t>
            </a:r>
            <a:r>
              <a:rPr lang="es-ES" sz="1600" b="1" strike="noStrike" spc="-1">
                <a:solidFill>
                  <a:srgbClr val="F78609"/>
                </a:solidFill>
                <a:latin typeface="Calibri"/>
              </a:rPr>
              <a:t>192.168.0</a:t>
            </a: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.</a:t>
            </a:r>
            <a:r>
              <a:rPr lang="es-ES" sz="1600" b="1" strike="noStrike" spc="-1">
                <a:solidFill>
                  <a:srgbClr val="92E3E1"/>
                </a:solidFill>
                <a:latin typeface="Calibri"/>
              </a:rPr>
              <a:t>0</a:t>
            </a:r>
            <a:r>
              <a:rPr lang="es-ES" sz="1600" b="1" strike="noStrike" spc="-1">
                <a:solidFill>
                  <a:srgbClr val="FFFFFF"/>
                </a:solidFill>
                <a:latin typeface="Calibri"/>
              </a:rPr>
              <a:t>/24.</a:t>
            </a:r>
            <a:endParaRPr lang="es-ES" sz="16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Si un router recibe un paquete y no tiene una ruta que coincida con el destino del paquete, lo descartará.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Esto es diferente a los switches, que inundan las tramas si no tienen una entrada en la tabla MAC para el destino.</a:t>
            </a:r>
            <a:endParaRPr lang="es-ES" sz="1600" b="0" strike="noStrike" spc="-1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Si un router recibe un paquete y tiene varias rutas que coinciden con el destino del paquete, utilizará la ruta más específica para reenviar el paquete.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Ruta más específica =&gt; la ruta con el prefijo más largo.</a:t>
            </a:r>
            <a:endParaRPr lang="es-ES" sz="16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FFFFFF"/>
                </a:solidFill>
                <a:latin typeface="Calibri"/>
              </a:rPr>
              <a:t>Esto es diferente de los conmutadores que buscan una coincidencia exacta en la tabla de direcciones MAC para reenviar las tramas.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C8EABB-BEDE-4F59-8D9B-31E77ECD3986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ejercicio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4" name="TextBox 2"/>
          <p:cNvSpPr/>
          <p:nvPr/>
        </p:nvSpPr>
        <p:spPr>
          <a:xfrm>
            <a:off x="1289880" y="1488240"/>
            <a:ext cx="9611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Finalizar el ejercicio en packet tracer</a:t>
            </a:r>
            <a:endParaRPr lang="es-ES" sz="2400" b="0" strike="noStrike" spc="-1">
              <a:latin typeface="Arial"/>
            </a:endParaRPr>
          </a:p>
        </p:txBody>
      </p:sp>
      <p:graphicFrame>
        <p:nvGraphicFramePr>
          <p:cNvPr id="335" name="Object 334"/>
          <p:cNvGraphicFramePr/>
          <p:nvPr/>
        </p:nvGraphicFramePr>
        <p:xfrm>
          <a:off x="3900600" y="2820240"/>
          <a:ext cx="4390560" cy="12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Package">
                  <p:embed/>
                </p:oleObj>
              </mc:Choice>
              <mc:Fallback>
                <p:oleObj r:id="rId2" imgW="0" imgH="0" progId="Package">
                  <p:embed/>
                  <p:pic>
                    <p:nvPicPr>
                      <p:cNvPr id="335" name="Object 334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900600" y="2820240"/>
                        <a:ext cx="4390560" cy="12175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" name="Picture 336"/>
          <p:cNvPicPr/>
          <p:nvPr/>
        </p:nvPicPr>
        <p:blipFill>
          <a:blip r:embed="rId3"/>
          <a:stretch/>
        </p:blipFill>
        <p:spPr>
          <a:xfrm>
            <a:off x="3898800" y="2819520"/>
            <a:ext cx="4381560" cy="1206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BEF837-92D7-4EC4-9B33-77559C9355BA}" type="slidenum"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ejercicio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9" name="TextBox 6"/>
          <p:cNvSpPr/>
          <p:nvPr/>
        </p:nvSpPr>
        <p:spPr>
          <a:xfrm>
            <a:off x="1289880" y="1488240"/>
            <a:ext cx="9611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Finalizar el ejercicio en packet tracer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340" name="Picture 339"/>
          <p:cNvPicPr/>
          <p:nvPr/>
        </p:nvPicPr>
        <p:blipFill>
          <a:blip r:embed="rId2"/>
          <a:stretch/>
        </p:blipFill>
        <p:spPr>
          <a:xfrm>
            <a:off x="2660040" y="1980000"/>
            <a:ext cx="6519960" cy="468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188EFE-C337-43C0-9708-4C78C0DF78F3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366840" y="1390320"/>
            <a:ext cx="11519640" cy="5413320"/>
            <a:chOff x="366840" y="1390320"/>
            <a:chExt cx="11519640" cy="5413320"/>
          </a:xfrm>
        </p:grpSpPr>
        <p:sp>
          <p:nvSpPr>
            <p:cNvPr id="143" name="Rectangle: Rounded Corners 27"/>
            <p:cNvSpPr/>
            <p:nvPr/>
          </p:nvSpPr>
          <p:spPr>
            <a:xfrm>
              <a:off x="8020440" y="4943520"/>
              <a:ext cx="3866040" cy="184644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38100" cap="rnd">
              <a:solidFill>
                <a:srgbClr val="00206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b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800" b="1" strike="noStrike" spc="-1">
                  <a:solidFill>
                    <a:srgbClr val="FFFFFF"/>
                  </a:solidFill>
                  <a:latin typeface="Calibri"/>
                </a:rPr>
                <a:t>192.168.4.0/24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44" name="Rectangle: Rounded Corners 26"/>
            <p:cNvSpPr/>
            <p:nvPr/>
          </p:nvSpPr>
          <p:spPr>
            <a:xfrm>
              <a:off x="4380480" y="1390320"/>
              <a:ext cx="3355200" cy="539676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75000"/>
              </a:schemeClr>
            </a:solidFill>
            <a:ln w="38100" cap="rnd">
              <a:solidFill>
                <a:srgbClr val="00206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800" b="1" strike="noStrike" spc="-1">
                  <a:solidFill>
                    <a:srgbClr val="FFFFFF"/>
                  </a:solidFill>
                  <a:latin typeface="Calibri"/>
                </a:rPr>
                <a:t>WAN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45" name="Rectangle: Rounded Corners 25"/>
            <p:cNvSpPr/>
            <p:nvPr/>
          </p:nvSpPr>
          <p:spPr>
            <a:xfrm>
              <a:off x="366840" y="1410120"/>
              <a:ext cx="3705120" cy="184644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38100" cap="rnd">
              <a:solidFill>
                <a:srgbClr val="00206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b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800" b="1" strike="noStrike" spc="-1">
                  <a:solidFill>
                    <a:srgbClr val="FFFFFF"/>
                  </a:solidFill>
                  <a:latin typeface="Calibri"/>
                </a:rPr>
                <a:t>192.168.1.0/24</a:t>
              </a:r>
              <a:endParaRPr lang="es-ES" sz="1800" b="0" strike="noStrike" spc="-1">
                <a:latin typeface="Arial"/>
              </a:endParaRPr>
            </a:p>
          </p:txBody>
        </p:sp>
        <p:pic>
          <p:nvPicPr>
            <p:cNvPr id="146" name="Picture 2"/>
            <p:cNvPicPr/>
            <p:nvPr/>
          </p:nvPicPr>
          <p:blipFill>
            <a:blip r:embed="rId2"/>
            <a:stretch/>
          </p:blipFill>
          <p:spPr>
            <a:xfrm>
              <a:off x="7410600" y="1946160"/>
              <a:ext cx="896040" cy="71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Picture 4"/>
            <p:cNvPicPr/>
            <p:nvPr/>
          </p:nvPicPr>
          <p:blipFill>
            <a:blip r:embed="rId2"/>
            <a:stretch/>
          </p:blipFill>
          <p:spPr>
            <a:xfrm>
              <a:off x="3750480" y="5659200"/>
              <a:ext cx="896040" cy="71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Picture 6"/>
            <p:cNvPicPr/>
            <p:nvPr/>
          </p:nvPicPr>
          <p:blipFill>
            <a:blip r:embed="rId2"/>
            <a:stretch/>
          </p:blipFill>
          <p:spPr>
            <a:xfrm>
              <a:off x="3750480" y="1946160"/>
              <a:ext cx="896040" cy="71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9" name="Picture 8"/>
            <p:cNvPicPr/>
            <p:nvPr/>
          </p:nvPicPr>
          <p:blipFill>
            <a:blip r:embed="rId2"/>
            <a:stretch/>
          </p:blipFill>
          <p:spPr>
            <a:xfrm>
              <a:off x="7417440" y="5659200"/>
              <a:ext cx="896040" cy="71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Picture 10"/>
            <p:cNvPicPr/>
            <p:nvPr/>
          </p:nvPicPr>
          <p:blipFill>
            <a:blip r:embed="rId3"/>
            <a:stretch/>
          </p:blipFill>
          <p:spPr>
            <a:xfrm>
              <a:off x="2187360" y="1945800"/>
              <a:ext cx="712080" cy="71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Picture 12"/>
            <p:cNvPicPr/>
            <p:nvPr/>
          </p:nvPicPr>
          <p:blipFill>
            <a:blip r:embed="rId3"/>
            <a:stretch/>
          </p:blipFill>
          <p:spPr>
            <a:xfrm>
              <a:off x="9244080" y="5655240"/>
              <a:ext cx="712080" cy="71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Picture 16"/>
            <p:cNvPicPr/>
            <p:nvPr/>
          </p:nvPicPr>
          <p:blipFill>
            <a:blip r:embed="rId4"/>
            <a:stretch/>
          </p:blipFill>
          <p:spPr>
            <a:xfrm>
              <a:off x="555120" y="1945800"/>
              <a:ext cx="781200" cy="71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Picture 18"/>
            <p:cNvPicPr/>
            <p:nvPr/>
          </p:nvPicPr>
          <p:blipFill>
            <a:blip r:embed="rId4"/>
            <a:stretch/>
          </p:blipFill>
          <p:spPr>
            <a:xfrm>
              <a:off x="10886760" y="5655240"/>
              <a:ext cx="781200" cy="715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4" name="TextBox 20"/>
            <p:cNvSpPr/>
            <p:nvPr/>
          </p:nvSpPr>
          <p:spPr>
            <a:xfrm>
              <a:off x="8163720" y="1670400"/>
              <a:ext cx="395640" cy="257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000000">
                  <a:lumMod val="7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100" b="1" strike="noStrike" spc="-1">
                  <a:solidFill>
                    <a:srgbClr val="000000"/>
                  </a:solidFill>
                  <a:latin typeface="Calibri"/>
                </a:rPr>
                <a:t>R3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155" name="TextBox 21"/>
            <p:cNvSpPr/>
            <p:nvPr/>
          </p:nvSpPr>
          <p:spPr>
            <a:xfrm>
              <a:off x="3729240" y="6370920"/>
              <a:ext cx="398160" cy="257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000000">
                  <a:lumMod val="7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100" b="1" strike="noStrike" spc="-1">
                  <a:solidFill>
                    <a:srgbClr val="000000"/>
                  </a:solidFill>
                  <a:latin typeface="Calibri"/>
                </a:rPr>
                <a:t>R2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156" name="TextBox 22"/>
            <p:cNvSpPr/>
            <p:nvPr/>
          </p:nvSpPr>
          <p:spPr>
            <a:xfrm>
              <a:off x="7684920" y="6546600"/>
              <a:ext cx="370080" cy="257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000000">
                  <a:lumMod val="7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100" b="1" strike="noStrike" spc="-1">
                  <a:solidFill>
                    <a:srgbClr val="000000"/>
                  </a:solidFill>
                  <a:latin typeface="Calibri"/>
                </a:rPr>
                <a:t>R4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157" name="TextBox 23"/>
            <p:cNvSpPr/>
            <p:nvPr/>
          </p:nvSpPr>
          <p:spPr>
            <a:xfrm>
              <a:off x="555120" y="1605960"/>
              <a:ext cx="459720" cy="257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000000">
                  <a:lumMod val="7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100" b="1" strike="noStrike" spc="-1">
                  <a:solidFill>
                    <a:srgbClr val="000000"/>
                  </a:solidFill>
                  <a:latin typeface="Calibri"/>
                </a:rPr>
                <a:t>PC1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158" name="TextBox 24"/>
            <p:cNvSpPr/>
            <p:nvPr/>
          </p:nvSpPr>
          <p:spPr>
            <a:xfrm>
              <a:off x="11313360" y="5315400"/>
              <a:ext cx="515160" cy="257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000000">
                  <a:lumMod val="7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100" b="1" strike="noStrike" spc="-1">
                  <a:solidFill>
                    <a:srgbClr val="000000"/>
                  </a:solidFill>
                  <a:latin typeface="Calibri"/>
                </a:rPr>
                <a:t>PC2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159" name="TextBox 19"/>
            <p:cNvSpPr/>
            <p:nvPr/>
          </p:nvSpPr>
          <p:spPr>
            <a:xfrm>
              <a:off x="3524760" y="1618560"/>
              <a:ext cx="459720" cy="257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rgbClr val="000000">
                  <a:lumMod val="7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100" b="1" strike="noStrike" spc="-1">
                  <a:solidFill>
                    <a:srgbClr val="000000"/>
                  </a:solidFill>
                  <a:latin typeface="Calibri"/>
                </a:rPr>
                <a:t>R1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160" name="Straight Connector 45"/>
            <p:cNvSpPr/>
            <p:nvPr/>
          </p:nvSpPr>
          <p:spPr>
            <a:xfrm>
              <a:off x="1348200" y="2303640"/>
              <a:ext cx="838800" cy="360"/>
            </a:xfrm>
            <a:prstGeom prst="line">
              <a:avLst/>
            </a:prstGeom>
            <a:ln w="57150" cap="rnd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1" name="Straight Connector 48"/>
            <p:cNvSpPr/>
            <p:nvPr/>
          </p:nvSpPr>
          <p:spPr>
            <a:xfrm>
              <a:off x="2940120" y="2328480"/>
              <a:ext cx="839160" cy="360"/>
            </a:xfrm>
            <a:prstGeom prst="line">
              <a:avLst/>
            </a:prstGeom>
            <a:ln w="57150" cap="rnd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2" name="Straight Connector 49"/>
            <p:cNvSpPr/>
            <p:nvPr/>
          </p:nvSpPr>
          <p:spPr>
            <a:xfrm>
              <a:off x="4656240" y="2324520"/>
              <a:ext cx="2754360" cy="360"/>
            </a:xfrm>
            <a:prstGeom prst="line">
              <a:avLst/>
            </a:prstGeom>
            <a:ln w="57150" cap="rnd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3" name="Straight Connector 51"/>
            <p:cNvSpPr/>
            <p:nvPr/>
          </p:nvSpPr>
          <p:spPr>
            <a:xfrm>
              <a:off x="4646880" y="6013080"/>
              <a:ext cx="2754360" cy="360"/>
            </a:xfrm>
            <a:prstGeom prst="line">
              <a:avLst/>
            </a:prstGeom>
            <a:ln w="57150" cap="rnd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4" name="Straight Connector 52"/>
            <p:cNvSpPr/>
            <p:nvPr/>
          </p:nvSpPr>
          <p:spPr>
            <a:xfrm>
              <a:off x="8350920" y="6002640"/>
              <a:ext cx="838800" cy="360"/>
            </a:xfrm>
            <a:prstGeom prst="line">
              <a:avLst/>
            </a:prstGeom>
            <a:ln w="57150" cap="rnd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5" name="Straight Connector 53"/>
            <p:cNvSpPr/>
            <p:nvPr/>
          </p:nvSpPr>
          <p:spPr>
            <a:xfrm>
              <a:off x="9956520" y="6013080"/>
              <a:ext cx="929880" cy="360"/>
            </a:xfrm>
            <a:prstGeom prst="line">
              <a:avLst/>
            </a:prstGeom>
            <a:ln w="57150" cap="rnd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6" name="Straight Connector 55"/>
            <p:cNvSpPr/>
            <p:nvPr/>
          </p:nvSpPr>
          <p:spPr>
            <a:xfrm>
              <a:off x="4198680" y="2661480"/>
              <a:ext cx="0" cy="2997720"/>
            </a:xfrm>
            <a:prstGeom prst="line">
              <a:avLst/>
            </a:prstGeom>
            <a:ln w="57150" cap="rnd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7" name="Straight Connector 58"/>
            <p:cNvSpPr/>
            <p:nvPr/>
          </p:nvSpPr>
          <p:spPr>
            <a:xfrm>
              <a:off x="7863480" y="2626560"/>
              <a:ext cx="0" cy="2997360"/>
            </a:xfrm>
            <a:prstGeom prst="line">
              <a:avLst/>
            </a:prstGeom>
            <a:ln w="57150" cap="rnd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8" name="Oval 28"/>
            <p:cNvSpPr/>
            <p:nvPr/>
          </p:nvSpPr>
          <p:spPr>
            <a:xfrm>
              <a:off x="4742640" y="224964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G0/0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69" name="Oval 32"/>
            <p:cNvSpPr/>
            <p:nvPr/>
          </p:nvSpPr>
          <p:spPr>
            <a:xfrm>
              <a:off x="3878280" y="275616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G0/1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0" name="Oval 36"/>
            <p:cNvSpPr/>
            <p:nvPr/>
          </p:nvSpPr>
          <p:spPr>
            <a:xfrm>
              <a:off x="3021840" y="224964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G0/2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1" name="Oval 29"/>
            <p:cNvSpPr/>
            <p:nvPr/>
          </p:nvSpPr>
          <p:spPr>
            <a:xfrm>
              <a:off x="3804480" y="541332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G0/0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2" name="Oval 33"/>
            <p:cNvSpPr/>
            <p:nvPr/>
          </p:nvSpPr>
          <p:spPr>
            <a:xfrm>
              <a:off x="4712400" y="594108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G0/1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3" name="Oval 30"/>
            <p:cNvSpPr/>
            <p:nvPr/>
          </p:nvSpPr>
          <p:spPr>
            <a:xfrm>
              <a:off x="6678720" y="223740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G0/0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4" name="Oval 34"/>
            <p:cNvSpPr/>
            <p:nvPr/>
          </p:nvSpPr>
          <p:spPr>
            <a:xfrm>
              <a:off x="7555680" y="275076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G0/1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5" name="Oval 31"/>
            <p:cNvSpPr/>
            <p:nvPr/>
          </p:nvSpPr>
          <p:spPr>
            <a:xfrm>
              <a:off x="6688800" y="594108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G0/0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6" name="Oval 35"/>
            <p:cNvSpPr/>
            <p:nvPr/>
          </p:nvSpPr>
          <p:spPr>
            <a:xfrm>
              <a:off x="7510320" y="540036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G0/1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7" name="Oval 39"/>
            <p:cNvSpPr/>
            <p:nvPr/>
          </p:nvSpPr>
          <p:spPr>
            <a:xfrm>
              <a:off x="8379360" y="5932800"/>
              <a:ext cx="672840" cy="150120"/>
            </a:xfrm>
            <a:prstGeom prst="ellipse">
              <a:avLst/>
            </a:prstGeom>
            <a:solidFill>
              <a:schemeClr val="accent6"/>
            </a:solidFill>
            <a:ln cap="rnd">
              <a:solidFill>
                <a:srgbClr val="405A2D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s-ES" sz="1000" b="0" strike="noStrike" spc="-1">
                  <a:solidFill>
                    <a:srgbClr val="FFFFFF"/>
                  </a:solidFill>
                  <a:latin typeface="Calibri"/>
                </a:rPr>
                <a:t>G0/2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178" name="TextBox 59"/>
            <p:cNvSpPr/>
            <p:nvPr/>
          </p:nvSpPr>
          <p:spPr>
            <a:xfrm>
              <a:off x="1348560" y="240012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.10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79" name="TextBox 60"/>
            <p:cNvSpPr/>
            <p:nvPr/>
          </p:nvSpPr>
          <p:spPr>
            <a:xfrm>
              <a:off x="3314520" y="241056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.1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0" name="TextBox 61"/>
            <p:cNvSpPr/>
            <p:nvPr/>
          </p:nvSpPr>
          <p:spPr>
            <a:xfrm>
              <a:off x="5188680" y="1770840"/>
              <a:ext cx="1913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1" strike="noStrike" spc="-1">
                  <a:solidFill>
                    <a:srgbClr val="FFFFFF"/>
                  </a:solidFill>
                  <a:latin typeface="Calibri"/>
                </a:rPr>
                <a:t>192.168.13.0/24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1" name="TextBox 62"/>
            <p:cNvSpPr/>
            <p:nvPr/>
          </p:nvSpPr>
          <p:spPr>
            <a:xfrm>
              <a:off x="5082840" y="6230160"/>
              <a:ext cx="1913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1" strike="noStrike" spc="-1">
                  <a:solidFill>
                    <a:srgbClr val="FFFFFF"/>
                  </a:solidFill>
                  <a:latin typeface="Calibri"/>
                </a:rPr>
                <a:t>192.168.24.0/24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2" name="TextBox 63"/>
            <p:cNvSpPr/>
            <p:nvPr/>
          </p:nvSpPr>
          <p:spPr>
            <a:xfrm>
              <a:off x="2284920" y="4395240"/>
              <a:ext cx="1913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1" strike="noStrike" spc="-1">
                  <a:solidFill>
                    <a:srgbClr val="FFFFFF"/>
                  </a:solidFill>
                  <a:latin typeface="Calibri"/>
                </a:rPr>
                <a:t>192.168.12.0/24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3" name="TextBox 64"/>
            <p:cNvSpPr/>
            <p:nvPr/>
          </p:nvSpPr>
          <p:spPr>
            <a:xfrm>
              <a:off x="7865640" y="3691080"/>
              <a:ext cx="1913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1" strike="noStrike" spc="-1">
                  <a:solidFill>
                    <a:srgbClr val="FFFFFF"/>
                  </a:solidFill>
                  <a:latin typeface="Calibri"/>
                </a:rPr>
                <a:t>192.168.34.0/24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4" name="TextBox 65"/>
            <p:cNvSpPr/>
            <p:nvPr/>
          </p:nvSpPr>
          <p:spPr>
            <a:xfrm>
              <a:off x="4740120" y="239472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.1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5" name="TextBox 66"/>
            <p:cNvSpPr/>
            <p:nvPr/>
          </p:nvSpPr>
          <p:spPr>
            <a:xfrm>
              <a:off x="4402080" y="295020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.1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6" name="TextBox 67"/>
            <p:cNvSpPr/>
            <p:nvPr/>
          </p:nvSpPr>
          <p:spPr>
            <a:xfrm>
              <a:off x="4576320" y="526644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.2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7" name="TextBox 68"/>
            <p:cNvSpPr/>
            <p:nvPr/>
          </p:nvSpPr>
          <p:spPr>
            <a:xfrm>
              <a:off x="4524120" y="626796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.2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8" name="TextBox 69"/>
            <p:cNvSpPr/>
            <p:nvPr/>
          </p:nvSpPr>
          <p:spPr>
            <a:xfrm>
              <a:off x="7386840" y="293544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.3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89" name="TextBox 70"/>
            <p:cNvSpPr/>
            <p:nvPr/>
          </p:nvSpPr>
          <p:spPr>
            <a:xfrm>
              <a:off x="6995880" y="244908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.3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90" name="TextBox 71"/>
            <p:cNvSpPr/>
            <p:nvPr/>
          </p:nvSpPr>
          <p:spPr>
            <a:xfrm>
              <a:off x="7084800" y="626616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.4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91" name="TextBox 72"/>
            <p:cNvSpPr/>
            <p:nvPr/>
          </p:nvSpPr>
          <p:spPr>
            <a:xfrm>
              <a:off x="7094160" y="532764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.4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92" name="TextBox 73"/>
            <p:cNvSpPr/>
            <p:nvPr/>
          </p:nvSpPr>
          <p:spPr>
            <a:xfrm>
              <a:off x="8343360" y="540720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.4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93" name="TextBox 74"/>
            <p:cNvSpPr/>
            <p:nvPr/>
          </p:nvSpPr>
          <p:spPr>
            <a:xfrm>
              <a:off x="10357560" y="5475240"/>
              <a:ext cx="530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</a:rPr>
                <a:t>.10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194" name="Title 1"/>
          <p:cNvSpPr/>
          <p:nvPr/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Red modelo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56B6988-F3BB-4DBF-B533-A2610C107C2A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R1 Pre-configuración (ip address)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" name="TextBox 3"/>
          <p:cNvSpPr/>
          <p:nvPr/>
        </p:nvSpPr>
        <p:spPr>
          <a:xfrm>
            <a:off x="335880" y="2413440"/>
            <a:ext cx="1151964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Interface g0/0</a:t>
            </a:r>
            <a:endParaRPr lang="es-E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Ip address 192.168.13.1  255.255.255.0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Interface g0/1</a:t>
            </a:r>
            <a:endParaRPr lang="es-E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Ip address 192.168.12.1  255.255.255.0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Interface g0/2</a:t>
            </a:r>
            <a:endParaRPr lang="es-E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Ip address 192.168.1.1  255.255.255.0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97" name="Rectangle 4"/>
          <p:cNvSpPr/>
          <p:nvPr/>
        </p:nvSpPr>
        <p:spPr>
          <a:xfrm>
            <a:off x="2179080" y="2669760"/>
            <a:ext cx="3006360" cy="271440"/>
          </a:xfrm>
          <a:prstGeom prst="rect">
            <a:avLst/>
          </a:prstGeom>
          <a:solidFill>
            <a:srgbClr val="002060"/>
          </a:solidFill>
          <a:ln cap="rnd">
            <a:solidFill>
              <a:srgbClr val="F98C61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98" name="Rectangle 5"/>
          <p:cNvSpPr/>
          <p:nvPr/>
        </p:nvSpPr>
        <p:spPr>
          <a:xfrm>
            <a:off x="2179080" y="3224880"/>
            <a:ext cx="3006360" cy="271440"/>
          </a:xfrm>
          <a:prstGeom prst="rect">
            <a:avLst/>
          </a:prstGeom>
          <a:solidFill>
            <a:srgbClr val="002060"/>
          </a:solidFill>
          <a:ln cap="rnd">
            <a:solidFill>
              <a:srgbClr val="F98C61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99" name="Rectangle 6"/>
          <p:cNvSpPr/>
          <p:nvPr/>
        </p:nvSpPr>
        <p:spPr>
          <a:xfrm>
            <a:off x="2179080" y="3779640"/>
            <a:ext cx="3006360" cy="271440"/>
          </a:xfrm>
          <a:prstGeom prst="rect">
            <a:avLst/>
          </a:prstGeom>
          <a:solidFill>
            <a:srgbClr val="002060"/>
          </a:solidFill>
          <a:ln cap="rnd">
            <a:solidFill>
              <a:srgbClr val="F98C61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01321E-D06D-4915-9A87-04B03A1A0C93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R1 Pre-configuración (ip address)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1" name="TextBox 3"/>
          <p:cNvSpPr/>
          <p:nvPr/>
        </p:nvSpPr>
        <p:spPr>
          <a:xfrm>
            <a:off x="0" y="2413440"/>
            <a:ext cx="724716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Interface g0/0</a:t>
            </a:r>
            <a:endParaRPr lang="es-E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Ip address 192.168.13.1  255.255.255.0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Interface g0/1</a:t>
            </a:r>
            <a:endParaRPr lang="es-E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Ip address 192.168.12.1  255.255.255.0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Interface g0/2</a:t>
            </a:r>
            <a:endParaRPr lang="es-E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Ip address 192.168.1.1  255.255.255.0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202" name="Picture 2"/>
          <p:cNvPicPr/>
          <p:nvPr/>
        </p:nvPicPr>
        <p:blipFill>
          <a:blip r:embed="rId2"/>
          <a:stretch/>
        </p:blipFill>
        <p:spPr>
          <a:xfrm>
            <a:off x="7247520" y="1416600"/>
            <a:ext cx="3962160" cy="4024800"/>
          </a:xfrm>
          <a:prstGeom prst="rect">
            <a:avLst/>
          </a:prstGeom>
          <a:ln w="0">
            <a:noFill/>
          </a:ln>
          <a:effectLst>
            <a:outerShdw blurRad="19044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301BAB-88B3-40E4-AEF1-A2DE74BF67B0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Estructura jerárquica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TextBox 5"/>
          <p:cNvSpPr/>
          <p:nvPr/>
        </p:nvSpPr>
        <p:spPr>
          <a:xfrm>
            <a:off x="0" y="2413440"/>
            <a:ext cx="55800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45000" rIns="90000" bIns="45000" anchor="t">
            <a:spAutoFit/>
          </a:bodyPr>
          <a:lstStyle/>
          <a:p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En orden jerárquico desde el más básico hasta el más especializado, los modos principales son los siguientes: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Modo de usuario (EXEC de usuario)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Modo de ejecución privilegiado (EXEC privilegiado)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Modo de configuración global</a:t>
            </a:r>
            <a:endParaRPr lang="es-E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Otros modos de configuración específicos, como el modo de configuración de interfaz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205" name="Picture 204"/>
          <p:cNvPicPr/>
          <p:nvPr/>
        </p:nvPicPr>
        <p:blipFill>
          <a:blip r:embed="rId2"/>
          <a:stretch/>
        </p:blipFill>
        <p:spPr>
          <a:xfrm>
            <a:off x="5828040" y="1168560"/>
            <a:ext cx="6051960" cy="5311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28FC63-18EF-4105-B7E2-92CAD720F4CF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Rutas automáticamente añadidas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TextBox 2"/>
          <p:cNvSpPr/>
          <p:nvPr/>
        </p:nvSpPr>
        <p:spPr>
          <a:xfrm>
            <a:off x="0" y="758520"/>
            <a:ext cx="1151964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u="sng" strike="noStrike" spc="-1">
                <a:solidFill>
                  <a:srgbClr val="FFFFFF"/>
                </a:solidFill>
                <a:uFillTx/>
                <a:latin typeface="Calibri"/>
              </a:rPr>
              <a:t>L-Local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Una ruta a la dirección IP real configurada en la interfaz. (Con una máscara de red /32)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1" u="sng" strike="noStrike" spc="-1">
                <a:solidFill>
                  <a:srgbClr val="FFFFFF"/>
                </a:solidFill>
                <a:uFillTx/>
                <a:latin typeface="Calibri"/>
              </a:rPr>
              <a:t>C-Conectada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Una </a:t>
            </a:r>
            <a:r>
              <a:rPr lang="es-ES" sz="1800" b="0" u="sng" strike="noStrike" spc="-1">
                <a:solidFill>
                  <a:srgbClr val="FFFFFF"/>
                </a:solidFill>
                <a:uFillTx/>
                <a:latin typeface="Calibri"/>
              </a:rPr>
              <a:t>ruta a la red </a:t>
            </a: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a la que está conectada la interfaz. (Con la máscara de red real configurada en la interfaz)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Cuando configure una dirección IP en una interfaz y la habilite con "no shutdown", se añadirán automáticamente dos rutas (por interfaz) a la tabla de enrutamiento: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Una ruta conectada</a:t>
            </a:r>
            <a:endParaRPr lang="es-E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Una ruta local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8" name="Picture 7"/>
          <p:cNvPicPr/>
          <p:nvPr/>
        </p:nvPicPr>
        <p:blipFill>
          <a:blip r:embed="rId2"/>
          <a:stretch/>
        </p:blipFill>
        <p:spPr>
          <a:xfrm>
            <a:off x="170280" y="4112640"/>
            <a:ext cx="7961760" cy="2663640"/>
          </a:xfrm>
          <a:prstGeom prst="rect">
            <a:avLst/>
          </a:prstGeom>
          <a:ln w="0">
            <a:noFill/>
          </a:ln>
          <a:effectLst>
            <a:outerShdw blurRad="19044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9" name="Picture 8"/>
          <p:cNvPicPr/>
          <p:nvPr/>
        </p:nvPicPr>
        <p:blipFill>
          <a:blip r:embed="rId3"/>
          <a:stretch/>
        </p:blipFill>
        <p:spPr>
          <a:xfrm>
            <a:off x="5426640" y="2270160"/>
            <a:ext cx="6657480" cy="171432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5"/>
          <p:cNvPicPr/>
          <p:nvPr/>
        </p:nvPicPr>
        <p:blipFill>
          <a:blip r:embed="rId4"/>
          <a:stretch/>
        </p:blipFill>
        <p:spPr>
          <a:xfrm>
            <a:off x="8798400" y="4112640"/>
            <a:ext cx="2622240" cy="2663640"/>
          </a:xfrm>
          <a:prstGeom prst="rect">
            <a:avLst/>
          </a:prstGeom>
          <a:ln w="0">
            <a:noFill/>
          </a:ln>
          <a:effectLst>
            <a:outerShdw blurRad="190440" algn="tl" rotWithShape="0">
              <a:srgbClr val="000000">
                <a:alpha val="70000"/>
              </a:srgbClr>
            </a:outerShdw>
          </a:effectLst>
        </p:spPr>
      </p:pic>
      <p:sp>
        <p:nvSpPr>
          <p:cNvPr id="211" name="Frame 3"/>
          <p:cNvSpPr/>
          <p:nvPr/>
        </p:nvSpPr>
        <p:spPr>
          <a:xfrm>
            <a:off x="10278360" y="4257360"/>
            <a:ext cx="1142280" cy="1186920"/>
          </a:xfrm>
          <a:prstGeom prst="frame">
            <a:avLst>
              <a:gd name="adj1" fmla="val 1210"/>
            </a:avLst>
          </a:prstGeom>
          <a:solidFill>
            <a:srgbClr val="94CE67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EE459F-74BE-4AE2-911E-7DE9A388EB5A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35880" y="0"/>
            <a:ext cx="11519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3600" b="0" strike="noStrike" cap="all" spc="-1">
                <a:solidFill>
                  <a:srgbClr val="FFFFFF"/>
                </a:solidFill>
                <a:latin typeface="Calibri Light"/>
              </a:rPr>
              <a:t>C-Conectada</a:t>
            </a:r>
            <a:endParaRPr lang="es-ES" sz="36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3" name="Picture 3"/>
          <p:cNvPicPr/>
          <p:nvPr/>
        </p:nvPicPr>
        <p:blipFill>
          <a:blip r:embed="rId2"/>
          <a:stretch/>
        </p:blipFill>
        <p:spPr>
          <a:xfrm>
            <a:off x="1055880" y="1846080"/>
            <a:ext cx="10079640" cy="4758480"/>
          </a:xfrm>
          <a:prstGeom prst="rect">
            <a:avLst/>
          </a:prstGeom>
          <a:ln w="0">
            <a:noFill/>
          </a:ln>
        </p:spPr>
      </p:pic>
      <p:sp>
        <p:nvSpPr>
          <p:cNvPr id="214" name="Rectangle 2"/>
          <p:cNvSpPr/>
          <p:nvPr/>
        </p:nvSpPr>
        <p:spPr>
          <a:xfrm>
            <a:off x="0" y="1047960"/>
            <a:ext cx="10970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Una ruta </a:t>
            </a:r>
            <a:r>
              <a:rPr lang="es-ES" sz="1400" b="1" strike="noStrike" spc="-1">
                <a:solidFill>
                  <a:srgbClr val="FFFFFF"/>
                </a:solidFill>
                <a:latin typeface="Calibri"/>
              </a:rPr>
              <a:t>coincide</a:t>
            </a: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 con un destino si la dirección IP de destino del paquete forma parte de la red especificada en la ruta.</a:t>
            </a:r>
            <a:endParaRPr lang="es-ES" sz="14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Es decir, un paquete a 192.168.1.60 coincide con una ruta a </a:t>
            </a:r>
            <a:r>
              <a:rPr lang="es-ES" sz="1400" b="1" strike="noStrike" spc="-1">
                <a:solidFill>
                  <a:srgbClr val="F78609"/>
                </a:solidFill>
                <a:latin typeface="Calibri"/>
              </a:rPr>
              <a:t>192.168.1.</a:t>
            </a:r>
            <a:r>
              <a:rPr lang="es-ES" sz="1400" b="1" strike="noStrike" spc="-1">
                <a:solidFill>
                  <a:srgbClr val="414FCF"/>
                </a:solidFill>
                <a:latin typeface="Calibri"/>
              </a:rPr>
              <a:t>0</a:t>
            </a:r>
            <a:r>
              <a:rPr lang="es-ES" sz="1400" b="1" strike="noStrike" spc="-1">
                <a:solidFill>
                  <a:srgbClr val="FFFFFF"/>
                </a:solidFill>
                <a:latin typeface="Calibri"/>
              </a:rPr>
              <a:t>/24</a:t>
            </a:r>
            <a:r>
              <a:rPr lang="es-ES" sz="1400" b="0" strike="noStrike" spc="-1">
                <a:solidFill>
                  <a:srgbClr val="FFFFFF"/>
                </a:solidFill>
                <a:latin typeface="Calibri"/>
              </a:rPr>
              <a:t>, pero no con una ruta a </a:t>
            </a:r>
            <a:r>
              <a:rPr lang="es-ES" sz="1400" b="1" strike="noStrike" spc="-1">
                <a:solidFill>
                  <a:srgbClr val="F78609"/>
                </a:solidFill>
                <a:latin typeface="Calibri"/>
              </a:rPr>
              <a:t>192.168.0</a:t>
            </a:r>
            <a:r>
              <a:rPr lang="es-ES" sz="1400" b="1" strike="noStrike" spc="-1">
                <a:solidFill>
                  <a:srgbClr val="FFFFFF"/>
                </a:solidFill>
                <a:latin typeface="Calibri"/>
              </a:rPr>
              <a:t>.</a:t>
            </a:r>
            <a:r>
              <a:rPr lang="es-ES" sz="1400" b="1" strike="noStrike" spc="-1">
                <a:solidFill>
                  <a:srgbClr val="414FCF"/>
                </a:solidFill>
                <a:latin typeface="Calibri"/>
              </a:rPr>
              <a:t>0</a:t>
            </a:r>
            <a:r>
              <a:rPr lang="es-ES" sz="1400" b="1" strike="noStrike" spc="-1">
                <a:solidFill>
                  <a:srgbClr val="FFFFFF"/>
                </a:solidFill>
                <a:latin typeface="Calibri"/>
              </a:rPr>
              <a:t>/24.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1A589B-F43D-42B1-87A6-E008BC66049B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1054</TotalTime>
  <Words>2014</Words>
  <Application>Microsoft Office PowerPoint</Application>
  <PresentationFormat>Widescreen</PresentationFormat>
  <Paragraphs>328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Package</vt:lpstr>
      <vt:lpstr>Routing</vt:lpstr>
      <vt:lpstr>Objetivos</vt:lpstr>
      <vt:lpstr>¿Qué es enrutar?</vt:lpstr>
      <vt:lpstr>PowerPoint Presentation</vt:lpstr>
      <vt:lpstr>R1 Pre-configuración (ip address)</vt:lpstr>
      <vt:lpstr>R1 Pre-configuración (ip address)</vt:lpstr>
      <vt:lpstr>Estructura jerárquica</vt:lpstr>
      <vt:lpstr>Rutas automáticamente añadidas</vt:lpstr>
      <vt:lpstr>C-Conectada</vt:lpstr>
      <vt:lpstr>L-Local</vt:lpstr>
      <vt:lpstr>Selección de la ruta</vt:lpstr>
      <vt:lpstr>Práctica de selección de rutas(2)</vt:lpstr>
      <vt:lpstr>Práctica de selección de rutas(1)</vt:lpstr>
      <vt:lpstr>Práctica de selección de rutas(2)</vt:lpstr>
      <vt:lpstr>Práctica de selección de rutas(2)</vt:lpstr>
      <vt:lpstr>Práctica de selección de rutas(3)</vt:lpstr>
      <vt:lpstr>Práctica de selección de rutas(3)</vt:lpstr>
      <vt:lpstr>Práctica de selección de rutas(4)</vt:lpstr>
      <vt:lpstr>Práctica de selección de rutas(4)</vt:lpstr>
      <vt:lpstr>ejercicio</vt:lpstr>
      <vt:lpstr>R1</vt:lpstr>
      <vt:lpstr>R2</vt:lpstr>
      <vt:lpstr>R3</vt:lpstr>
      <vt:lpstr>R4</vt:lpstr>
      <vt:lpstr>Enrutamiento estático</vt:lpstr>
      <vt:lpstr>Puerta de enlace predeterminada</vt:lpstr>
      <vt:lpstr>PowerPoint Presentation</vt:lpstr>
      <vt:lpstr>Rutas estáticas</vt:lpstr>
      <vt:lpstr>Tabla de enrutamiento</vt:lpstr>
      <vt:lpstr>Tabla de enrutamiento</vt:lpstr>
      <vt:lpstr>PowerPoint Presentation</vt:lpstr>
      <vt:lpstr>Ruta por defecto</vt:lpstr>
      <vt:lpstr>resumen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Juan Pozo</dc:creator>
  <dc:description/>
  <cp:lastModifiedBy>Juan Pozo</cp:lastModifiedBy>
  <cp:revision>54</cp:revision>
  <dcterms:created xsi:type="dcterms:W3CDTF">2023-12-30T09:46:15Z</dcterms:created>
  <dcterms:modified xsi:type="dcterms:W3CDTF">2024-01-11T20:17:46Z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46</vt:i4>
  </property>
</Properties>
</file>