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70"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ozo" userId="5eaa96e01e98ca80" providerId="LiveId" clId="{F1D5F68F-326B-4BB4-9FF0-FD8709C18B09}"/>
    <pc:docChg chg="custSel modSld sldOrd">
      <pc:chgData name="Juan Pozo" userId="5eaa96e01e98ca80" providerId="LiveId" clId="{F1D5F68F-326B-4BB4-9FF0-FD8709C18B09}" dt="2024-01-31T09:53:46.344" v="31" actId="2711"/>
      <pc:docMkLst>
        <pc:docMk/>
      </pc:docMkLst>
      <pc:sldChg chg="modSp mod">
        <pc:chgData name="Juan Pozo" userId="5eaa96e01e98ca80" providerId="LiveId" clId="{F1D5F68F-326B-4BB4-9FF0-FD8709C18B09}" dt="2024-01-31T09:52:32.047" v="22" actId="2711"/>
        <pc:sldMkLst>
          <pc:docMk/>
          <pc:sldMk cId="4237864472" sldId="257"/>
        </pc:sldMkLst>
        <pc:spChg chg="mod">
          <ac:chgData name="Juan Pozo" userId="5eaa96e01e98ca80" providerId="LiveId" clId="{F1D5F68F-326B-4BB4-9FF0-FD8709C18B09}" dt="2024-01-31T09:52:32.047" v="22" actId="2711"/>
          <ac:spMkLst>
            <pc:docMk/>
            <pc:sldMk cId="4237864472" sldId="257"/>
            <ac:spMk id="2" creationId="{93260BCB-F30C-89D7-0CF9-3BDF20A423A2}"/>
          </ac:spMkLst>
        </pc:spChg>
      </pc:sldChg>
      <pc:sldChg chg="modSp mod">
        <pc:chgData name="Juan Pozo" userId="5eaa96e01e98ca80" providerId="LiveId" clId="{F1D5F68F-326B-4BB4-9FF0-FD8709C18B09}" dt="2024-01-31T09:52:42.458" v="23" actId="2711"/>
        <pc:sldMkLst>
          <pc:docMk/>
          <pc:sldMk cId="1047611262" sldId="258"/>
        </pc:sldMkLst>
        <pc:spChg chg="mod">
          <ac:chgData name="Juan Pozo" userId="5eaa96e01e98ca80" providerId="LiveId" clId="{F1D5F68F-326B-4BB4-9FF0-FD8709C18B09}" dt="2024-01-31T09:52:42.458" v="23" actId="2711"/>
          <ac:spMkLst>
            <pc:docMk/>
            <pc:sldMk cId="1047611262" sldId="258"/>
            <ac:spMk id="2" creationId="{BB9F7DDA-CD44-396F-0F06-49F7D3D71E49}"/>
          </ac:spMkLst>
        </pc:spChg>
      </pc:sldChg>
      <pc:sldChg chg="modSp mod">
        <pc:chgData name="Juan Pozo" userId="5eaa96e01e98ca80" providerId="LiveId" clId="{F1D5F68F-326B-4BB4-9FF0-FD8709C18B09}" dt="2024-01-31T09:51:15.724" v="11" actId="113"/>
        <pc:sldMkLst>
          <pc:docMk/>
          <pc:sldMk cId="1972459228" sldId="259"/>
        </pc:sldMkLst>
        <pc:spChg chg="mod">
          <ac:chgData name="Juan Pozo" userId="5eaa96e01e98ca80" providerId="LiveId" clId="{F1D5F68F-326B-4BB4-9FF0-FD8709C18B09}" dt="2024-01-31T09:51:15.724" v="11" actId="113"/>
          <ac:spMkLst>
            <pc:docMk/>
            <pc:sldMk cId="1972459228" sldId="259"/>
            <ac:spMk id="3" creationId="{46B41458-A974-8DAB-9BC4-9601E558F29B}"/>
          </ac:spMkLst>
        </pc:spChg>
      </pc:sldChg>
      <pc:sldChg chg="modSp mod">
        <pc:chgData name="Juan Pozo" userId="5eaa96e01e98ca80" providerId="LiveId" clId="{F1D5F68F-326B-4BB4-9FF0-FD8709C18B09}" dt="2024-01-31T09:52:50.914" v="24" actId="2711"/>
        <pc:sldMkLst>
          <pc:docMk/>
          <pc:sldMk cId="2904935800" sldId="260"/>
        </pc:sldMkLst>
        <pc:spChg chg="mod">
          <ac:chgData name="Juan Pozo" userId="5eaa96e01e98ca80" providerId="LiveId" clId="{F1D5F68F-326B-4BB4-9FF0-FD8709C18B09}" dt="2024-01-31T09:52:50.914" v="24" actId="2711"/>
          <ac:spMkLst>
            <pc:docMk/>
            <pc:sldMk cId="2904935800" sldId="260"/>
            <ac:spMk id="2" creationId="{A6357E1B-1528-4D5C-90AB-7DE8C46D72AA}"/>
          </ac:spMkLst>
        </pc:spChg>
        <pc:spChg chg="mod">
          <ac:chgData name="Juan Pozo" userId="5eaa96e01e98ca80" providerId="LiveId" clId="{F1D5F68F-326B-4BB4-9FF0-FD8709C18B09}" dt="2024-01-31T09:51:44.247" v="18" actId="20577"/>
          <ac:spMkLst>
            <pc:docMk/>
            <pc:sldMk cId="2904935800" sldId="260"/>
            <ac:spMk id="3" creationId="{5FCA02A2-735E-AAB1-C4A4-B61F68AEF963}"/>
          </ac:spMkLst>
        </pc:spChg>
      </pc:sldChg>
      <pc:sldChg chg="modSp mod">
        <pc:chgData name="Juan Pozo" userId="5eaa96e01e98ca80" providerId="LiveId" clId="{F1D5F68F-326B-4BB4-9FF0-FD8709C18B09}" dt="2024-01-31T09:52:19.152" v="21" actId="2711"/>
        <pc:sldMkLst>
          <pc:docMk/>
          <pc:sldMk cId="1732944497" sldId="264"/>
        </pc:sldMkLst>
        <pc:spChg chg="mod">
          <ac:chgData name="Juan Pozo" userId="5eaa96e01e98ca80" providerId="LiveId" clId="{F1D5F68F-326B-4BB4-9FF0-FD8709C18B09}" dt="2024-01-31T09:52:19.152" v="21" actId="2711"/>
          <ac:spMkLst>
            <pc:docMk/>
            <pc:sldMk cId="1732944497" sldId="264"/>
            <ac:spMk id="2" creationId="{C37AB977-6893-A246-73E6-64171EED3135}"/>
          </ac:spMkLst>
        </pc:spChg>
        <pc:spChg chg="mod">
          <ac:chgData name="Juan Pozo" userId="5eaa96e01e98ca80" providerId="LiveId" clId="{F1D5F68F-326B-4BB4-9FF0-FD8709C18B09}" dt="2024-01-31T09:52:12.328" v="20" actId="2711"/>
          <ac:spMkLst>
            <pc:docMk/>
            <pc:sldMk cId="1732944497" sldId="264"/>
            <ac:spMk id="3" creationId="{40004465-F3D5-0E3C-B860-1A32FE6387A1}"/>
          </ac:spMkLst>
        </pc:spChg>
      </pc:sldChg>
      <pc:sldChg chg="modSp mod">
        <pc:chgData name="Juan Pozo" userId="5eaa96e01e98ca80" providerId="LiveId" clId="{F1D5F68F-326B-4BB4-9FF0-FD8709C18B09}" dt="2024-01-31T09:53:04.582" v="26" actId="27636"/>
        <pc:sldMkLst>
          <pc:docMk/>
          <pc:sldMk cId="1643246840" sldId="265"/>
        </pc:sldMkLst>
        <pc:spChg chg="mod">
          <ac:chgData name="Juan Pozo" userId="5eaa96e01e98ca80" providerId="LiveId" clId="{F1D5F68F-326B-4BB4-9FF0-FD8709C18B09}" dt="2024-01-31T09:53:04.582" v="26" actId="27636"/>
          <ac:spMkLst>
            <pc:docMk/>
            <pc:sldMk cId="1643246840" sldId="265"/>
            <ac:spMk id="3" creationId="{7A8E8608-D22C-6CA8-4A63-040127D8C786}"/>
          </ac:spMkLst>
        </pc:spChg>
      </pc:sldChg>
      <pc:sldChg chg="modSp mod">
        <pc:chgData name="Juan Pozo" userId="5eaa96e01e98ca80" providerId="LiveId" clId="{F1D5F68F-326B-4BB4-9FF0-FD8709C18B09}" dt="2024-01-31T09:53:38.460" v="30" actId="2711"/>
        <pc:sldMkLst>
          <pc:docMk/>
          <pc:sldMk cId="4209188953" sldId="266"/>
        </pc:sldMkLst>
        <pc:spChg chg="mod">
          <ac:chgData name="Juan Pozo" userId="5eaa96e01e98ca80" providerId="LiveId" clId="{F1D5F68F-326B-4BB4-9FF0-FD8709C18B09}" dt="2024-01-31T09:53:38.460" v="30" actId="2711"/>
          <ac:spMkLst>
            <pc:docMk/>
            <pc:sldMk cId="4209188953" sldId="266"/>
            <ac:spMk id="2" creationId="{D413B71F-F920-EC07-726D-6C65E043A74D}"/>
          </ac:spMkLst>
        </pc:spChg>
        <pc:spChg chg="mod">
          <ac:chgData name="Juan Pozo" userId="5eaa96e01e98ca80" providerId="LiveId" clId="{F1D5F68F-326B-4BB4-9FF0-FD8709C18B09}" dt="2024-01-31T09:53:30.092" v="29" actId="27636"/>
          <ac:spMkLst>
            <pc:docMk/>
            <pc:sldMk cId="4209188953" sldId="266"/>
            <ac:spMk id="3" creationId="{A69ECA45-F207-690E-CE7D-27AAADAE9745}"/>
          </ac:spMkLst>
        </pc:spChg>
      </pc:sldChg>
      <pc:sldChg chg="modSp mod ord">
        <pc:chgData name="Juan Pozo" userId="5eaa96e01e98ca80" providerId="LiveId" clId="{F1D5F68F-326B-4BB4-9FF0-FD8709C18B09}" dt="2024-01-31T09:50:46.034" v="9" actId="113"/>
        <pc:sldMkLst>
          <pc:docMk/>
          <pc:sldMk cId="293394869" sldId="267"/>
        </pc:sldMkLst>
        <pc:spChg chg="mod">
          <ac:chgData name="Juan Pozo" userId="5eaa96e01e98ca80" providerId="LiveId" clId="{F1D5F68F-326B-4BB4-9FF0-FD8709C18B09}" dt="2024-01-31T09:50:46.034" v="9" actId="113"/>
          <ac:spMkLst>
            <pc:docMk/>
            <pc:sldMk cId="293394869" sldId="267"/>
            <ac:spMk id="3" creationId="{E824EAB6-A427-1AB3-3F64-659980529656}"/>
          </ac:spMkLst>
        </pc:spChg>
      </pc:sldChg>
      <pc:sldChg chg="modSp mod">
        <pc:chgData name="Juan Pozo" userId="5eaa96e01e98ca80" providerId="LiveId" clId="{F1D5F68F-326B-4BB4-9FF0-FD8709C18B09}" dt="2024-01-31T09:53:46.344" v="31" actId="2711"/>
        <pc:sldMkLst>
          <pc:docMk/>
          <pc:sldMk cId="480686533" sldId="268"/>
        </pc:sldMkLst>
        <pc:spChg chg="mod">
          <ac:chgData name="Juan Pozo" userId="5eaa96e01e98ca80" providerId="LiveId" clId="{F1D5F68F-326B-4BB4-9FF0-FD8709C18B09}" dt="2024-01-31T09:53:46.344" v="31" actId="2711"/>
          <ac:spMkLst>
            <pc:docMk/>
            <pc:sldMk cId="480686533" sldId="268"/>
            <ac:spMk id="3" creationId="{F354AB9D-E73A-C470-C3B0-3FE6DF7A7022}"/>
          </ac:spMkLst>
        </pc:spChg>
      </pc:sldChg>
      <pc:sldChg chg="modSp mod">
        <pc:chgData name="Juan Pozo" userId="5eaa96e01e98ca80" providerId="LiveId" clId="{F1D5F68F-326B-4BB4-9FF0-FD8709C18B09}" dt="2024-01-31T09:53:12.222" v="27" actId="33524"/>
        <pc:sldMkLst>
          <pc:docMk/>
          <pc:sldMk cId="2208599018" sldId="269"/>
        </pc:sldMkLst>
        <pc:spChg chg="mod">
          <ac:chgData name="Juan Pozo" userId="5eaa96e01e98ca80" providerId="LiveId" clId="{F1D5F68F-326B-4BB4-9FF0-FD8709C18B09}" dt="2024-01-31T09:53:12.222" v="27" actId="33524"/>
          <ac:spMkLst>
            <pc:docMk/>
            <pc:sldMk cId="2208599018" sldId="269"/>
            <ac:spMk id="3" creationId="{6446CEAB-DEA5-4448-419D-89BC07E777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2A58F-B612-2109-FA44-E7C7AC1F6DFD}"/>
              </a:ext>
            </a:extLst>
          </p:cNvPr>
          <p:cNvSpPr>
            <a:spLocks noGrp="1"/>
          </p:cNvSpPr>
          <p:nvPr>
            <p:ph type="ctrTitle"/>
          </p:nvPr>
        </p:nvSpPr>
        <p:spPr/>
        <p:txBody>
          <a:bodyPr/>
          <a:lstStyle/>
          <a:p>
            <a:r>
              <a:rPr lang="es-ES" dirty="0"/>
              <a:t>administración de sistemas propietarios</a:t>
            </a:r>
          </a:p>
        </p:txBody>
      </p:sp>
      <p:sp>
        <p:nvSpPr>
          <p:cNvPr id="3" name="Subtitle 2">
            <a:extLst>
              <a:ext uri="{FF2B5EF4-FFF2-40B4-BE49-F238E27FC236}">
                <a16:creationId xmlns:a16="http://schemas.microsoft.com/office/drawing/2014/main" xmlns="" id="{31ED4E9D-3BA5-B29B-08A2-CAE7CA469B00}"/>
              </a:ext>
            </a:extLst>
          </p:cNvPr>
          <p:cNvSpPr>
            <a:spLocks noGrp="1"/>
          </p:cNvSpPr>
          <p:nvPr>
            <p:ph type="subTitle" idx="1"/>
          </p:nvPr>
        </p:nvSpPr>
        <p:spPr/>
        <p:txBody>
          <a:bodyPr/>
          <a:lstStyle/>
          <a:p>
            <a:r>
              <a:rPr lang="es-ES" dirty="0"/>
              <a:t>Windows </a:t>
            </a:r>
            <a:r>
              <a:rPr lang="es-ES" dirty="0" err="1"/>
              <a:t>ii</a:t>
            </a:r>
            <a:endParaRPr lang="es-ES" dirty="0"/>
          </a:p>
        </p:txBody>
      </p:sp>
    </p:spTree>
    <p:extLst>
      <p:ext uri="{BB962C8B-B14F-4D97-AF65-F5344CB8AC3E}">
        <p14:creationId xmlns:p14="http://schemas.microsoft.com/office/powerpoint/2010/main" val="402751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F2DAE-53B0-BAC5-7176-3C7547F7CAA5}"/>
              </a:ext>
            </a:extLst>
          </p:cNvPr>
          <p:cNvSpPr>
            <a:spLocks noGrp="1"/>
          </p:cNvSpPr>
          <p:nvPr>
            <p:ph type="title"/>
          </p:nvPr>
        </p:nvSpPr>
        <p:spPr/>
        <p:txBody>
          <a:bodyPr>
            <a:normAutofit/>
          </a:bodyPr>
          <a:lstStyle/>
          <a:p>
            <a:r>
              <a:rPr lang="es-ES" b="1" i="0" u="none" strike="noStrike" baseline="0" dirty="0">
                <a:latin typeface="Arial-BoldMT"/>
              </a:rPr>
              <a:t>2.3  Crear grupos de usuarios</a:t>
            </a:r>
            <a:endParaRPr lang="es-ES" dirty="0"/>
          </a:p>
        </p:txBody>
      </p:sp>
      <p:sp>
        <p:nvSpPr>
          <p:cNvPr id="3" name="Content Placeholder 2">
            <a:extLst>
              <a:ext uri="{FF2B5EF4-FFF2-40B4-BE49-F238E27FC236}">
                <a16:creationId xmlns:a16="http://schemas.microsoft.com/office/drawing/2014/main" xmlns="" id="{7A8E8608-D22C-6CA8-4A63-040127D8C786}"/>
              </a:ext>
            </a:extLst>
          </p:cNvPr>
          <p:cNvSpPr>
            <a:spLocks noGrp="1"/>
          </p:cNvSpPr>
          <p:nvPr>
            <p:ph idx="1"/>
          </p:nvPr>
        </p:nvSpPr>
        <p:spPr/>
        <p:txBody>
          <a:bodyPr>
            <a:normAutofit fontScale="85000" lnSpcReduction="20000"/>
          </a:bodyPr>
          <a:lstStyle/>
          <a:p>
            <a:pPr algn="just"/>
            <a:r>
              <a:rPr lang="es-ES" sz="1800" b="0" i="0" u="none" strike="noStrike" baseline="0" dirty="0"/>
              <a:t>Cuando se administran grupos dentro de una organización, es prudente identificar los datos a los que ciertos departamentos deben tener acceso, los datos que se deben negar a otros y que datos deberían ser compartidos por todos. Esto ayuda en la creación de una estructura de grupos adecuada, junto con los permisos apropiados para los datos compartidos.</a:t>
            </a:r>
          </a:p>
          <a:p>
            <a:pPr algn="just"/>
            <a:r>
              <a:rPr lang="es-ES" sz="1800" b="0" i="0" u="none" strike="noStrike" baseline="0" dirty="0"/>
              <a:t>Los permisos son reglas asociadas a objetos, como carpetas, archivos o impresoras. Definen qué usuarios pueden acceder a dichos objetos y qué pueden hacer. Las acciones que se pueden hacer en una carpeta pueden ser leer, modificar o crear archivos en su interior. En una  impresora, pueden ser eliminar tareas,</a:t>
            </a:r>
          </a:p>
          <a:p>
            <a:pPr algn="just"/>
            <a:r>
              <a:rPr lang="es-ES" sz="1800" b="0" i="0" u="none" strike="noStrike" baseline="0" dirty="0"/>
              <a:t>configurar, etc. Los derechos son reglas que definen las acciones, que pueden hacer los usuarios, tales como, hacer una copia de  seguridad de un ordenador, apagar el sistema, etc.</a:t>
            </a:r>
          </a:p>
          <a:p>
            <a:pPr algn="just"/>
            <a:r>
              <a:rPr lang="es-ES" sz="1800" b="0" i="0" u="none" strike="noStrike" baseline="0" dirty="0"/>
              <a:t>A cada usuario se le adjudica un permiso o privilegio, sobre los recursos del sistema.</a:t>
            </a:r>
          </a:p>
          <a:p>
            <a:pPr algn="just"/>
            <a:r>
              <a:rPr lang="es-ES" sz="1800" b="0" i="0" u="none" strike="noStrike" baseline="0" dirty="0"/>
              <a:t>Según el permiso que tenga un usuario podrá o no acceder a un recurso, y también nos dirá qué acciones podrá o no hacer (leer, escribir, imprimir, etc.). Cada usuario puede tener un permiso o privilegio individual, pero es más práctico crear grupos de usuarios que tengan los mismos privilegios.</a:t>
            </a:r>
            <a:endParaRPr lang="es-ES" dirty="0"/>
          </a:p>
        </p:txBody>
      </p:sp>
    </p:spTree>
    <p:extLst>
      <p:ext uri="{BB962C8B-B14F-4D97-AF65-F5344CB8AC3E}">
        <p14:creationId xmlns:p14="http://schemas.microsoft.com/office/powerpoint/2010/main" val="164324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E006D-411A-599D-FF0C-3EB462A2C27A}"/>
              </a:ext>
            </a:extLst>
          </p:cNvPr>
          <p:cNvSpPr>
            <a:spLocks noGrp="1"/>
          </p:cNvSpPr>
          <p:nvPr>
            <p:ph type="title"/>
          </p:nvPr>
        </p:nvSpPr>
        <p:spPr/>
        <p:txBody>
          <a:bodyPr/>
          <a:lstStyle/>
          <a:p>
            <a:r>
              <a:rPr lang="es-ES" b="1" dirty="0"/>
              <a:t>3.	Administración de seguridad de recursos a nivel local</a:t>
            </a:r>
          </a:p>
        </p:txBody>
      </p:sp>
      <p:sp>
        <p:nvSpPr>
          <p:cNvPr id="3" name="Content Placeholder 2">
            <a:extLst>
              <a:ext uri="{FF2B5EF4-FFF2-40B4-BE49-F238E27FC236}">
                <a16:creationId xmlns:a16="http://schemas.microsoft.com/office/drawing/2014/main" xmlns="" id="{6446CEAB-DEA5-4448-419D-89BC07E777EB}"/>
              </a:ext>
            </a:extLst>
          </p:cNvPr>
          <p:cNvSpPr>
            <a:spLocks noGrp="1"/>
          </p:cNvSpPr>
          <p:nvPr>
            <p:ph idx="1"/>
          </p:nvPr>
        </p:nvSpPr>
        <p:spPr/>
        <p:txBody>
          <a:bodyPr>
            <a:normAutofit fontScale="92500" lnSpcReduction="20000"/>
          </a:bodyPr>
          <a:lstStyle/>
          <a:p>
            <a:r>
              <a:rPr lang="es-ES" dirty="0"/>
              <a:t>Los recursos de un sistema son los distintos elementos con los que ese sistema cuenta para que sean usados por los usuarios. Así, una impresora, una carpeta, un fichero, una conexión de red son ejemplos de recursos.</a:t>
            </a:r>
          </a:p>
          <a:p>
            <a:r>
              <a:rPr lang="es-ES" dirty="0"/>
              <a:t>Cada recurso cuenta con una lista donde aparecen los usuarios que pueden usar dicho recurso y de qué forma pueden usarlo. </a:t>
            </a:r>
          </a:p>
          <a:p>
            <a:r>
              <a:rPr lang="es-ES" dirty="0"/>
              <a:t>Los usuarios y grupos permiten limitar la capacidad de los recursos para llevar a cabo determinadas acciones, mediante la asignación de derechos y permisos. Un derecho autoriza a un usuario a realizar ciertas acciones en un equipo, como hacer copias de seguridad de archivos y carpetas, o apagar el equipo. Por otro lado, un permiso es una regla asociada a un recurso que regula los usuarios/grupos que pueden tener acceso al recurso y la forma en la que acceden.</a:t>
            </a:r>
          </a:p>
        </p:txBody>
      </p:sp>
    </p:spTree>
    <p:extLst>
      <p:ext uri="{BB962C8B-B14F-4D97-AF65-F5344CB8AC3E}">
        <p14:creationId xmlns:p14="http://schemas.microsoft.com/office/powerpoint/2010/main" val="220859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2AC09-E5D2-EB21-7182-F2B1E33303F0}"/>
              </a:ext>
            </a:extLst>
          </p:cNvPr>
          <p:cNvSpPr>
            <a:spLocks noGrp="1"/>
          </p:cNvSpPr>
          <p:nvPr>
            <p:ph type="title"/>
          </p:nvPr>
        </p:nvSpPr>
        <p:spPr/>
        <p:txBody>
          <a:bodyPr>
            <a:normAutofit/>
          </a:bodyPr>
          <a:lstStyle/>
          <a:p>
            <a:r>
              <a:rPr lang="es-ES" b="1" dirty="0" smtClean="0">
                <a:latin typeface="Arial-BoldMT"/>
              </a:rPr>
              <a:t>3.1</a:t>
            </a:r>
            <a:r>
              <a:rPr lang="es-ES" b="1" i="0" u="none" strike="noStrike" baseline="0" dirty="0" smtClean="0">
                <a:latin typeface="Arial-BoldMT"/>
              </a:rPr>
              <a:t>  </a:t>
            </a:r>
            <a:r>
              <a:rPr lang="es-ES" b="1" i="0" u="none" strike="noStrike" baseline="0" dirty="0">
                <a:latin typeface="Arial-BoldMT"/>
              </a:rPr>
              <a:t>Asignación de permisos</a:t>
            </a:r>
            <a:endParaRPr lang="es-ES" dirty="0"/>
          </a:p>
        </p:txBody>
      </p:sp>
      <p:sp>
        <p:nvSpPr>
          <p:cNvPr id="3" name="Content Placeholder 2">
            <a:extLst>
              <a:ext uri="{FF2B5EF4-FFF2-40B4-BE49-F238E27FC236}">
                <a16:creationId xmlns:a16="http://schemas.microsoft.com/office/drawing/2014/main" xmlns="" id="{E824EAB6-A427-1AB3-3F64-659980529656}"/>
              </a:ext>
            </a:extLst>
          </p:cNvPr>
          <p:cNvSpPr>
            <a:spLocks noGrp="1"/>
          </p:cNvSpPr>
          <p:nvPr>
            <p:ph idx="1"/>
          </p:nvPr>
        </p:nvSpPr>
        <p:spPr/>
        <p:txBody>
          <a:bodyPr>
            <a:normAutofit/>
          </a:bodyPr>
          <a:lstStyle/>
          <a:p>
            <a:r>
              <a:rPr lang="es-ES" dirty="0"/>
              <a:t>La mayoría de los sistemas de archivos modernos permiten asignar permisos a los archivos para determinados usuarios y grupos de usuarios. De esta manera, se puede restringir o permitir el acceso de un determinado usuario a un archivo para su visualización de contenidos, modificación o ejecución.</a:t>
            </a:r>
          </a:p>
          <a:p>
            <a:r>
              <a:rPr lang="es-ES" dirty="0"/>
              <a:t>El acceso de un usuario a una aplicación dada, archivo o directorio es determinado por los permisos aplicados a esa aplicación, archivo o directorio.</a:t>
            </a:r>
          </a:p>
          <a:p>
            <a:r>
              <a:rPr lang="es-ES" dirty="0"/>
              <a:t>Los permisos de un recurso se guardan en una lista especial que se conoce como </a:t>
            </a:r>
            <a:r>
              <a:rPr lang="es-ES" b="1" dirty="0"/>
              <a:t>ACL</a:t>
            </a:r>
            <a:r>
              <a:rPr lang="es-ES" dirty="0"/>
              <a:t> (Access Control </a:t>
            </a:r>
            <a:r>
              <a:rPr lang="es-ES" dirty="0" err="1"/>
              <a:t>List</a:t>
            </a:r>
            <a:r>
              <a:rPr lang="es-ES" dirty="0"/>
              <a:t> o Lista de Control de Acceso).</a:t>
            </a:r>
          </a:p>
          <a:p>
            <a:endParaRPr lang="es-ES" dirty="0"/>
          </a:p>
        </p:txBody>
      </p:sp>
    </p:spTree>
    <p:extLst>
      <p:ext uri="{BB962C8B-B14F-4D97-AF65-F5344CB8AC3E}">
        <p14:creationId xmlns:p14="http://schemas.microsoft.com/office/powerpoint/2010/main" val="29339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F840F-1DA2-387A-1D43-61AAFBC16D11}"/>
              </a:ext>
            </a:extLst>
          </p:cNvPr>
          <p:cNvSpPr>
            <a:spLocks noGrp="1"/>
          </p:cNvSpPr>
          <p:nvPr>
            <p:ph type="title"/>
          </p:nvPr>
        </p:nvSpPr>
        <p:spPr/>
        <p:txBody>
          <a:bodyPr/>
          <a:lstStyle/>
          <a:p>
            <a:r>
              <a:rPr lang="es-ES" b="1" dirty="0" smtClean="0"/>
              <a:t>3.2</a:t>
            </a:r>
            <a:r>
              <a:rPr lang="es-ES" b="1" dirty="0"/>
              <a:t>	DIRECTIVAS DE SEGURIDAD local</a:t>
            </a:r>
          </a:p>
        </p:txBody>
      </p:sp>
      <p:sp>
        <p:nvSpPr>
          <p:cNvPr id="3" name="Content Placeholder 2">
            <a:extLst>
              <a:ext uri="{FF2B5EF4-FFF2-40B4-BE49-F238E27FC236}">
                <a16:creationId xmlns:a16="http://schemas.microsoft.com/office/drawing/2014/main" xmlns="" id="{8C2EB689-FC8C-DA02-0916-5AABC2377FF2}"/>
              </a:ext>
            </a:extLst>
          </p:cNvPr>
          <p:cNvSpPr>
            <a:spLocks noGrp="1"/>
          </p:cNvSpPr>
          <p:nvPr>
            <p:ph idx="1"/>
          </p:nvPr>
        </p:nvSpPr>
        <p:spPr/>
        <p:txBody>
          <a:bodyPr/>
          <a:lstStyle/>
          <a:p>
            <a:r>
              <a:rPr lang="es-ES" dirty="0"/>
              <a:t>Una directiva es un conjunto de reglas de seguridad que se pueden implementar en un sistema.</a:t>
            </a:r>
          </a:p>
          <a:p>
            <a:r>
              <a:rPr lang="es-ES" dirty="0"/>
              <a:t>•	Directivas de seguridad local. Nos permiten aplicar distintas restricciones de seguridad sobre las cuentas de usuario y sus contraseñas. </a:t>
            </a:r>
          </a:p>
          <a:p>
            <a:r>
              <a:rPr lang="es-ES" dirty="0"/>
              <a:t>•	Directivas de grupo local. Nos permiten configurar equipos de forma local o remota, instalar o eliminar aplicaciones, restringir los derechos de los usuarios, entre otras acciones.</a:t>
            </a:r>
          </a:p>
          <a:p>
            <a:endParaRPr lang="es-ES" dirty="0"/>
          </a:p>
        </p:txBody>
      </p:sp>
    </p:spTree>
    <p:extLst>
      <p:ext uri="{BB962C8B-B14F-4D97-AF65-F5344CB8AC3E}">
        <p14:creationId xmlns:p14="http://schemas.microsoft.com/office/powerpoint/2010/main" val="212695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3B71F-F920-EC07-726D-6C65E043A74D}"/>
              </a:ext>
            </a:extLst>
          </p:cNvPr>
          <p:cNvSpPr>
            <a:spLocks noGrp="1"/>
          </p:cNvSpPr>
          <p:nvPr>
            <p:ph type="title"/>
          </p:nvPr>
        </p:nvSpPr>
        <p:spPr/>
        <p:txBody>
          <a:bodyPr>
            <a:normAutofit/>
          </a:bodyPr>
          <a:lstStyle/>
          <a:p>
            <a:r>
              <a:rPr lang="pt-BR" b="1" i="0" u="none" strike="noStrike" baseline="0" dirty="0" smtClean="0"/>
              <a:t>3.3  </a:t>
            </a:r>
            <a:r>
              <a:rPr lang="pt-BR" b="1" i="0" u="none" strike="noStrike" baseline="0" dirty="0"/>
              <a:t>Políticas o directivas de grupo.</a:t>
            </a:r>
            <a:endParaRPr lang="es-ES" dirty="0"/>
          </a:p>
        </p:txBody>
      </p:sp>
      <p:sp>
        <p:nvSpPr>
          <p:cNvPr id="3" name="Content Placeholder 2">
            <a:extLst>
              <a:ext uri="{FF2B5EF4-FFF2-40B4-BE49-F238E27FC236}">
                <a16:creationId xmlns:a16="http://schemas.microsoft.com/office/drawing/2014/main" xmlns="" id="{A69ECA45-F207-690E-CE7D-27AAADAE9745}"/>
              </a:ext>
            </a:extLst>
          </p:cNvPr>
          <p:cNvSpPr>
            <a:spLocks noGrp="1"/>
          </p:cNvSpPr>
          <p:nvPr>
            <p:ph idx="1"/>
          </p:nvPr>
        </p:nvSpPr>
        <p:spPr>
          <a:xfrm>
            <a:off x="1141413" y="2676330"/>
            <a:ext cx="9905998" cy="3124201"/>
          </a:xfrm>
        </p:spPr>
        <p:txBody>
          <a:bodyPr>
            <a:normAutofit fontScale="92500"/>
          </a:bodyPr>
          <a:lstStyle/>
          <a:p>
            <a:pPr algn="just"/>
            <a:r>
              <a:rPr lang="es-ES" sz="1800" b="0" i="0" u="none" strike="noStrike" baseline="0" dirty="0"/>
              <a:t>Las </a:t>
            </a:r>
            <a:r>
              <a:rPr lang="es-ES" sz="1800" b="1" i="0" u="none" strike="noStrike" baseline="0" dirty="0"/>
              <a:t>políticas de grupo </a:t>
            </a:r>
            <a:r>
              <a:rPr lang="es-ES" sz="1800" b="0" i="0" u="none" strike="noStrike" baseline="0" dirty="0"/>
              <a:t>son un conjunto de opciones de configuración de los ordenadores y de los usuarios. Estas opciones, se guardan en los objetos de políticas de grupos (</a:t>
            </a:r>
            <a:r>
              <a:rPr lang="es-ES" sz="1800" b="0" i="0" u="none" strike="noStrike" baseline="0" dirty="0" err="1"/>
              <a:t>Group</a:t>
            </a:r>
            <a:r>
              <a:rPr lang="es-ES" sz="1800" b="0" i="0" u="none" strike="noStrike" baseline="0" dirty="0"/>
              <a:t> </a:t>
            </a:r>
            <a:r>
              <a:rPr lang="es-ES" sz="1800" b="0" i="0" u="none" strike="noStrike" baseline="0" dirty="0" err="1"/>
              <a:t>Policy</a:t>
            </a:r>
            <a:r>
              <a:rPr lang="es-ES" sz="1800" b="0" i="0" u="none" strike="noStrike" baseline="0" dirty="0"/>
              <a:t> </a:t>
            </a:r>
            <a:r>
              <a:rPr lang="es-ES" sz="1800" b="0" i="0" u="none" strike="noStrike" baseline="0" dirty="0" err="1"/>
              <a:t>Objects</a:t>
            </a:r>
            <a:r>
              <a:rPr lang="es-ES" sz="1800" b="0" i="0" u="none" strike="noStrike" baseline="0" dirty="0"/>
              <a:t>, </a:t>
            </a:r>
            <a:r>
              <a:rPr lang="es-ES" sz="1800" b="0" i="0" u="none" strike="noStrike" baseline="0" dirty="0" err="1"/>
              <a:t>GPOs</a:t>
            </a:r>
            <a:r>
              <a:rPr lang="es-ES" sz="1800" b="0" i="0" u="none" strike="noStrike" baseline="0" dirty="0"/>
              <a:t>), y están asociados a objetos del Active </a:t>
            </a:r>
            <a:r>
              <a:rPr lang="es-ES" sz="1800" b="0" i="0" u="none" strike="noStrike" baseline="0" dirty="0" err="1"/>
              <a:t>Directory</a:t>
            </a:r>
            <a:r>
              <a:rPr lang="es-ES" sz="1800" b="0" i="0" u="none" strike="noStrike" baseline="0" dirty="0"/>
              <a:t>, tales como dominios o unidades organizativas. De esta forma se puede controlar el entorno de trabajo de un grupo de usuarios, una Unidad Organizativa o un dominio, de una forma centralizada.</a:t>
            </a:r>
          </a:p>
          <a:p>
            <a:pPr algn="just"/>
            <a:r>
              <a:rPr lang="es-ES" sz="1800" b="0" i="0" u="none" strike="noStrike" baseline="0" dirty="0"/>
              <a:t>En las directivas de grupo, se pueden incluir parámetros de software, de seguridad, programas disponibles a los usuarios, escritorio, acceso restringido a carpetas del sistema, derechos de las cuentas de usuario, etc. Se puede evitar que los usuarios instalen software o accedan a programas o datos no autorizados, que borren datos los programas importantes, etc. Los administradores, son los que configuran estas directivas de grupo.</a:t>
            </a:r>
            <a:endParaRPr lang="es-ES" dirty="0"/>
          </a:p>
        </p:txBody>
      </p:sp>
    </p:spTree>
    <p:extLst>
      <p:ext uri="{BB962C8B-B14F-4D97-AF65-F5344CB8AC3E}">
        <p14:creationId xmlns:p14="http://schemas.microsoft.com/office/powerpoint/2010/main" val="420918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E6FED-2D63-668A-F473-287E7EBB9E9F}"/>
              </a:ext>
            </a:extLst>
          </p:cNvPr>
          <p:cNvSpPr>
            <a:spLocks noGrp="1"/>
          </p:cNvSpPr>
          <p:nvPr>
            <p:ph type="title"/>
          </p:nvPr>
        </p:nvSpPr>
        <p:spPr/>
        <p:txBody>
          <a:bodyPr>
            <a:normAutofit/>
          </a:bodyPr>
          <a:lstStyle/>
          <a:p>
            <a:r>
              <a:rPr lang="es-ES" b="1" i="0" u="none" strike="noStrike" baseline="0" dirty="0" smtClean="0">
                <a:latin typeface="Arial-BoldMT"/>
              </a:rPr>
              <a:t>4. Monitorización </a:t>
            </a:r>
            <a:r>
              <a:rPr lang="es-ES" b="1" i="0" u="none" strike="noStrike" baseline="0" dirty="0">
                <a:latin typeface="Arial-BoldMT"/>
              </a:rPr>
              <a:t>y mantenimiento</a:t>
            </a:r>
            <a:endParaRPr lang="es-ES" dirty="0"/>
          </a:p>
        </p:txBody>
      </p:sp>
      <p:sp>
        <p:nvSpPr>
          <p:cNvPr id="3" name="Content Placeholder 2">
            <a:extLst>
              <a:ext uri="{FF2B5EF4-FFF2-40B4-BE49-F238E27FC236}">
                <a16:creationId xmlns:a16="http://schemas.microsoft.com/office/drawing/2014/main" xmlns="" id="{F354AB9D-E73A-C470-C3B0-3FE6DF7A7022}"/>
              </a:ext>
            </a:extLst>
          </p:cNvPr>
          <p:cNvSpPr>
            <a:spLocks noGrp="1"/>
          </p:cNvSpPr>
          <p:nvPr>
            <p:ph idx="1"/>
          </p:nvPr>
        </p:nvSpPr>
        <p:spPr/>
        <p:txBody>
          <a:bodyPr>
            <a:normAutofit fontScale="85000" lnSpcReduction="20000"/>
          </a:bodyPr>
          <a:lstStyle/>
          <a:p>
            <a:pPr marL="0" indent="0" algn="just">
              <a:buNone/>
            </a:pPr>
            <a:r>
              <a:rPr lang="es-ES" sz="1800" b="0" i="0" u="none" strike="noStrike" baseline="0" dirty="0"/>
              <a:t>La monitorización de equipos, usuarios, servicios y recursos del sistema operativo es una parte fundamental de la administración. Hay que seleccionar lo que se desea monitorizar y después, a través de los registros de sucesos, controlar los patrones de uso, los problemas de seguridad y las tendencias de tráfico. Se puede monitorizar en tiempo real el sistema, su estabilidad y rendimiento y crear alertas y</a:t>
            </a:r>
          </a:p>
          <a:p>
            <a:pPr marL="0" indent="0" algn="just">
              <a:buNone/>
            </a:pPr>
            <a:r>
              <a:rPr lang="es-ES" sz="1800" b="0" i="0" u="none" strike="noStrike" baseline="0" dirty="0"/>
              <a:t>registros de seguimiento, además también se puede crear bitácoras de lo que ha pasado en el sistema.</a:t>
            </a:r>
          </a:p>
          <a:p>
            <a:pPr marL="0" indent="0" algn="just">
              <a:buNone/>
            </a:pPr>
            <a:r>
              <a:rPr lang="es-ES" sz="1800" b="0" i="0" u="none" strike="noStrike" baseline="0" dirty="0"/>
              <a:t>Supervisar el rendimiento del sistema es una parte importante del mantenimiento y de la administración del sistema operativo. Los datos de rendimiento se utilizan para:</a:t>
            </a:r>
          </a:p>
          <a:p>
            <a:pPr marL="457200" lvl="1" indent="0" algn="just">
              <a:buNone/>
            </a:pPr>
            <a:r>
              <a:rPr lang="es-ES" sz="1600" b="0" i="0" u="none" strike="noStrike" baseline="0" dirty="0"/>
              <a:t>• Comprender la carga de trabajo y el efecto que produce en los recursos del sistema.</a:t>
            </a:r>
          </a:p>
          <a:p>
            <a:pPr marL="457200" lvl="1" indent="0" algn="just">
              <a:buNone/>
            </a:pPr>
            <a:r>
              <a:rPr lang="es-ES" sz="1600" b="0" i="0" u="none" strike="noStrike" baseline="0" dirty="0"/>
              <a:t>• Observar los cambios y las tendencias en las cargas de trabajo y en el uso de los recursos, de modo que se puedan planificar las futuras actualizaciones.</a:t>
            </a:r>
          </a:p>
          <a:p>
            <a:pPr marL="457200" lvl="1" indent="0" algn="just">
              <a:buNone/>
            </a:pPr>
            <a:r>
              <a:rPr lang="es-ES" sz="1600" b="0" i="0" u="none" strike="noStrike" baseline="0" dirty="0"/>
              <a:t>• Comprobar los cambios de configuración u otros esfuerzos de ajuste mediante la supervisión de los resultados.</a:t>
            </a:r>
          </a:p>
          <a:p>
            <a:pPr marL="457200" lvl="1" indent="0" algn="just">
              <a:buNone/>
            </a:pPr>
            <a:r>
              <a:rPr lang="es-ES" sz="1600" b="0" i="0" u="none" strike="noStrike" baseline="0" dirty="0"/>
              <a:t>• Diagnosticar problemas y componentes o procesos de destino para la optimización.</a:t>
            </a:r>
            <a:endParaRPr lang="es-ES" dirty="0"/>
          </a:p>
        </p:txBody>
      </p:sp>
    </p:spTree>
    <p:extLst>
      <p:ext uri="{BB962C8B-B14F-4D97-AF65-F5344CB8AC3E}">
        <p14:creationId xmlns:p14="http://schemas.microsoft.com/office/powerpoint/2010/main" val="4806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60BCB-F30C-89D7-0CF9-3BDF20A423A2}"/>
              </a:ext>
            </a:extLst>
          </p:cNvPr>
          <p:cNvSpPr>
            <a:spLocks noGrp="1"/>
          </p:cNvSpPr>
          <p:nvPr>
            <p:ph type="title"/>
          </p:nvPr>
        </p:nvSpPr>
        <p:spPr/>
        <p:txBody>
          <a:bodyPr>
            <a:normAutofit/>
          </a:bodyPr>
          <a:lstStyle/>
          <a:p>
            <a:r>
              <a:rPr lang="es-ES" b="1" i="0" u="none" strike="noStrike" baseline="0" dirty="0"/>
              <a:t>1.  INTRODUCCIÓN A LA ADMINISTRACIÓN DE SISTEMAS OPERATIVOS</a:t>
            </a:r>
            <a:endParaRPr lang="es-ES" dirty="0"/>
          </a:p>
        </p:txBody>
      </p:sp>
      <p:sp>
        <p:nvSpPr>
          <p:cNvPr id="3" name="Content Placeholder 2">
            <a:extLst>
              <a:ext uri="{FF2B5EF4-FFF2-40B4-BE49-F238E27FC236}">
                <a16:creationId xmlns:a16="http://schemas.microsoft.com/office/drawing/2014/main" xmlns="" id="{571D88B7-3299-2FE3-4A9B-23425F4EC893}"/>
              </a:ext>
            </a:extLst>
          </p:cNvPr>
          <p:cNvSpPr>
            <a:spLocks noGrp="1"/>
          </p:cNvSpPr>
          <p:nvPr>
            <p:ph idx="1"/>
          </p:nvPr>
        </p:nvSpPr>
        <p:spPr/>
        <p:txBody>
          <a:bodyPr>
            <a:normAutofit fontScale="92500" lnSpcReduction="20000"/>
          </a:bodyPr>
          <a:lstStyle/>
          <a:p>
            <a:pPr algn="just"/>
            <a:r>
              <a:rPr lang="es-ES" dirty="0"/>
              <a:t>La administración de un sistema incluye una amplia gama de tareas tales como las de instalar una impresora o un escáner, configurar y compartir el acceso a Internet, instalar programas, configurar un cortafuegos, añadir nuevos usuarios, etc., en definitiva, crear un entorno de trabajo seguro, cómodo y productivo.</a:t>
            </a:r>
          </a:p>
          <a:p>
            <a:pPr algn="just"/>
            <a:r>
              <a:rPr lang="es-ES" dirty="0"/>
              <a:t>Igualmente, tiene por misión, garantizar el uso eficiente de los propios recursos y la seguridad, así como la disponibilidad, integridad y confiabilidad de la información.</a:t>
            </a:r>
          </a:p>
          <a:p>
            <a:pPr algn="just"/>
            <a:r>
              <a:rPr lang="es-ES" dirty="0"/>
              <a:t>Junto a todo esto, las operaciones de administración de sistemas también están encaminadas a proporcionar servicio de soporte técnico, solucionar problemas y la actualización de la documentación del propio sistema.</a:t>
            </a:r>
          </a:p>
          <a:p>
            <a:pPr algn="just"/>
            <a:r>
              <a:rPr lang="es-ES" dirty="0"/>
              <a:t>La administración de sistemas operativos se apoya en muy diversos softwares que contribuirán al desempeño eficiente de la tarea en cuestión.</a:t>
            </a:r>
          </a:p>
        </p:txBody>
      </p:sp>
    </p:spTree>
    <p:extLst>
      <p:ext uri="{BB962C8B-B14F-4D97-AF65-F5344CB8AC3E}">
        <p14:creationId xmlns:p14="http://schemas.microsoft.com/office/powerpoint/2010/main" val="423786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F7DDA-CD44-396F-0F06-49F7D3D71E49}"/>
              </a:ext>
            </a:extLst>
          </p:cNvPr>
          <p:cNvSpPr>
            <a:spLocks noGrp="1"/>
          </p:cNvSpPr>
          <p:nvPr>
            <p:ph type="title"/>
          </p:nvPr>
        </p:nvSpPr>
        <p:spPr/>
        <p:txBody>
          <a:bodyPr>
            <a:normAutofit/>
          </a:bodyPr>
          <a:lstStyle/>
          <a:p>
            <a:r>
              <a:rPr lang="es-ES" b="1" i="0" u="none" strike="noStrike" baseline="0" dirty="0"/>
              <a:t>1.1  Etapas o secciones</a:t>
            </a:r>
            <a:endParaRPr lang="es-ES" dirty="0"/>
          </a:p>
        </p:txBody>
      </p:sp>
      <p:sp>
        <p:nvSpPr>
          <p:cNvPr id="3" name="Content Placeholder 2">
            <a:extLst>
              <a:ext uri="{FF2B5EF4-FFF2-40B4-BE49-F238E27FC236}">
                <a16:creationId xmlns:a16="http://schemas.microsoft.com/office/drawing/2014/main" xmlns="" id="{DB901E83-CB9D-5203-5399-05031550AF33}"/>
              </a:ext>
            </a:extLst>
          </p:cNvPr>
          <p:cNvSpPr>
            <a:spLocks noGrp="1"/>
          </p:cNvSpPr>
          <p:nvPr>
            <p:ph idx="1"/>
          </p:nvPr>
        </p:nvSpPr>
        <p:spPr/>
        <p:txBody>
          <a:bodyPr/>
          <a:lstStyle/>
          <a:p>
            <a:pPr marL="0" indent="0">
              <a:buNone/>
            </a:pPr>
            <a:r>
              <a:rPr lang="es-ES" dirty="0"/>
              <a:t>Se puede dividir la administración de sistemas operativos en varias secciones:</a:t>
            </a:r>
          </a:p>
          <a:p>
            <a:pPr marL="0" indent="0">
              <a:buNone/>
            </a:pPr>
            <a:r>
              <a:rPr lang="es-ES" dirty="0"/>
              <a:t>• Administración de usuarios</a:t>
            </a:r>
          </a:p>
          <a:p>
            <a:pPr marL="0" indent="0">
              <a:buNone/>
            </a:pPr>
            <a:r>
              <a:rPr lang="es-ES" dirty="0"/>
              <a:t>• Administración de procesos</a:t>
            </a:r>
          </a:p>
          <a:p>
            <a:pPr marL="0" indent="0">
              <a:buNone/>
            </a:pPr>
            <a:r>
              <a:rPr lang="es-ES" dirty="0"/>
              <a:t>• Administración de discos</a:t>
            </a:r>
          </a:p>
          <a:p>
            <a:pPr marL="0" indent="0">
              <a:buNone/>
            </a:pPr>
            <a:r>
              <a:rPr lang="es-ES" dirty="0"/>
              <a:t>• Administración de red</a:t>
            </a:r>
          </a:p>
        </p:txBody>
      </p:sp>
    </p:spTree>
    <p:extLst>
      <p:ext uri="{BB962C8B-B14F-4D97-AF65-F5344CB8AC3E}">
        <p14:creationId xmlns:p14="http://schemas.microsoft.com/office/powerpoint/2010/main" val="104761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413E6-0E9E-3819-A648-CA198A87353E}"/>
              </a:ext>
            </a:extLst>
          </p:cNvPr>
          <p:cNvSpPr>
            <a:spLocks noGrp="1"/>
          </p:cNvSpPr>
          <p:nvPr>
            <p:ph type="title"/>
          </p:nvPr>
        </p:nvSpPr>
        <p:spPr/>
        <p:txBody>
          <a:bodyPr>
            <a:normAutofit/>
          </a:bodyPr>
          <a:lstStyle/>
          <a:p>
            <a:r>
              <a:rPr lang="es-ES" b="1" i="0" u="none" strike="noStrike" baseline="0" dirty="0">
                <a:latin typeface="Arial-BoldMT"/>
              </a:rPr>
              <a:t>1.2  Aspectos en la administración de un Sistema Operativo</a:t>
            </a:r>
            <a:endParaRPr lang="es-ES" dirty="0"/>
          </a:p>
        </p:txBody>
      </p:sp>
      <p:sp>
        <p:nvSpPr>
          <p:cNvPr id="3" name="Content Placeholder 2">
            <a:extLst>
              <a:ext uri="{FF2B5EF4-FFF2-40B4-BE49-F238E27FC236}">
                <a16:creationId xmlns:a16="http://schemas.microsoft.com/office/drawing/2014/main" xmlns="" id="{46B41458-A974-8DAB-9BC4-9601E558F29B}"/>
              </a:ext>
            </a:extLst>
          </p:cNvPr>
          <p:cNvSpPr>
            <a:spLocks noGrp="1"/>
          </p:cNvSpPr>
          <p:nvPr>
            <p:ph idx="1"/>
          </p:nvPr>
        </p:nvSpPr>
        <p:spPr/>
        <p:txBody>
          <a:bodyPr>
            <a:normAutofit fontScale="92500" lnSpcReduction="20000"/>
          </a:bodyPr>
          <a:lstStyle/>
          <a:p>
            <a:pPr marL="0" indent="0" algn="l">
              <a:buNone/>
            </a:pPr>
            <a:r>
              <a:rPr lang="es-ES" sz="1800" b="0" i="0" u="none" strike="noStrike" baseline="0" dirty="0"/>
              <a:t>Existen algunos aspectos a los que se les debe prestar especial atención a la hora de administrar los sistemas operativos; entre los que están:</a:t>
            </a:r>
          </a:p>
          <a:p>
            <a:pPr lvl="1"/>
            <a:r>
              <a:rPr lang="es-ES" sz="1600" i="0" u="none" strike="noStrike" baseline="0" dirty="0"/>
              <a:t>La administración del almacenamiento día a día.</a:t>
            </a:r>
            <a:endParaRPr lang="es-ES" sz="1600" dirty="0"/>
          </a:p>
          <a:p>
            <a:pPr lvl="1"/>
            <a:r>
              <a:rPr lang="es-ES" sz="1600" i="0" u="none" strike="noStrike" baseline="0" dirty="0"/>
              <a:t>Monitorizar el espacio libre.</a:t>
            </a:r>
          </a:p>
          <a:p>
            <a:pPr lvl="1"/>
            <a:r>
              <a:rPr lang="es-ES" sz="1600" i="0" u="none" strike="noStrike" baseline="0" dirty="0"/>
              <a:t>Uso excesivo de parte de un usuario.</a:t>
            </a:r>
            <a:endParaRPr lang="es-ES" sz="1600" dirty="0"/>
          </a:p>
          <a:p>
            <a:pPr lvl="1"/>
            <a:r>
              <a:rPr lang="es-ES" sz="1600" i="0" u="none" strike="noStrike" baseline="0" dirty="0"/>
              <a:t>Manejo del uso excesivo de sus usuarios.</a:t>
            </a:r>
          </a:p>
          <a:p>
            <a:pPr lvl="1"/>
            <a:r>
              <a:rPr lang="es-ES" sz="1600" i="0" u="none" strike="noStrike" baseline="0" dirty="0"/>
              <a:t>Uso excesivo de parte de una aplicación.</a:t>
            </a:r>
            <a:endParaRPr lang="es-ES" sz="1600" dirty="0"/>
          </a:p>
          <a:p>
            <a:pPr lvl="1"/>
            <a:r>
              <a:rPr lang="es-ES" sz="1600" i="0" u="none" strike="noStrike" baseline="0" dirty="0"/>
              <a:t>Crecimiento normal en uso.</a:t>
            </a:r>
          </a:p>
          <a:p>
            <a:pPr lvl="1"/>
            <a:r>
              <a:rPr lang="es-ES" sz="1600" i="0" u="none" strike="noStrike" baseline="0" dirty="0"/>
              <a:t>Problemas de cuotas de usuarios.</a:t>
            </a:r>
          </a:p>
          <a:p>
            <a:pPr lvl="1"/>
            <a:r>
              <a:rPr lang="es-ES" sz="1600" i="0" u="none" strike="noStrike" baseline="0" dirty="0"/>
              <a:t>Problemas relacionados a archivos.</a:t>
            </a:r>
            <a:endParaRPr lang="es-ES" dirty="0"/>
          </a:p>
        </p:txBody>
      </p:sp>
    </p:spTree>
    <p:extLst>
      <p:ext uri="{BB962C8B-B14F-4D97-AF65-F5344CB8AC3E}">
        <p14:creationId xmlns:p14="http://schemas.microsoft.com/office/powerpoint/2010/main" val="197245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57E1B-1528-4D5C-90AB-7DE8C46D72AA}"/>
              </a:ext>
            </a:extLst>
          </p:cNvPr>
          <p:cNvSpPr>
            <a:spLocks noGrp="1"/>
          </p:cNvSpPr>
          <p:nvPr>
            <p:ph type="title"/>
          </p:nvPr>
        </p:nvSpPr>
        <p:spPr/>
        <p:txBody>
          <a:bodyPr>
            <a:normAutofit/>
          </a:bodyPr>
          <a:lstStyle/>
          <a:p>
            <a:r>
              <a:rPr lang="es-ES" b="1" i="0" u="none" strike="noStrike" baseline="0" dirty="0"/>
              <a:t>1.3  Funciones del administrador</a:t>
            </a:r>
            <a:endParaRPr lang="es-ES" dirty="0"/>
          </a:p>
        </p:txBody>
      </p:sp>
      <p:sp>
        <p:nvSpPr>
          <p:cNvPr id="3" name="Content Placeholder 2">
            <a:extLst>
              <a:ext uri="{FF2B5EF4-FFF2-40B4-BE49-F238E27FC236}">
                <a16:creationId xmlns:a16="http://schemas.microsoft.com/office/drawing/2014/main" xmlns="" id="{5FCA02A2-735E-AAB1-C4A4-B61F68AEF963}"/>
              </a:ext>
            </a:extLst>
          </p:cNvPr>
          <p:cNvSpPr>
            <a:spLocks noGrp="1"/>
          </p:cNvSpPr>
          <p:nvPr>
            <p:ph idx="1"/>
          </p:nvPr>
        </p:nvSpPr>
        <p:spPr/>
        <p:txBody>
          <a:bodyPr numCol="2">
            <a:normAutofit fontScale="92500" lnSpcReduction="20000"/>
          </a:bodyPr>
          <a:lstStyle/>
          <a:p>
            <a:r>
              <a:rPr lang="es-ES" sz="1800" i="0" u="none" strike="noStrike" baseline="0" dirty="0"/>
              <a:t>instalación, desinstalación y configuración de software.</a:t>
            </a:r>
          </a:p>
          <a:p>
            <a:r>
              <a:rPr lang="es-ES" sz="1800" i="0" u="none" strike="noStrike" baseline="0" dirty="0"/>
              <a:t>Instalación, desinstalación y configuración de hardware.</a:t>
            </a:r>
          </a:p>
          <a:p>
            <a:r>
              <a:rPr lang="es-ES" sz="1800" i="0" u="none" strike="noStrike" baseline="0" dirty="0"/>
              <a:t>Actualizar el sistema operativo, las aplicaciones, los controladores, etc.</a:t>
            </a:r>
            <a:endParaRPr lang="es-ES" sz="1800" dirty="0"/>
          </a:p>
          <a:p>
            <a:r>
              <a:rPr lang="es-ES" sz="1800" i="0" u="none" strike="noStrike" baseline="0" dirty="0"/>
              <a:t>Control de procesos y servicios.</a:t>
            </a:r>
          </a:p>
          <a:p>
            <a:r>
              <a:rPr lang="es-ES" sz="1800" i="0" u="none" strike="noStrike" baseline="0" dirty="0"/>
              <a:t>Crear tareas programadas.</a:t>
            </a:r>
            <a:endParaRPr lang="es-ES" sz="1800" dirty="0"/>
          </a:p>
          <a:p>
            <a:r>
              <a:rPr lang="es-ES" sz="1800" i="0" u="none" strike="noStrike" baseline="0" dirty="0"/>
              <a:t>Gestión de almacenamiento.</a:t>
            </a:r>
          </a:p>
          <a:p>
            <a:r>
              <a:rPr lang="es-ES" sz="1800" i="0" u="none" strike="noStrike" baseline="0" dirty="0"/>
              <a:t>Instalación y configuración la red.</a:t>
            </a:r>
            <a:endParaRPr lang="es-ES" sz="1800" dirty="0"/>
          </a:p>
          <a:p>
            <a:r>
              <a:rPr lang="es-ES" sz="1800" i="0" u="none" strike="noStrike" baseline="0" dirty="0"/>
              <a:t>Administración de usuarios.</a:t>
            </a:r>
          </a:p>
          <a:p>
            <a:r>
              <a:rPr lang="es-ES" sz="1800" i="0" u="none" strike="noStrike" baseline="0" dirty="0"/>
              <a:t>Formación y asesoramiento de los usuarios.</a:t>
            </a:r>
          </a:p>
          <a:p>
            <a:r>
              <a:rPr lang="es-ES" sz="1800" i="0" u="none" strike="noStrike" baseline="0" dirty="0"/>
              <a:t>Inicio y apagado del sistema.</a:t>
            </a:r>
          </a:p>
          <a:p>
            <a:r>
              <a:rPr lang="es-ES" sz="1800" i="0" u="none" strike="noStrike" baseline="0" dirty="0"/>
              <a:t>Registro de los cambios del sistema.</a:t>
            </a:r>
          </a:p>
          <a:p>
            <a:r>
              <a:rPr lang="es-ES" sz="1800" i="0" u="none" strike="noStrike" baseline="0" dirty="0"/>
              <a:t>Realización de copias de seguridad.</a:t>
            </a:r>
          </a:p>
          <a:p>
            <a:r>
              <a:rPr lang="es-ES" sz="1800" i="0" u="none" strike="noStrike" baseline="0" dirty="0"/>
              <a:t>Seguridad del sistema.</a:t>
            </a:r>
          </a:p>
          <a:p>
            <a:r>
              <a:rPr lang="es-ES" sz="1800" i="0" u="none" strike="noStrike" baseline="0" dirty="0"/>
              <a:t>Reparación del sistema</a:t>
            </a:r>
            <a:r>
              <a:rPr lang="es-ES" sz="1800" dirty="0"/>
              <a:t>.</a:t>
            </a:r>
            <a:endParaRPr lang="es-ES" sz="1800" i="0" u="none" strike="noStrike" baseline="0" dirty="0"/>
          </a:p>
          <a:p>
            <a:r>
              <a:rPr lang="es-ES" sz="1800" i="0" u="none" strike="noStrike" baseline="0" dirty="0"/>
              <a:t>Rendimiento del sistema</a:t>
            </a:r>
            <a:endParaRPr lang="es-ES" dirty="0"/>
          </a:p>
        </p:txBody>
      </p:sp>
    </p:spTree>
    <p:extLst>
      <p:ext uri="{BB962C8B-B14F-4D97-AF65-F5344CB8AC3E}">
        <p14:creationId xmlns:p14="http://schemas.microsoft.com/office/powerpoint/2010/main" val="290493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B35D3-9D7B-BE5A-8151-CE17883B1C41}"/>
              </a:ext>
            </a:extLst>
          </p:cNvPr>
          <p:cNvSpPr>
            <a:spLocks noGrp="1"/>
          </p:cNvSpPr>
          <p:nvPr>
            <p:ph type="title"/>
          </p:nvPr>
        </p:nvSpPr>
        <p:spPr/>
        <p:txBody>
          <a:bodyPr>
            <a:normAutofit/>
          </a:bodyPr>
          <a:lstStyle/>
          <a:p>
            <a:r>
              <a:rPr lang="es-ES" b="1" i="0" u="none" strike="noStrike" baseline="0" dirty="0">
                <a:latin typeface="Arial-BoldMT"/>
              </a:rPr>
              <a:t>2.  ADMINISTRACIÓN DE USUARIOS Y GRUPOS</a:t>
            </a:r>
            <a:endParaRPr lang="es-ES" dirty="0"/>
          </a:p>
        </p:txBody>
      </p:sp>
      <p:sp>
        <p:nvSpPr>
          <p:cNvPr id="3" name="Content Placeholder 2">
            <a:extLst>
              <a:ext uri="{FF2B5EF4-FFF2-40B4-BE49-F238E27FC236}">
                <a16:creationId xmlns:a16="http://schemas.microsoft.com/office/drawing/2014/main" xmlns="" id="{26D43346-4F80-C67A-6B0C-63352BA02D5F}"/>
              </a:ext>
            </a:extLst>
          </p:cNvPr>
          <p:cNvSpPr>
            <a:spLocks noGrp="1"/>
          </p:cNvSpPr>
          <p:nvPr>
            <p:ph idx="1"/>
          </p:nvPr>
        </p:nvSpPr>
        <p:spPr/>
        <p:txBody>
          <a:bodyPr>
            <a:normAutofit fontScale="92500" lnSpcReduction="20000"/>
          </a:bodyPr>
          <a:lstStyle/>
          <a:p>
            <a:r>
              <a:rPr lang="es-ES" dirty="0"/>
              <a:t>En informática, se denomina usuario a cada una de las personas que utilizan un sistema informático.</a:t>
            </a:r>
          </a:p>
          <a:p>
            <a:r>
              <a:rPr lang="es-ES" dirty="0"/>
              <a:t>La seguridad informática se basa en la administración efectiva de los permisos de acceso a los recursos informáticos.</a:t>
            </a:r>
          </a:p>
          <a:p>
            <a:r>
              <a:rPr lang="es-ES" dirty="0"/>
              <a:t>La administración de cuentas de usuario y grupos es una parte esencial de la administración de sistemas dentro de una organización. Pero para hacer esto efectivamente, un buen administrador de sistemas primero debe entender lo que son las cuentas de usuario y los grupos y cómo funcionan.</a:t>
            </a:r>
          </a:p>
          <a:p>
            <a:r>
              <a:rPr lang="es-ES" dirty="0"/>
              <a:t>La razón principal para las cuentas de usuario es verificar la identidad de cada individuo utilizando un computador. Una razón secundaria (pero aún importante) es la de permitir la utilización personalizada de recursos y privilegios de acceso.</a:t>
            </a:r>
          </a:p>
        </p:txBody>
      </p:sp>
    </p:spTree>
    <p:extLst>
      <p:ext uri="{BB962C8B-B14F-4D97-AF65-F5344CB8AC3E}">
        <p14:creationId xmlns:p14="http://schemas.microsoft.com/office/powerpoint/2010/main" val="76741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DD1B7-C33C-4A29-6958-011BD335966B}"/>
              </a:ext>
            </a:extLst>
          </p:cNvPr>
          <p:cNvSpPr>
            <a:spLocks noGrp="1"/>
          </p:cNvSpPr>
          <p:nvPr>
            <p:ph type="title"/>
          </p:nvPr>
        </p:nvSpPr>
        <p:spPr/>
        <p:txBody>
          <a:bodyPr>
            <a:normAutofit/>
          </a:bodyPr>
          <a:lstStyle/>
          <a:p>
            <a:r>
              <a:rPr lang="es-ES" b="1" i="0" u="none" strike="noStrike" baseline="0" dirty="0">
                <a:latin typeface="Arial-BoldMT"/>
              </a:rPr>
              <a:t>2.1  Tipos de usuarios</a:t>
            </a:r>
            <a:endParaRPr lang="es-ES" dirty="0"/>
          </a:p>
        </p:txBody>
      </p:sp>
      <p:sp>
        <p:nvSpPr>
          <p:cNvPr id="3" name="Content Placeholder 2">
            <a:extLst>
              <a:ext uri="{FF2B5EF4-FFF2-40B4-BE49-F238E27FC236}">
                <a16:creationId xmlns:a16="http://schemas.microsoft.com/office/drawing/2014/main" xmlns="" id="{B387F4A4-81CB-565D-8411-09B0DFB1CCBA}"/>
              </a:ext>
            </a:extLst>
          </p:cNvPr>
          <p:cNvSpPr>
            <a:spLocks noGrp="1"/>
          </p:cNvSpPr>
          <p:nvPr>
            <p:ph idx="1"/>
          </p:nvPr>
        </p:nvSpPr>
        <p:spPr/>
        <p:txBody>
          <a:bodyPr>
            <a:normAutofit lnSpcReduction="10000"/>
          </a:bodyPr>
          <a:lstStyle/>
          <a:p>
            <a:pPr marL="0" indent="0" algn="just">
              <a:buNone/>
            </a:pPr>
            <a:r>
              <a:rPr lang="es-ES" dirty="0"/>
              <a:t>• </a:t>
            </a:r>
            <a:r>
              <a:rPr lang="es-ES" b="1" dirty="0" err="1"/>
              <a:t>Root</a:t>
            </a:r>
            <a:r>
              <a:rPr lang="es-ES" b="1" dirty="0"/>
              <a:t> o </a:t>
            </a:r>
            <a:r>
              <a:rPr lang="es-ES" b="1" dirty="0" err="1"/>
              <a:t>superusuario</a:t>
            </a:r>
            <a:r>
              <a:rPr lang="es-ES" b="1" dirty="0"/>
              <a:t>. </a:t>
            </a:r>
            <a:r>
              <a:rPr lang="es-ES" dirty="0"/>
              <a:t>Tiene control total sobre los recursos del sistema. Pero, por ejemplo, en Ubuntu y Android, la cuenta </a:t>
            </a:r>
            <a:r>
              <a:rPr lang="es-ES" dirty="0" err="1"/>
              <a:t>Root</a:t>
            </a:r>
            <a:r>
              <a:rPr lang="es-ES" dirty="0"/>
              <a:t> viene desactivada por defecto.</a:t>
            </a:r>
          </a:p>
          <a:p>
            <a:pPr marL="0" indent="0" algn="just">
              <a:buNone/>
            </a:pPr>
            <a:r>
              <a:rPr lang="es-ES" dirty="0"/>
              <a:t>• </a:t>
            </a:r>
            <a:r>
              <a:rPr lang="es-ES" b="1" dirty="0"/>
              <a:t>Administrador</a:t>
            </a:r>
            <a:r>
              <a:rPr lang="es-ES" dirty="0"/>
              <a:t>. Puede gestionar y configurar todos los recursos hardware (instalar periféricos,...) y software (crear usuarios, asignar permisos,...).</a:t>
            </a:r>
          </a:p>
          <a:p>
            <a:pPr marL="0" indent="0" algn="just">
              <a:buNone/>
            </a:pPr>
            <a:r>
              <a:rPr lang="es-ES" dirty="0"/>
              <a:t>• </a:t>
            </a:r>
            <a:r>
              <a:rPr lang="es-ES" b="1" dirty="0"/>
              <a:t>Estándar</a:t>
            </a:r>
            <a:r>
              <a:rPr lang="es-ES" dirty="0"/>
              <a:t>. Tiene acceso al uso de aplicaciones, a documentos privados y a los archivos compartidos por otros usuarios. Puede llevar a cabo modificaciones en sus preferencias personales, pero no en la configuración del sistema.</a:t>
            </a:r>
          </a:p>
          <a:p>
            <a:pPr marL="0" indent="0" algn="just">
              <a:buNone/>
            </a:pPr>
            <a:r>
              <a:rPr lang="es-ES" dirty="0"/>
              <a:t>• </a:t>
            </a:r>
            <a:r>
              <a:rPr lang="es-ES" b="1" dirty="0"/>
              <a:t>Invitado</a:t>
            </a:r>
            <a:r>
              <a:rPr lang="es-ES" dirty="0"/>
              <a:t>. Usuario que tiene restricciones por cuestiones de seguridad, por lo que solamente puede hacer tareas limitadas.</a:t>
            </a:r>
          </a:p>
        </p:txBody>
      </p:sp>
    </p:spTree>
    <p:extLst>
      <p:ext uri="{BB962C8B-B14F-4D97-AF65-F5344CB8AC3E}">
        <p14:creationId xmlns:p14="http://schemas.microsoft.com/office/powerpoint/2010/main" val="200191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4040E-476A-13DE-5A8C-4EDA52EA72F8}"/>
              </a:ext>
            </a:extLst>
          </p:cNvPr>
          <p:cNvSpPr>
            <a:spLocks noGrp="1"/>
          </p:cNvSpPr>
          <p:nvPr>
            <p:ph type="title"/>
          </p:nvPr>
        </p:nvSpPr>
        <p:spPr/>
        <p:txBody>
          <a:bodyPr>
            <a:normAutofit/>
          </a:bodyPr>
          <a:lstStyle/>
          <a:p>
            <a:r>
              <a:rPr lang="es-ES" b="1" dirty="0">
                <a:latin typeface="Arial-BoldMT"/>
              </a:rPr>
              <a:t>2.2  Crear, añadir, modificar, eliminar usuarios</a:t>
            </a:r>
          </a:p>
        </p:txBody>
      </p:sp>
      <p:sp>
        <p:nvSpPr>
          <p:cNvPr id="3" name="Content Placeholder 2">
            <a:extLst>
              <a:ext uri="{FF2B5EF4-FFF2-40B4-BE49-F238E27FC236}">
                <a16:creationId xmlns:a16="http://schemas.microsoft.com/office/drawing/2014/main" xmlns="" id="{5BCEACE2-4F9C-E070-BBA6-AAB0619BD2F6}"/>
              </a:ext>
            </a:extLst>
          </p:cNvPr>
          <p:cNvSpPr>
            <a:spLocks noGrp="1"/>
          </p:cNvSpPr>
          <p:nvPr>
            <p:ph idx="1"/>
          </p:nvPr>
        </p:nvSpPr>
        <p:spPr/>
        <p:txBody>
          <a:bodyPr>
            <a:normAutofit/>
          </a:bodyPr>
          <a:lstStyle/>
          <a:p>
            <a:pPr algn="just"/>
            <a:r>
              <a:rPr lang="es-ES" dirty="0"/>
              <a:t>Las cuentas de usuario son el modo habitual de personalizar el acceso a los sistemas. Así, toda persona que utilice el sistema con regularidad debe tener una cuenta de acceso.</a:t>
            </a:r>
          </a:p>
          <a:p>
            <a:pPr algn="just"/>
            <a:r>
              <a:rPr lang="es-ES" dirty="0"/>
              <a:t>Para que el control de este acceso sea suficientemente bueno, las cuentas deben ser personales, es decir, dos usuarios no deben compartir la misma cuenta La  cuenta proporciona el acceso a la red y lleva asociadas todas las características y propiedades del usuario útiles en las labores de administración</a:t>
            </a:r>
          </a:p>
        </p:txBody>
      </p:sp>
    </p:spTree>
    <p:extLst>
      <p:ext uri="{BB962C8B-B14F-4D97-AF65-F5344CB8AC3E}">
        <p14:creationId xmlns:p14="http://schemas.microsoft.com/office/powerpoint/2010/main" val="296841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AB977-6893-A246-73E6-64171EED3135}"/>
              </a:ext>
            </a:extLst>
          </p:cNvPr>
          <p:cNvSpPr>
            <a:spLocks noGrp="1"/>
          </p:cNvSpPr>
          <p:nvPr>
            <p:ph type="title"/>
          </p:nvPr>
        </p:nvSpPr>
        <p:spPr/>
        <p:txBody>
          <a:bodyPr/>
          <a:lstStyle/>
          <a:p>
            <a:r>
              <a:rPr lang="es-ES" b="1" dirty="0"/>
              <a:t>2.2.1  Parámetros de configuración de cuenta</a:t>
            </a:r>
          </a:p>
        </p:txBody>
      </p:sp>
      <p:sp>
        <p:nvSpPr>
          <p:cNvPr id="3" name="Content Placeholder 2">
            <a:extLst>
              <a:ext uri="{FF2B5EF4-FFF2-40B4-BE49-F238E27FC236}">
                <a16:creationId xmlns:a16="http://schemas.microsoft.com/office/drawing/2014/main" xmlns="" id="{40004465-F3D5-0E3C-B860-1A32FE6387A1}"/>
              </a:ext>
            </a:extLst>
          </p:cNvPr>
          <p:cNvSpPr>
            <a:spLocks noGrp="1"/>
          </p:cNvSpPr>
          <p:nvPr>
            <p:ph idx="1"/>
          </p:nvPr>
        </p:nvSpPr>
        <p:spPr/>
        <p:txBody>
          <a:bodyPr>
            <a:normAutofit fontScale="92500" lnSpcReduction="20000"/>
          </a:bodyPr>
          <a:lstStyle/>
          <a:p>
            <a:r>
              <a:rPr lang="es-ES" sz="1800" i="0" u="none" strike="noStrike" baseline="0" dirty="0"/>
              <a:t>Nombre de usuario.</a:t>
            </a:r>
          </a:p>
          <a:p>
            <a:r>
              <a:rPr lang="es-ES" sz="1800" i="0" u="none" strike="noStrike" baseline="0" dirty="0"/>
              <a:t>Contraseña.</a:t>
            </a:r>
            <a:endParaRPr lang="es-ES" sz="1800" dirty="0"/>
          </a:p>
          <a:p>
            <a:r>
              <a:rPr lang="es-ES" sz="1800" i="0" u="none" strike="noStrike" baseline="0" dirty="0"/>
              <a:t>Nombre completo del usuario.</a:t>
            </a:r>
          </a:p>
          <a:p>
            <a:r>
              <a:rPr lang="es-ES" sz="1800" i="0" u="none" strike="noStrike" baseline="0" dirty="0"/>
              <a:t>Horario permitido de acceso a la red.</a:t>
            </a:r>
            <a:endParaRPr lang="es-ES" sz="1800" dirty="0"/>
          </a:p>
          <a:p>
            <a:r>
              <a:rPr lang="es-ES" sz="1800" i="0" u="none" strike="noStrike" baseline="0" dirty="0"/>
              <a:t>Estaciones de inicio de sesión.</a:t>
            </a:r>
          </a:p>
          <a:p>
            <a:r>
              <a:rPr lang="es-ES" sz="1800" i="0" u="none" strike="noStrike" baseline="0" dirty="0"/>
              <a:t>Caducidad.</a:t>
            </a:r>
            <a:endParaRPr lang="es-ES" sz="1800" dirty="0"/>
          </a:p>
          <a:p>
            <a:r>
              <a:rPr lang="es-ES" sz="1800" i="0" u="none" strike="noStrike" baseline="0" dirty="0"/>
              <a:t>Directorio particular.</a:t>
            </a:r>
          </a:p>
          <a:p>
            <a:r>
              <a:rPr lang="es-ES" sz="1800" i="0" u="none" strike="noStrike" baseline="0" dirty="0"/>
              <a:t>Archivos de inicio de sesión.</a:t>
            </a:r>
          </a:p>
          <a:p>
            <a:r>
              <a:rPr lang="es-ES" sz="1800" i="0" u="none" strike="noStrike" baseline="0" dirty="0"/>
              <a:t>Otros parámetros.</a:t>
            </a:r>
            <a:endParaRPr lang="es-ES" dirty="0"/>
          </a:p>
        </p:txBody>
      </p:sp>
    </p:spTree>
    <p:extLst>
      <p:ext uri="{BB962C8B-B14F-4D97-AF65-F5344CB8AC3E}">
        <p14:creationId xmlns:p14="http://schemas.microsoft.com/office/powerpoint/2010/main" val="173294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99</TotalTime>
  <Words>1652</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Arial-BoldMT</vt:lpstr>
      <vt:lpstr>Century Gothic</vt:lpstr>
      <vt:lpstr>Mesh</vt:lpstr>
      <vt:lpstr>administración de sistemas propietarios</vt:lpstr>
      <vt:lpstr>1.  INTRODUCCIÓN A LA ADMINISTRACIÓN DE SISTEMAS OPERATIVOS</vt:lpstr>
      <vt:lpstr>1.1  Etapas o secciones</vt:lpstr>
      <vt:lpstr>1.2  Aspectos en la administración de un Sistema Operativo</vt:lpstr>
      <vt:lpstr>1.3  Funciones del administrador</vt:lpstr>
      <vt:lpstr>2.  ADMINISTRACIÓN DE USUARIOS Y GRUPOS</vt:lpstr>
      <vt:lpstr>2.1  Tipos de usuarios</vt:lpstr>
      <vt:lpstr>2.2  Crear, añadir, modificar, eliminar usuarios</vt:lpstr>
      <vt:lpstr>2.2.1  Parámetros de configuración de cuenta</vt:lpstr>
      <vt:lpstr>2.3  Crear grupos de usuarios</vt:lpstr>
      <vt:lpstr>3. Administración de seguridad de recursos a nivel local</vt:lpstr>
      <vt:lpstr>3.1  Asignación de permisos</vt:lpstr>
      <vt:lpstr>3.2 DIRECTIVAS DE SEGURIDAD local</vt:lpstr>
      <vt:lpstr>3.3  Políticas o directivas de grupo.</vt:lpstr>
      <vt:lpstr>4. Monitorización y mantenimiento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sistemas propietarios</dc:title>
  <dc:creator>Juan Pozo</dc:creator>
  <cp:lastModifiedBy>Microsoft account</cp:lastModifiedBy>
  <cp:revision>3</cp:revision>
  <dcterms:created xsi:type="dcterms:W3CDTF">2024-01-30T11:07:43Z</dcterms:created>
  <dcterms:modified xsi:type="dcterms:W3CDTF">2024-02-08T10:43:50Z</dcterms:modified>
</cp:coreProperties>
</file>