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16"/>
  </p:notesMasterIdLst>
  <p:sldIdLst>
    <p:sldId id="256" r:id="rId4"/>
    <p:sldId id="16140622" r:id="rId5"/>
    <p:sldId id="262" r:id="rId6"/>
    <p:sldId id="263" r:id="rId7"/>
    <p:sldId id="265" r:id="rId8"/>
    <p:sldId id="16140625" r:id="rId9"/>
    <p:sldId id="16140628" r:id="rId10"/>
    <p:sldId id="16140634" r:id="rId11"/>
    <p:sldId id="16140630" r:id="rId12"/>
    <p:sldId id="16140629" r:id="rId13"/>
    <p:sldId id="16140623"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Joshinikitha/IBM_intern_project.g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1142365" y="3872865"/>
            <a:ext cx="10041255"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r>
              <a:rPr lang="en-IN" altLang="en-US" sz="2000" b="1" dirty="0">
                <a:solidFill>
                  <a:schemeClr val="accent1">
                    <a:lumMod val="75000"/>
                  </a:schemeClr>
                </a:solidFill>
                <a:latin typeface="Arial" panose="020B0604020202020204" pitchFamily="34" charset="0"/>
                <a:cs typeface="Arial" panose="020B0604020202020204" pitchFamily="34" charset="0"/>
              </a:rPr>
              <a:t> </a:t>
            </a:r>
            <a:r>
              <a:rPr lang="en-US" sz="2000" b="1" dirty="0">
                <a:solidFill>
                  <a:schemeClr val="accent1">
                    <a:lumMod val="75000"/>
                  </a:schemeClr>
                </a:solidFill>
                <a:latin typeface="Arial" panose="020B0604020202020204" pitchFamily="34" charset="0"/>
                <a:cs typeface="Arial" panose="020B0604020202020204" pitchFamily="34" charset="0"/>
              </a:rPr>
              <a:t>:</a:t>
            </a:r>
            <a:r>
              <a:rPr lang="en-IN" altLang="en-US" sz="2000" b="1" dirty="0">
                <a:solidFill>
                  <a:schemeClr val="accent1">
                    <a:lumMod val="75000"/>
                  </a:schemeClr>
                </a:solidFill>
                <a:latin typeface="Arial" panose="020B0604020202020204" pitchFamily="34" charset="0"/>
                <a:cs typeface="Arial" panose="020B0604020202020204" pitchFamily="34" charset="0"/>
              </a:rPr>
              <a:t> </a:t>
            </a:r>
            <a:endParaRPr lang="en-IN" alt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a:t>
            </a:r>
            <a:r>
              <a:rPr lang="en-IN" altLang="en-US" sz="2000" b="1" dirty="0">
                <a:solidFill>
                  <a:schemeClr val="accent1">
                    <a:lumMod val="75000"/>
                  </a:schemeClr>
                </a:solidFill>
                <a:latin typeface="Arial" panose="020B0604020202020204" pitchFamily="34" charset="0"/>
                <a:cs typeface="Arial" panose="020B0604020202020204" pitchFamily="34" charset="0"/>
                <a:sym typeface="+mn-ea"/>
              </a:rPr>
              <a:t>JOSHINIKITHA V</a:t>
            </a:r>
            <a:endParaRPr lang="en-IN" altLang="en-US" sz="2000" b="1" dirty="0">
              <a:solidFill>
                <a:schemeClr val="accent1">
                  <a:lumMod val="75000"/>
                </a:schemeClr>
              </a:solidFill>
              <a:latin typeface="Arial" panose="020B0604020202020204" pitchFamily="34" charset="0"/>
              <a:cs typeface="Arial" panose="020B0604020202020204" pitchFamily="34" charset="0"/>
              <a:sym typeface="+mn-ea"/>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a:t>
            </a:r>
            <a:r>
              <a:rPr lang="en-IN" altLang="en-US" sz="2000" b="1" dirty="0">
                <a:solidFill>
                  <a:schemeClr val="accent1">
                    <a:lumMod val="75000"/>
                  </a:schemeClr>
                </a:solidFill>
                <a:latin typeface="Arial" panose="020B0604020202020204"/>
                <a:cs typeface="Arial" panose="020B0604020202020204"/>
              </a:rPr>
              <a:t>K.Ramakrishnan college of technology,</a:t>
            </a:r>
            <a:endParaRPr lang="en-IN" alt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                                                   CSE </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a:xfrm>
            <a:off x="581192" y="1232811"/>
            <a:ext cx="11029615" cy="4673324"/>
          </a:xfrm>
        </p:spPr>
        <p:txBody>
          <a:bodyPr/>
          <a:lstStyle/>
          <a:p>
            <a:pPr marL="0" indent="0">
              <a:buNone/>
            </a:pPr>
            <a:r>
              <a:rPr lang="en-US" altLang="en-US" sz="3600" dirty="0">
                <a:latin typeface="Times New Roman" panose="02020603050405020304" charset="0"/>
                <a:cs typeface="Times New Roman" panose="02020603050405020304" charset="0"/>
                <a:hlinkClick r:id="rId1" tooltip="" action="ppaction://hlinkfile"/>
              </a:rPr>
              <a:t>https://github.com/Joshinikitha/IBM_intern_project.git</a:t>
            </a:r>
            <a:endParaRPr lang="en-US" altLang="en-US" sz="3600"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just">
              <a:buNone/>
            </a:pPr>
            <a:r>
              <a:rPr lang="en-IN" altLang="en-US" sz="2800" dirty="0">
                <a:latin typeface="Times New Roman" panose="02020603050405020304" charset="0"/>
                <a:cs typeface="Times New Roman" panose="02020603050405020304" charset="0"/>
              </a:rPr>
              <a:t>1.</a:t>
            </a:r>
            <a:r>
              <a:rPr lang="en-US" altLang="en-US" sz="2800" dirty="0">
                <a:latin typeface="Times New Roman" panose="02020603050405020304" charset="0"/>
                <a:cs typeface="Times New Roman" panose="02020603050405020304" charset="0"/>
              </a:rPr>
              <a:t>Enhanced Security with Cryptography </a:t>
            </a:r>
            <a:endParaRPr lang="en-US" altLang="en-US" sz="2800" dirty="0">
              <a:latin typeface="Times New Roman" panose="02020603050405020304" charset="0"/>
              <a:cs typeface="Times New Roman" panose="02020603050405020304" charset="0"/>
            </a:endParaRPr>
          </a:p>
          <a:p>
            <a:pPr marL="0" indent="0" algn="just">
              <a:buNone/>
            </a:pPr>
            <a:r>
              <a:rPr lang="en-US" altLang="en-US" sz="2800" dirty="0">
                <a:latin typeface="Times New Roman" panose="02020603050405020304" charset="0"/>
                <a:cs typeface="Times New Roman" panose="02020603050405020304" charset="0"/>
              </a:rPr>
              <a:t>2</a:t>
            </a:r>
            <a:r>
              <a:rPr lang="en-IN" altLang="en-US" sz="2800" dirty="0">
                <a:latin typeface="Times New Roman" panose="02020603050405020304" charset="0"/>
                <a:cs typeface="Times New Roman" panose="02020603050405020304" charset="0"/>
              </a:rPr>
              <a:t>.</a:t>
            </a:r>
            <a:r>
              <a:rPr lang="en-US" altLang="en-US" sz="2800" dirty="0">
                <a:latin typeface="Times New Roman" panose="02020603050405020304" charset="0"/>
                <a:cs typeface="Times New Roman" panose="02020603050405020304" charset="0"/>
              </a:rPr>
              <a:t> AI-Powered Steganalysis Prevention </a:t>
            </a:r>
            <a:endParaRPr lang="en-US" altLang="en-US" sz="2800" dirty="0">
              <a:latin typeface="Times New Roman" panose="02020603050405020304" charset="0"/>
              <a:cs typeface="Times New Roman" panose="02020603050405020304" charset="0"/>
            </a:endParaRPr>
          </a:p>
          <a:p>
            <a:pPr marL="0" indent="0" algn="just">
              <a:buNone/>
            </a:pPr>
            <a:r>
              <a:rPr lang="en-IN" altLang="en-US" sz="2800" dirty="0">
                <a:latin typeface="Times New Roman" panose="02020603050405020304" charset="0"/>
                <a:cs typeface="Times New Roman" panose="02020603050405020304" charset="0"/>
              </a:rPr>
              <a:t>3.</a:t>
            </a:r>
            <a:r>
              <a:rPr lang="en-US" altLang="en-US" sz="2800" dirty="0">
                <a:latin typeface="Times New Roman" panose="02020603050405020304" charset="0"/>
                <a:cs typeface="Times New Roman" panose="02020603050405020304" charset="0"/>
              </a:rPr>
              <a:t>Blockchain Integration for Tamper-Proof Data </a:t>
            </a:r>
            <a:endParaRPr lang="en-US" altLang="en-US" sz="2800" dirty="0">
              <a:latin typeface="Times New Roman" panose="02020603050405020304" charset="0"/>
              <a:cs typeface="Times New Roman" panose="02020603050405020304" charset="0"/>
            </a:endParaRPr>
          </a:p>
          <a:p>
            <a:pPr marL="0" indent="0" algn="just">
              <a:buNone/>
            </a:pPr>
            <a:r>
              <a:rPr lang="en-IN" altLang="en-US" sz="2800" dirty="0">
                <a:latin typeface="Times New Roman" panose="02020603050405020304" charset="0"/>
                <a:cs typeface="Times New Roman" panose="02020603050405020304" charset="0"/>
              </a:rPr>
              <a:t>4.</a:t>
            </a:r>
            <a:r>
              <a:rPr lang="en-US" altLang="en-US" sz="2800" dirty="0">
                <a:latin typeface="Times New Roman" panose="02020603050405020304" charset="0"/>
                <a:cs typeface="Times New Roman" panose="02020603050405020304" charset="0"/>
              </a:rPr>
              <a:t> Real-Time Steganography for Secure Communication</a:t>
            </a:r>
            <a:endParaRPr lang="en-US" altLang="en-US" sz="2800" dirty="0">
              <a:latin typeface="Times New Roman" panose="02020603050405020304" charset="0"/>
              <a:cs typeface="Times New Roman" panose="02020603050405020304" charset="0"/>
            </a:endParaRPr>
          </a:p>
          <a:p>
            <a:pPr marL="0" indent="0" algn="just">
              <a:buNone/>
            </a:pPr>
            <a:r>
              <a:rPr lang="en-IN" altLang="en-US" sz="2800" dirty="0">
                <a:latin typeface="Times New Roman" panose="02020603050405020304" charset="0"/>
                <a:cs typeface="Times New Roman" panose="02020603050405020304" charset="0"/>
              </a:rPr>
              <a:t>5.</a:t>
            </a:r>
            <a:r>
              <a:rPr lang="en-US" altLang="en-US" sz="2800" dirty="0">
                <a:latin typeface="Times New Roman" panose="02020603050405020304" charset="0"/>
                <a:cs typeface="Times New Roman" panose="02020603050405020304" charset="0"/>
              </a:rPr>
              <a:t>Higher Capacity &amp; Multi-Format Support</a:t>
            </a:r>
            <a:endParaRPr lang="en-US" altLang="en-US" sz="2800" dirty="0">
              <a:latin typeface="Times New Roman" panose="02020603050405020304" charset="0"/>
              <a:cs typeface="Times New Roman" panose="0202060305040502030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algn="just">
              <a:buFont typeface="Wingdings" panose="05000000000000000000" charset="0"/>
              <a:buChar char="Ø"/>
            </a:pPr>
            <a:r>
              <a:rPr lang="en-US" altLang="en-US" sz="3200" dirty="0">
                <a:solidFill>
                  <a:srgbClr val="0F0F0F"/>
                </a:solidFill>
                <a:latin typeface="Times New Roman" panose="02020603050405020304" charset="0"/>
                <a:ea typeface="+mn-lt"/>
                <a:cs typeface="Times New Roman" panose="02020603050405020304" charset="0"/>
              </a:rPr>
              <a:t>This project focuses on secure data hiding in images using steganography.</a:t>
            </a:r>
            <a:endParaRPr lang="en-US" altLang="en-US" sz="3200" dirty="0">
              <a:solidFill>
                <a:srgbClr val="0F0F0F"/>
              </a:solidFill>
              <a:latin typeface="Times New Roman" panose="02020603050405020304" charset="0"/>
              <a:ea typeface="+mn-lt"/>
              <a:cs typeface="Times New Roman" panose="02020603050405020304" charset="0"/>
            </a:endParaRPr>
          </a:p>
          <a:p>
            <a:pPr algn="just">
              <a:buFont typeface="Wingdings" panose="05000000000000000000" charset="0"/>
              <a:buChar char="Ø"/>
            </a:pPr>
            <a:r>
              <a:rPr lang="en-US" altLang="en-US" sz="3200" dirty="0">
                <a:solidFill>
                  <a:srgbClr val="0F0F0F"/>
                </a:solidFill>
                <a:latin typeface="Times New Roman" panose="02020603050405020304" charset="0"/>
                <a:ea typeface="+mn-lt"/>
                <a:cs typeface="Times New Roman" panose="02020603050405020304" charset="0"/>
              </a:rPr>
              <a:t> It embeds a secret message into an image by modifying pixel values without significantly altering the image’s appearance. </a:t>
            </a:r>
            <a:endParaRPr lang="en-US" altLang="en-US" sz="3200" dirty="0">
              <a:solidFill>
                <a:srgbClr val="0F0F0F"/>
              </a:solidFill>
              <a:latin typeface="Times New Roman" panose="02020603050405020304" charset="0"/>
              <a:ea typeface="+mn-lt"/>
              <a:cs typeface="Times New Roman" panose="02020603050405020304" charset="0"/>
            </a:endParaRPr>
          </a:p>
          <a:p>
            <a:pPr algn="just">
              <a:buFont typeface="Wingdings" panose="05000000000000000000" charset="0"/>
              <a:buChar char="Ø"/>
            </a:pPr>
            <a:r>
              <a:rPr lang="en-US" altLang="en-US" sz="3200" dirty="0">
                <a:solidFill>
                  <a:srgbClr val="0F0F0F"/>
                </a:solidFill>
                <a:latin typeface="Times New Roman" panose="02020603050405020304" charset="0"/>
                <a:ea typeface="+mn-lt"/>
                <a:cs typeface="Times New Roman" panose="02020603050405020304" charset="0"/>
              </a:rPr>
              <a:t>The goal is to ensure confidential communication while maintaining image integrity</a:t>
            </a:r>
            <a:r>
              <a:rPr lang="en-IN" altLang="en-US" sz="3200" dirty="0">
                <a:solidFill>
                  <a:srgbClr val="0F0F0F"/>
                </a:solidFill>
                <a:latin typeface="Times New Roman" panose="02020603050405020304" charset="0"/>
                <a:ea typeface="+mn-lt"/>
                <a:cs typeface="Times New Roman" panose="02020603050405020304" charset="0"/>
              </a:rPr>
              <a:t>.</a:t>
            </a:r>
            <a:endParaRPr lang="en-IN" altLang="en-US" sz="3200" dirty="0">
              <a:solidFill>
                <a:srgbClr val="0F0F0F"/>
              </a:solidFill>
              <a:latin typeface="Times New Roman" panose="02020603050405020304" charset="0"/>
              <a:ea typeface="+mn-lt"/>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578485" y="1232535"/>
            <a:ext cx="11613515" cy="4382135"/>
          </a:xfrm>
        </p:spPr>
        <p:txBody>
          <a:bodyPr vert="horz" lIns="91440" tIns="45720" rIns="91440" bIns="45720" rtlCol="0" anchor="ctr">
            <a:noAutofit/>
          </a:bodyPr>
          <a:lstStyle/>
          <a:p>
            <a:pPr>
              <a:buFont typeface="Wingdings" panose="05000000000000000000" charset="0"/>
              <a:buChar char="§"/>
            </a:pPr>
            <a:r>
              <a:rPr lang="en-US" altLang="en-US" sz="3200" b="1" dirty="0">
                <a:latin typeface="Times New Roman" panose="02020603050405020304" charset="0"/>
                <a:cs typeface="Times New Roman" panose="02020603050405020304" charset="0"/>
              </a:rPr>
              <a:t>Programming Language:</a:t>
            </a:r>
            <a:r>
              <a:rPr lang="en-US" altLang="en-US" sz="3200" dirty="0">
                <a:latin typeface="Times New Roman" panose="02020603050405020304" charset="0"/>
                <a:cs typeface="Times New Roman" panose="02020603050405020304" charset="0"/>
              </a:rPr>
              <a:t> Python</a:t>
            </a:r>
            <a:endParaRPr lang="en-US" altLang="en-US" sz="3200" dirty="0">
              <a:latin typeface="Times New Roman" panose="02020603050405020304" charset="0"/>
              <a:cs typeface="Times New Roman" panose="02020603050405020304" charset="0"/>
            </a:endParaRPr>
          </a:p>
          <a:p>
            <a:pPr>
              <a:buFont typeface="Wingdings" panose="05000000000000000000" charset="0"/>
              <a:buChar char="§"/>
            </a:pPr>
            <a:r>
              <a:rPr lang="en-US" altLang="en-US" sz="3200" b="1" dirty="0">
                <a:latin typeface="Times New Roman" panose="02020603050405020304" charset="0"/>
                <a:cs typeface="Times New Roman" panose="02020603050405020304" charset="0"/>
              </a:rPr>
              <a:t>Libraries: OpenCV</a:t>
            </a:r>
            <a:r>
              <a:rPr lang="en-US" altLang="en-US" sz="3200" dirty="0">
                <a:latin typeface="Times New Roman" panose="02020603050405020304" charset="0"/>
                <a:cs typeface="Times New Roman" panose="02020603050405020304" charset="0"/>
              </a:rPr>
              <a:t> (cv2 for image processing), OS (for file handling)</a:t>
            </a:r>
            <a:endParaRPr lang="en-US" altLang="en-US" sz="3200" dirty="0">
              <a:latin typeface="Times New Roman" panose="02020603050405020304" charset="0"/>
              <a:cs typeface="Times New Roman" panose="02020603050405020304" charset="0"/>
            </a:endParaRPr>
          </a:p>
          <a:p>
            <a:pPr>
              <a:buFont typeface="Wingdings" panose="05000000000000000000" charset="0"/>
              <a:buChar char="§"/>
            </a:pPr>
            <a:r>
              <a:rPr lang="en-US" altLang="en-US" sz="3200" b="1" dirty="0">
                <a:latin typeface="Times New Roman" panose="02020603050405020304" charset="0"/>
                <a:cs typeface="Times New Roman" panose="02020603050405020304" charset="0"/>
              </a:rPr>
              <a:t>Platform:</a:t>
            </a:r>
            <a:r>
              <a:rPr lang="en-US" altLang="en-US" sz="3200" dirty="0">
                <a:latin typeface="Times New Roman" panose="02020603050405020304" charset="0"/>
                <a:cs typeface="Times New Roman" panose="02020603050405020304" charset="0"/>
              </a:rPr>
              <a:t> Any Python-supported OS (</a:t>
            </a:r>
            <a:r>
              <a:rPr lang="en-IN" altLang="en-US" sz="3200" dirty="0">
                <a:latin typeface="Times New Roman" panose="02020603050405020304" charset="0"/>
                <a:cs typeface="Times New Roman" panose="02020603050405020304" charset="0"/>
              </a:rPr>
              <a:t>eg:</a:t>
            </a:r>
            <a:r>
              <a:rPr lang="en-US" altLang="en-US" sz="3200" dirty="0">
                <a:latin typeface="Times New Roman" panose="02020603050405020304" charset="0"/>
                <a:cs typeface="Times New Roman" panose="02020603050405020304" charset="0"/>
              </a:rPr>
              <a:t>Windows)</a:t>
            </a:r>
            <a:endParaRPr lang="en-US" altLang="en-US" sz="32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algn="just">
              <a:buFont typeface="Arial" panose="020B0604020202020204" pitchFamily="34" charset="0"/>
              <a:buChar char="•"/>
            </a:pPr>
            <a:r>
              <a:rPr lang="en-US" altLang="en-US" sz="2800" b="1" dirty="0">
                <a:solidFill>
                  <a:srgbClr val="0F0F0F"/>
                </a:solidFill>
                <a:latin typeface="Times New Roman" panose="02020603050405020304" charset="0"/>
                <a:cs typeface="Times New Roman" panose="02020603050405020304" charset="0"/>
              </a:rPr>
              <a:t>Invisible Message Encoding:</a:t>
            </a:r>
            <a:r>
              <a:rPr lang="en-US" altLang="en-US" sz="2800" dirty="0">
                <a:solidFill>
                  <a:srgbClr val="0F0F0F"/>
                </a:solidFill>
                <a:latin typeface="Times New Roman" panose="02020603050405020304" charset="0"/>
                <a:cs typeface="Times New Roman" panose="02020603050405020304" charset="0"/>
              </a:rPr>
              <a:t> The message is embedded within pixel values without noticeable changes.</a:t>
            </a:r>
            <a:endParaRPr lang="en-US" altLang="en-US" sz="2800" dirty="0">
              <a:solidFill>
                <a:srgbClr val="0F0F0F"/>
              </a:solidFill>
              <a:latin typeface="Times New Roman" panose="02020603050405020304" charset="0"/>
              <a:cs typeface="Times New Roman" panose="02020603050405020304" charset="0"/>
            </a:endParaRPr>
          </a:p>
          <a:p>
            <a:pPr algn="just">
              <a:buFont typeface="Arial" panose="020B0604020202020204" pitchFamily="34" charset="0"/>
              <a:buChar char="•"/>
            </a:pPr>
            <a:r>
              <a:rPr lang="en-US" altLang="en-US" sz="2800" b="1" dirty="0">
                <a:solidFill>
                  <a:srgbClr val="0F0F0F"/>
                </a:solidFill>
                <a:latin typeface="Times New Roman" panose="02020603050405020304" charset="0"/>
                <a:cs typeface="Times New Roman" panose="02020603050405020304" charset="0"/>
              </a:rPr>
              <a:t>Passcode Protection: </a:t>
            </a:r>
            <a:r>
              <a:rPr lang="en-US" altLang="en-US" sz="2800" dirty="0">
                <a:solidFill>
                  <a:srgbClr val="0F0F0F"/>
                </a:solidFill>
                <a:latin typeface="Times New Roman" panose="02020603050405020304" charset="0"/>
                <a:cs typeface="Times New Roman" panose="02020603050405020304" charset="0"/>
              </a:rPr>
              <a:t>Ensures only authorized users can decrypt the hidden data.</a:t>
            </a:r>
            <a:endParaRPr lang="en-US" altLang="en-US" sz="2800" dirty="0">
              <a:solidFill>
                <a:srgbClr val="0F0F0F"/>
              </a:solidFill>
              <a:latin typeface="Times New Roman" panose="02020603050405020304" charset="0"/>
              <a:cs typeface="Times New Roman" panose="02020603050405020304" charset="0"/>
            </a:endParaRPr>
          </a:p>
          <a:p>
            <a:pPr algn="just">
              <a:buFont typeface="Arial" panose="020B0604020202020204" pitchFamily="34" charset="0"/>
              <a:buChar char="•"/>
            </a:pPr>
            <a:r>
              <a:rPr lang="en-US" altLang="en-US" sz="2800" b="1" dirty="0">
                <a:solidFill>
                  <a:srgbClr val="0F0F0F"/>
                </a:solidFill>
                <a:latin typeface="Times New Roman" panose="02020603050405020304" charset="0"/>
                <a:cs typeface="Times New Roman" panose="02020603050405020304" charset="0"/>
              </a:rPr>
              <a:t>Lightweight &amp; Fast: </a:t>
            </a:r>
            <a:r>
              <a:rPr lang="en-US" altLang="en-US" sz="2800" dirty="0">
                <a:solidFill>
                  <a:srgbClr val="0F0F0F"/>
                </a:solidFill>
                <a:latin typeface="Times New Roman" panose="02020603050405020304" charset="0"/>
                <a:cs typeface="Times New Roman" panose="02020603050405020304" charset="0"/>
              </a:rPr>
              <a:t>Uses simple algorithms for quick encoding and decoding.</a:t>
            </a:r>
            <a:endParaRPr lang="en-US" altLang="en-US" sz="2800" dirty="0">
              <a:solidFill>
                <a:srgbClr val="0F0F0F"/>
              </a:solidFill>
              <a:latin typeface="Times New Roman" panose="02020603050405020304" charset="0"/>
              <a:cs typeface="Times New Roman" panose="02020603050405020304" charset="0"/>
            </a:endParaRPr>
          </a:p>
          <a:p>
            <a:pPr algn="just">
              <a:buFont typeface="Arial" panose="020B0604020202020204" pitchFamily="34" charset="0"/>
              <a:buChar char="•"/>
            </a:pPr>
            <a:r>
              <a:rPr lang="en-US" altLang="en-US" sz="2800" b="1" dirty="0">
                <a:solidFill>
                  <a:srgbClr val="0F0F0F"/>
                </a:solidFill>
                <a:latin typeface="Times New Roman" panose="02020603050405020304" charset="0"/>
                <a:cs typeface="Times New Roman" panose="02020603050405020304" charset="0"/>
              </a:rPr>
              <a:t>Easy Integration:</a:t>
            </a:r>
            <a:r>
              <a:rPr lang="en-US" altLang="en-US" sz="2800" dirty="0">
                <a:solidFill>
                  <a:srgbClr val="0F0F0F"/>
                </a:solidFill>
                <a:latin typeface="Times New Roman" panose="02020603050405020304" charset="0"/>
                <a:cs typeface="Times New Roman" panose="02020603050405020304" charset="0"/>
              </a:rPr>
              <a:t> Can be combined with other security systems for enhanced privacy.</a:t>
            </a:r>
            <a:endParaRPr lang="en-IN" sz="2800" dirty="0">
              <a:solidFill>
                <a:srgbClr val="0F0F0F"/>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pPr algn="just">
              <a:buFont typeface="Wingdings" panose="05000000000000000000" charset="0"/>
              <a:buChar char="Ø"/>
            </a:pPr>
            <a:r>
              <a:rPr lang="en-IN" sz="2800" dirty="0">
                <a:latin typeface="Times New Roman" panose="02020603050405020304" charset="0"/>
                <a:cs typeface="Times New Roman" panose="02020603050405020304" charset="0"/>
              </a:rPr>
              <a:t> </a:t>
            </a:r>
            <a:r>
              <a:rPr lang="en-US" altLang="en-US" sz="2800" b="1" dirty="0">
                <a:latin typeface="Times New Roman" panose="02020603050405020304" charset="0"/>
                <a:cs typeface="Times New Roman" panose="02020603050405020304" charset="0"/>
              </a:rPr>
              <a:t>Journalists &amp; Whistleblowers:</a:t>
            </a:r>
            <a:r>
              <a:rPr lang="en-US" altLang="en-US" sz="2800" dirty="0">
                <a:latin typeface="Times New Roman" panose="02020603050405020304" charset="0"/>
                <a:cs typeface="Times New Roman" panose="02020603050405020304" charset="0"/>
              </a:rPr>
              <a:t> For secure communication in high-risk situations.</a:t>
            </a:r>
            <a:endParaRPr lang="en-US" altLang="en-US" sz="2800" dirty="0">
              <a:latin typeface="Times New Roman" panose="02020603050405020304" charset="0"/>
              <a:cs typeface="Times New Roman" panose="02020603050405020304" charset="0"/>
            </a:endParaRPr>
          </a:p>
          <a:p>
            <a:pPr algn="just">
              <a:buFont typeface="Wingdings" panose="05000000000000000000" charset="0"/>
              <a:buChar char="Ø"/>
            </a:pPr>
            <a:r>
              <a:rPr lang="en-US" altLang="en-US" sz="2800" b="1" dirty="0">
                <a:latin typeface="Times New Roman" panose="02020603050405020304" charset="0"/>
                <a:cs typeface="Times New Roman" panose="02020603050405020304" charset="0"/>
              </a:rPr>
              <a:t>Government &amp; Military Personnel: </a:t>
            </a:r>
            <a:r>
              <a:rPr lang="en-US" altLang="en-US" sz="2800" dirty="0">
                <a:latin typeface="Times New Roman" panose="02020603050405020304" charset="0"/>
                <a:cs typeface="Times New Roman" panose="02020603050405020304" charset="0"/>
              </a:rPr>
              <a:t>To transfer classified information safely.</a:t>
            </a:r>
            <a:endParaRPr lang="en-US" altLang="en-US" sz="2800" dirty="0">
              <a:latin typeface="Times New Roman" panose="02020603050405020304" charset="0"/>
              <a:cs typeface="Times New Roman" panose="02020603050405020304" charset="0"/>
            </a:endParaRPr>
          </a:p>
          <a:p>
            <a:pPr algn="just">
              <a:buFont typeface="Wingdings" panose="05000000000000000000" charset="0"/>
              <a:buChar char="Ø"/>
            </a:pPr>
            <a:r>
              <a:rPr lang="en-US" altLang="en-US" sz="2800" b="1" dirty="0">
                <a:latin typeface="Times New Roman" panose="02020603050405020304" charset="0"/>
                <a:cs typeface="Times New Roman" panose="02020603050405020304" charset="0"/>
              </a:rPr>
              <a:t>Businesses &amp; Organizations: </a:t>
            </a:r>
            <a:r>
              <a:rPr lang="en-US" altLang="en-US" sz="2800" dirty="0">
                <a:latin typeface="Times New Roman" panose="02020603050405020304" charset="0"/>
                <a:cs typeface="Times New Roman" panose="02020603050405020304" charset="0"/>
              </a:rPr>
              <a:t>To protect sensitive corporate data.</a:t>
            </a:r>
            <a:endParaRPr lang="en-US" altLang="en-US" sz="2800" dirty="0">
              <a:latin typeface="Times New Roman" panose="02020603050405020304" charset="0"/>
              <a:cs typeface="Times New Roman" panose="02020603050405020304" charset="0"/>
            </a:endParaRPr>
          </a:p>
          <a:p>
            <a:pPr algn="just">
              <a:buFont typeface="Wingdings" panose="05000000000000000000" charset="0"/>
              <a:buChar char="Ø"/>
            </a:pPr>
            <a:r>
              <a:rPr lang="en-US" altLang="en-US" sz="2800" b="1" dirty="0">
                <a:latin typeface="Times New Roman" panose="02020603050405020304" charset="0"/>
                <a:cs typeface="Times New Roman" panose="02020603050405020304" charset="0"/>
              </a:rPr>
              <a:t>General Users</a:t>
            </a:r>
            <a:r>
              <a:rPr lang="en-US" altLang="en-US" sz="2800" dirty="0">
                <a:latin typeface="Times New Roman" panose="02020603050405020304" charset="0"/>
                <a:cs typeface="Times New Roman" panose="02020603050405020304" charset="0"/>
              </a:rPr>
              <a:t>: Anyone needing secure personal communication.</a:t>
            </a:r>
            <a:endParaRPr lang="en-US" altLang="en-US" sz="2800"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descr="IBM_1"/>
          <p:cNvPicPr>
            <a:picLocks noChangeAspect="1"/>
          </p:cNvPicPr>
          <p:nvPr>
            <p:ph idx="1"/>
          </p:nvPr>
        </p:nvPicPr>
        <p:blipFill>
          <a:blip r:embed="rId1"/>
          <a:stretch>
            <a:fillRect/>
          </a:stretch>
        </p:blipFill>
        <p:spPr>
          <a:xfrm>
            <a:off x="991235" y="1301750"/>
            <a:ext cx="3977640" cy="4673600"/>
          </a:xfrm>
          <a:prstGeom prst="rect">
            <a:avLst/>
          </a:prstGeom>
        </p:spPr>
      </p:pic>
      <p:sp>
        <p:nvSpPr>
          <p:cNvPr id="5" name="Rectangles 4"/>
          <p:cNvSpPr/>
          <p:nvPr/>
        </p:nvSpPr>
        <p:spPr>
          <a:xfrm>
            <a:off x="5256530" y="1369060"/>
            <a:ext cx="6539865" cy="2189480"/>
          </a:xfrm>
          <a:prstGeom prst="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Rectangles 5"/>
          <p:cNvSpPr/>
          <p:nvPr/>
        </p:nvSpPr>
        <p:spPr>
          <a:xfrm>
            <a:off x="5256530" y="3785870"/>
            <a:ext cx="6539865" cy="2189480"/>
          </a:xfrm>
          <a:prstGeom prst="rect">
            <a:avLst/>
          </a:prstGeom>
          <a:blipFill rotWithShape="1">
            <a:blip r:embed="rId3"/>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sp>
        <p:nvSpPr>
          <p:cNvPr id="3" name="Content Placeholder 2"/>
          <p:cNvSpPr/>
          <p:nvPr>
            <p:ph idx="1"/>
          </p:nvPr>
        </p:nvSpPr>
        <p:spPr/>
        <p:txBody>
          <a:bodyPr/>
          <a:p>
            <a:endParaRPr lang="en-US"/>
          </a:p>
        </p:txBody>
      </p:sp>
      <p:sp>
        <p:nvSpPr>
          <p:cNvPr id="5" name="Rectangles 4"/>
          <p:cNvSpPr/>
          <p:nvPr/>
        </p:nvSpPr>
        <p:spPr>
          <a:xfrm>
            <a:off x="815340" y="1361440"/>
            <a:ext cx="6153785" cy="4471670"/>
          </a:xfrm>
          <a:prstGeom prst="rect">
            <a:avLst/>
          </a:prstGeom>
          <a:blipFill rotWithShape="1">
            <a:blip r:embed="rId1"/>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Rectangles 5"/>
          <p:cNvSpPr/>
          <p:nvPr/>
        </p:nvSpPr>
        <p:spPr>
          <a:xfrm>
            <a:off x="7080885" y="1407795"/>
            <a:ext cx="4441825" cy="4282440"/>
          </a:xfrm>
          <a:prstGeom prst="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pPr marL="0" indent="0" algn="just">
              <a:buNone/>
            </a:pPr>
            <a:r>
              <a:rPr lang="en-US" altLang="en-US" sz="2800" dirty="0">
                <a:latin typeface="Times New Roman" panose="02020603050405020304" charset="0"/>
                <a:cs typeface="Times New Roman" panose="02020603050405020304" charset="0"/>
              </a:rPr>
              <a:t>This project provides a simple yet effective steganographic technique to securely embed messages into images. By combining cryptography and image processing, it ensures confidentiality and integrity of the hidden data. This approach can be extended for enhanced security applications in various industries. </a:t>
            </a:r>
            <a:endParaRPr lang="zh-CN" altLang="en-US" sz="2800"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DividendVTI">
  <a:themeElements>
    <a:clrScheme nam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2683C6"/>
      </a:hlink>
      <a:folHlink>
        <a:srgbClr val="FF0000"/>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ividendVTI">
  <a:themeElements>
    <a:clrScheme nam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2683C6"/>
      </a:hlink>
      <a:folHlink>
        <a:srgbClr val="FF0000"/>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2050</Words>
  <Application>WPS Presentation</Application>
  <PresentationFormat>Custom</PresentationFormat>
  <Paragraphs>73</Paragraphs>
  <Slides>12</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12</vt:i4>
      </vt:variant>
    </vt:vector>
  </HeadingPairs>
  <TitlesOfParts>
    <vt:vector size="29"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Pristina</vt:lpstr>
      <vt:lpstr>Times New Roman</vt:lpstr>
      <vt:lpstr>Wingdings</vt:lpstr>
      <vt:lpstr>华文中宋</vt:lpstr>
      <vt:lpstr>DividendVTI</vt:lpstr>
      <vt:lpstr>1_DividendVTI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Joshinikitha V</cp:lastModifiedBy>
  <cp:revision>28</cp:revision>
  <dcterms:created xsi:type="dcterms:W3CDTF">2021-05-26T16:50:00Z</dcterms:created>
  <dcterms:modified xsi:type="dcterms:W3CDTF">2025-02-26T18:41:28Z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4922E9FFD455450F9773E10A13FD8F72_13</vt:lpwstr>
  </property>
  <property fmtid="{D5CDD505-2E9C-101B-9397-08002B2CF9AE}" pid="4" name="KSOProductBuildVer">
    <vt:lpwstr>1033-12.2.0.19805</vt:lpwstr>
  </property>
</Properties>
</file>