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24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55448" y="1792725"/>
            <a:ext cx="8633103" cy="2938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12"/>
              </a:lnSpc>
              <a:buNone/>
            </a:pPr>
            <a:r>
              <a:rPr lang="en-US" sz="617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Assisting Farmers With Meteorological Data</a:t>
            </a:r>
            <a:endParaRPr lang="en-US" sz="6170" dirty="0"/>
          </a:p>
        </p:txBody>
      </p:sp>
      <p:sp>
        <p:nvSpPr>
          <p:cNvPr id="7" name="Text 2"/>
          <p:cNvSpPr/>
          <p:nvPr/>
        </p:nvSpPr>
        <p:spPr>
          <a:xfrm>
            <a:off x="794861" y="5064443"/>
            <a:ext cx="7554278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61"/>
              </a:lnSpc>
              <a:buNone/>
            </a:pPr>
            <a:r>
              <a:rPr lang="en-US" sz="178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presentation explores how technology can empower farmers by making meteorological data easily accessible and understandable.</a:t>
            </a:r>
            <a:endParaRPr lang="en-US" sz="1788" dirty="0"/>
          </a:p>
        </p:txBody>
      </p:sp>
      <p:sp>
        <p:nvSpPr>
          <p:cNvPr id="8" name="Shape 3"/>
          <p:cNvSpPr/>
          <p:nvPr/>
        </p:nvSpPr>
        <p:spPr>
          <a:xfrm>
            <a:off x="794861" y="6063615"/>
            <a:ext cx="363379" cy="363379"/>
          </a:xfrm>
          <a:prstGeom prst="roundRect">
            <a:avLst>
              <a:gd name="adj" fmla="val 2516129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271707" y="6046708"/>
            <a:ext cx="2385536" cy="3973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30"/>
              </a:lnSpc>
              <a:buNone/>
            </a:pPr>
            <a:endParaRPr lang="en-US" sz="2235" dirty="0"/>
          </a:p>
        </p:txBody>
      </p:sp>
      <p:pic>
        <p:nvPicPr>
          <p:cNvPr id="1026" name="Picture 2" descr="Farming in India: Story of the Indian Farmer, Types of Farming, Examples">
            <a:extLst>
              <a:ext uri="{FF2B5EF4-FFF2-40B4-BE49-F238E27FC236}">
                <a16:creationId xmlns:a16="http://schemas.microsoft.com/office/drawing/2014/main" id="{47D3848A-198B-8C43-2291-85D81BA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74" y="2162478"/>
            <a:ext cx="4742652" cy="3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8155D-B563-308E-A656-A0FC75176CED}"/>
              </a:ext>
            </a:extLst>
          </p:cNvPr>
          <p:cNvSpPr txBox="1"/>
          <p:nvPr/>
        </p:nvSpPr>
        <p:spPr>
          <a:xfrm>
            <a:off x="794861" y="6307282"/>
            <a:ext cx="68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DM Sans" pitchFamily="2" charset="0"/>
              </a:rPr>
              <a:t>BY TEAM :- MARLIN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5" name="Text 1"/>
          <p:cNvSpPr/>
          <p:nvPr/>
        </p:nvSpPr>
        <p:spPr>
          <a:xfrm>
            <a:off x="2079665" y="2924175"/>
            <a:ext cx="10470952" cy="1198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17"/>
              </a:lnSpc>
              <a:buNone/>
            </a:pPr>
            <a:r>
              <a:rPr lang="en-US" sz="3773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Faced by Farmers in Accessing Weather Information</a:t>
            </a:r>
            <a:endParaRPr lang="en-US" sz="3773" dirty="0"/>
          </a:p>
        </p:txBody>
      </p:sp>
      <p:sp>
        <p:nvSpPr>
          <p:cNvPr id="6" name="Shape 2"/>
          <p:cNvSpPr/>
          <p:nvPr/>
        </p:nvSpPr>
        <p:spPr>
          <a:xfrm>
            <a:off x="2079665" y="4625221"/>
            <a:ext cx="431244" cy="431244"/>
          </a:xfrm>
          <a:prstGeom prst="roundRect">
            <a:avLst>
              <a:gd name="adj" fmla="val 2000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31112" y="4697016"/>
            <a:ext cx="128230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4"/>
              </a:lnSpc>
              <a:buNone/>
            </a:pPr>
            <a:r>
              <a:rPr lang="en-US" sz="226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64" dirty="0"/>
          </a:p>
        </p:txBody>
      </p:sp>
      <p:sp>
        <p:nvSpPr>
          <p:cNvPr id="8" name="Text 4"/>
          <p:cNvSpPr/>
          <p:nvPr/>
        </p:nvSpPr>
        <p:spPr>
          <a:xfrm>
            <a:off x="2702481" y="4625221"/>
            <a:ext cx="2396014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8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Complex Data</a:t>
            </a:r>
            <a:endParaRPr lang="en-US" sz="1887" dirty="0"/>
          </a:p>
        </p:txBody>
      </p:sp>
      <p:sp>
        <p:nvSpPr>
          <p:cNvPr id="9" name="Text 5"/>
          <p:cNvSpPr/>
          <p:nvPr/>
        </p:nvSpPr>
        <p:spPr>
          <a:xfrm>
            <a:off x="2702481" y="5039558"/>
            <a:ext cx="4516874" cy="9201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50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Meteorological data can be difficult to understand and interpret for farmers without specialized training.</a:t>
            </a:r>
            <a:endParaRPr lang="en-US" sz="1509" dirty="0"/>
          </a:p>
        </p:txBody>
      </p:sp>
      <p:sp>
        <p:nvSpPr>
          <p:cNvPr id="10" name="Shape 6"/>
          <p:cNvSpPr/>
          <p:nvPr/>
        </p:nvSpPr>
        <p:spPr>
          <a:xfrm>
            <a:off x="7410926" y="4625221"/>
            <a:ext cx="431244" cy="431244"/>
          </a:xfrm>
          <a:prstGeom prst="roundRect">
            <a:avLst>
              <a:gd name="adj" fmla="val 2000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537966" y="4697016"/>
            <a:ext cx="177165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4"/>
              </a:lnSpc>
              <a:buNone/>
            </a:pPr>
            <a:r>
              <a:rPr lang="en-US" sz="226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64" dirty="0"/>
          </a:p>
        </p:txBody>
      </p:sp>
      <p:sp>
        <p:nvSpPr>
          <p:cNvPr id="12" name="Text 8"/>
          <p:cNvSpPr/>
          <p:nvPr/>
        </p:nvSpPr>
        <p:spPr>
          <a:xfrm>
            <a:off x="8033742" y="4625221"/>
            <a:ext cx="2396014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8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Limited Access</a:t>
            </a:r>
            <a:endParaRPr lang="en-US" sz="1887" dirty="0"/>
          </a:p>
        </p:txBody>
      </p:sp>
      <p:sp>
        <p:nvSpPr>
          <p:cNvPr id="13" name="Text 9"/>
          <p:cNvSpPr/>
          <p:nvPr/>
        </p:nvSpPr>
        <p:spPr>
          <a:xfrm>
            <a:off x="8033742" y="5039558"/>
            <a:ext cx="4516874" cy="6134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50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Farmers often lack reliable access to real-time weather information, especially in remote areas.</a:t>
            </a:r>
            <a:endParaRPr lang="en-US" sz="1509" dirty="0"/>
          </a:p>
        </p:txBody>
      </p:sp>
      <p:sp>
        <p:nvSpPr>
          <p:cNvPr id="14" name="Shape 10"/>
          <p:cNvSpPr/>
          <p:nvPr/>
        </p:nvSpPr>
        <p:spPr>
          <a:xfrm>
            <a:off x="2079665" y="6366867"/>
            <a:ext cx="431244" cy="431244"/>
          </a:xfrm>
          <a:prstGeom prst="roundRect">
            <a:avLst>
              <a:gd name="adj" fmla="val 2000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2206704" y="6438662"/>
            <a:ext cx="177165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4"/>
              </a:lnSpc>
              <a:buNone/>
            </a:pPr>
            <a:r>
              <a:rPr lang="en-US" sz="226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64" dirty="0"/>
          </a:p>
        </p:txBody>
      </p:sp>
      <p:sp>
        <p:nvSpPr>
          <p:cNvPr id="16" name="Text 12"/>
          <p:cNvSpPr/>
          <p:nvPr/>
        </p:nvSpPr>
        <p:spPr>
          <a:xfrm>
            <a:off x="2702481" y="6366867"/>
            <a:ext cx="2396014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8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Lack of Integration</a:t>
            </a:r>
            <a:endParaRPr lang="en-US" sz="1887" dirty="0"/>
          </a:p>
        </p:txBody>
      </p:sp>
      <p:sp>
        <p:nvSpPr>
          <p:cNvPr id="17" name="Text 13"/>
          <p:cNvSpPr/>
          <p:nvPr/>
        </p:nvSpPr>
        <p:spPr>
          <a:xfrm>
            <a:off x="2702481" y="6781205"/>
            <a:ext cx="4516874" cy="6134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50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Weather data is not readily integrated into farming practices and decision-making processes.</a:t>
            </a:r>
            <a:endParaRPr lang="en-US" sz="1509" dirty="0"/>
          </a:p>
        </p:txBody>
      </p:sp>
      <p:sp>
        <p:nvSpPr>
          <p:cNvPr id="18" name="Shape 14"/>
          <p:cNvSpPr/>
          <p:nvPr/>
        </p:nvSpPr>
        <p:spPr>
          <a:xfrm>
            <a:off x="7410926" y="6366867"/>
            <a:ext cx="431244" cy="431244"/>
          </a:xfrm>
          <a:prstGeom prst="roundRect">
            <a:avLst>
              <a:gd name="adj" fmla="val 2000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542371" y="6438662"/>
            <a:ext cx="168235" cy="287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4"/>
              </a:lnSpc>
              <a:buNone/>
            </a:pPr>
            <a:r>
              <a:rPr lang="en-US" sz="226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264" dirty="0"/>
          </a:p>
        </p:txBody>
      </p:sp>
      <p:sp>
        <p:nvSpPr>
          <p:cNvPr id="20" name="Text 16"/>
          <p:cNvSpPr/>
          <p:nvPr/>
        </p:nvSpPr>
        <p:spPr>
          <a:xfrm>
            <a:off x="8033742" y="6366867"/>
            <a:ext cx="2466975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8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Timely Information</a:t>
            </a:r>
            <a:endParaRPr lang="en-US" sz="1887" dirty="0"/>
          </a:p>
        </p:txBody>
      </p:sp>
      <p:sp>
        <p:nvSpPr>
          <p:cNvPr id="21" name="Text 17"/>
          <p:cNvSpPr/>
          <p:nvPr/>
        </p:nvSpPr>
        <p:spPr>
          <a:xfrm>
            <a:off x="8033742" y="6781205"/>
            <a:ext cx="4516874" cy="9201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50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Farmers need timely and accurate weather forecasts to make informed decisions about planting, irrigation, and harvesting.</a:t>
            </a:r>
            <a:endParaRPr lang="en-US" sz="1509" dirty="0"/>
          </a:p>
        </p:txBody>
      </p:sp>
      <p:pic>
        <p:nvPicPr>
          <p:cNvPr id="2050" name="Picture 2" descr="Extreme weather events impact agriculture in India">
            <a:extLst>
              <a:ext uri="{FF2B5EF4-FFF2-40B4-BE49-F238E27FC236}">
                <a16:creationId xmlns:a16="http://schemas.microsoft.com/office/drawing/2014/main" id="{B00971C2-D06F-3E6C-1461-9F598A083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 b="30753"/>
          <a:stretch/>
        </p:blipFill>
        <p:spPr bwMode="auto">
          <a:xfrm>
            <a:off x="0" y="-8156"/>
            <a:ext cx="14744699" cy="288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718542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Leveraging Java, HTML, and CSS to Develop Farmer-Friendly Applications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87869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Java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511272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Java's robust and platform-independent nature makes it ideal for creating applications that can run on various devices.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5313640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provides libraries for handling data, networking, and user interfaces, facilitating the development of sophisticated weather applications.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372695" y="287869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and CSS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5372695" y="3511272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HTML structures the content of the application, while CSS styles the visual presentation to ensure user-friendliness.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5372695" y="5313640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These technologies allow for the creation of intuitive interfaces that display weather data in an easily understandable way.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9881354" y="287869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Experience</a:t>
            </a:r>
            <a:endParaRPr lang="en-US" sz="2430" dirty="0"/>
          </a:p>
        </p:txBody>
      </p:sp>
      <p:sp>
        <p:nvSpPr>
          <p:cNvPr id="12" name="Text 9"/>
          <p:cNvSpPr/>
          <p:nvPr/>
        </p:nvSpPr>
        <p:spPr>
          <a:xfrm>
            <a:off x="9881354" y="3511272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combination of Java, HTML, and CSS empowers developers to create visually appealing and user-friendly interfaces that cater to farmers' needs.</a:t>
            </a:r>
            <a:endParaRPr lang="en-US" sz="1944" dirty="0"/>
          </a:p>
        </p:txBody>
      </p:sp>
      <p:sp>
        <p:nvSpPr>
          <p:cNvPr id="13" name="Text 10"/>
          <p:cNvSpPr/>
          <p:nvPr/>
        </p:nvSpPr>
        <p:spPr>
          <a:xfrm>
            <a:off x="9881354" y="5708690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focus on user experience ensures that farmers can easily access and interpret the provided weather information.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22908" y="1220033"/>
            <a:ext cx="7870984" cy="11365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5"/>
              </a:lnSpc>
              <a:buNone/>
            </a:pPr>
            <a:r>
              <a:rPr lang="en-US" sz="358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Collecting and Analyzing Real-Time Weather Data</a:t>
            </a:r>
            <a:endParaRPr lang="en-US" sz="3580" dirty="0"/>
          </a:p>
        </p:txBody>
      </p:sp>
      <p:sp>
        <p:nvSpPr>
          <p:cNvPr id="7" name="Shape 2"/>
          <p:cNvSpPr/>
          <p:nvPr/>
        </p:nvSpPr>
        <p:spPr>
          <a:xfrm>
            <a:off x="6377583" y="2629376"/>
            <a:ext cx="36314" cy="4380190"/>
          </a:xfrm>
          <a:prstGeom prst="roundRect">
            <a:avLst>
              <a:gd name="adj" fmla="val 225387"/>
            </a:avLst>
          </a:prstGeom>
          <a:solidFill>
            <a:srgbClr val="DDD3BA"/>
          </a:solidFill>
          <a:ln/>
        </p:spPr>
      </p:sp>
      <p:sp>
        <p:nvSpPr>
          <p:cNvPr id="8" name="Shape 3"/>
          <p:cNvSpPr/>
          <p:nvPr/>
        </p:nvSpPr>
        <p:spPr>
          <a:xfrm>
            <a:off x="6600289" y="3020318"/>
            <a:ext cx="636508" cy="36314"/>
          </a:xfrm>
          <a:prstGeom prst="roundRect">
            <a:avLst>
              <a:gd name="adj" fmla="val 225387"/>
            </a:avLst>
          </a:prstGeom>
          <a:solidFill>
            <a:srgbClr val="DDD3BA"/>
          </a:solidFill>
          <a:ln/>
        </p:spPr>
      </p:sp>
      <p:sp>
        <p:nvSpPr>
          <p:cNvPr id="9" name="Shape 4"/>
          <p:cNvSpPr/>
          <p:nvPr/>
        </p:nvSpPr>
        <p:spPr>
          <a:xfrm>
            <a:off x="6191071" y="2833926"/>
            <a:ext cx="409218" cy="409218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334780" y="2902148"/>
            <a:ext cx="121682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214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148" dirty="0"/>
          </a:p>
        </p:txBody>
      </p:sp>
      <p:sp>
        <p:nvSpPr>
          <p:cNvPr id="11" name="Text 6"/>
          <p:cNvSpPr/>
          <p:nvPr/>
        </p:nvSpPr>
        <p:spPr>
          <a:xfrm>
            <a:off x="7395924" y="2811185"/>
            <a:ext cx="2273498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Acquisition</a:t>
            </a:r>
            <a:endParaRPr lang="en-US" sz="1790" dirty="0"/>
          </a:p>
        </p:txBody>
      </p:sp>
      <p:sp>
        <p:nvSpPr>
          <p:cNvPr id="12" name="Text 7"/>
          <p:cNvSpPr/>
          <p:nvPr/>
        </p:nvSpPr>
        <p:spPr>
          <a:xfrm>
            <a:off x="7395924" y="3204448"/>
            <a:ext cx="6597968" cy="581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1"/>
              </a:lnSpc>
              <a:buNone/>
            </a:pPr>
            <a:r>
              <a:rPr lang="en-US" sz="1432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Weather data can be collected from various sources, including government agencies, weather stations, and satellite imagery.</a:t>
            </a:r>
            <a:endParaRPr lang="en-US" sz="1432" dirty="0"/>
          </a:p>
        </p:txBody>
      </p:sp>
      <p:sp>
        <p:nvSpPr>
          <p:cNvPr id="13" name="Shape 8"/>
          <p:cNvSpPr/>
          <p:nvPr/>
        </p:nvSpPr>
        <p:spPr>
          <a:xfrm>
            <a:off x="6600289" y="4540984"/>
            <a:ext cx="636508" cy="36314"/>
          </a:xfrm>
          <a:prstGeom prst="roundRect">
            <a:avLst>
              <a:gd name="adj" fmla="val 225387"/>
            </a:avLst>
          </a:prstGeom>
          <a:solidFill>
            <a:srgbClr val="DDD3BA"/>
          </a:solidFill>
          <a:ln/>
        </p:spPr>
      </p:sp>
      <p:sp>
        <p:nvSpPr>
          <p:cNvPr id="14" name="Shape 9"/>
          <p:cNvSpPr/>
          <p:nvPr/>
        </p:nvSpPr>
        <p:spPr>
          <a:xfrm>
            <a:off x="6191071" y="4354592"/>
            <a:ext cx="409218" cy="409218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311563" y="4422815"/>
            <a:ext cx="168116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214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148" dirty="0"/>
          </a:p>
        </p:txBody>
      </p:sp>
      <p:sp>
        <p:nvSpPr>
          <p:cNvPr id="16" name="Text 11"/>
          <p:cNvSpPr/>
          <p:nvPr/>
        </p:nvSpPr>
        <p:spPr>
          <a:xfrm>
            <a:off x="7395924" y="4331851"/>
            <a:ext cx="2273498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Cleaning</a:t>
            </a:r>
            <a:endParaRPr lang="en-US" sz="1790" dirty="0"/>
          </a:p>
        </p:txBody>
      </p:sp>
      <p:sp>
        <p:nvSpPr>
          <p:cNvPr id="17" name="Text 12"/>
          <p:cNvSpPr/>
          <p:nvPr/>
        </p:nvSpPr>
        <p:spPr>
          <a:xfrm>
            <a:off x="7395924" y="4725114"/>
            <a:ext cx="6597968" cy="581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1"/>
              </a:lnSpc>
              <a:buNone/>
            </a:pPr>
            <a:r>
              <a:rPr lang="en-US" sz="1432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Raw data often contains errors or inconsistencies. Cleaning and preprocessing ensure data accuracy and reliability.</a:t>
            </a:r>
            <a:endParaRPr lang="en-US" sz="1432" dirty="0"/>
          </a:p>
        </p:txBody>
      </p:sp>
      <p:sp>
        <p:nvSpPr>
          <p:cNvPr id="18" name="Shape 13"/>
          <p:cNvSpPr/>
          <p:nvPr/>
        </p:nvSpPr>
        <p:spPr>
          <a:xfrm>
            <a:off x="6600289" y="6061650"/>
            <a:ext cx="636508" cy="36314"/>
          </a:xfrm>
          <a:prstGeom prst="roundRect">
            <a:avLst>
              <a:gd name="adj" fmla="val 225387"/>
            </a:avLst>
          </a:prstGeom>
          <a:solidFill>
            <a:srgbClr val="DDD3BA"/>
          </a:solidFill>
          <a:ln/>
        </p:spPr>
      </p:sp>
      <p:sp>
        <p:nvSpPr>
          <p:cNvPr id="19" name="Shape 14"/>
          <p:cNvSpPr/>
          <p:nvPr/>
        </p:nvSpPr>
        <p:spPr>
          <a:xfrm>
            <a:off x="6191071" y="5875258"/>
            <a:ext cx="409218" cy="409218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311563" y="5943481"/>
            <a:ext cx="168116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8"/>
              </a:lnSpc>
              <a:buNone/>
            </a:pPr>
            <a:r>
              <a:rPr lang="en-US" sz="214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148" dirty="0"/>
          </a:p>
        </p:txBody>
      </p:sp>
      <p:sp>
        <p:nvSpPr>
          <p:cNvPr id="21" name="Text 16"/>
          <p:cNvSpPr/>
          <p:nvPr/>
        </p:nvSpPr>
        <p:spPr>
          <a:xfrm>
            <a:off x="7395924" y="5852517"/>
            <a:ext cx="2273498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Analysis</a:t>
            </a:r>
            <a:endParaRPr lang="en-US" sz="1790" dirty="0"/>
          </a:p>
        </p:txBody>
      </p:sp>
      <p:sp>
        <p:nvSpPr>
          <p:cNvPr id="22" name="Text 17"/>
          <p:cNvSpPr/>
          <p:nvPr/>
        </p:nvSpPr>
        <p:spPr>
          <a:xfrm>
            <a:off x="7395924" y="6245781"/>
            <a:ext cx="6597968" cy="581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1"/>
              </a:lnSpc>
              <a:buNone/>
            </a:pPr>
            <a:r>
              <a:rPr lang="en-US" sz="1432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Analyzing weather data involves identifying patterns, trends, and anomalies to gain insights for agricultural decision-making.</a:t>
            </a:r>
            <a:endParaRPr lang="en-US" sz="1432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EE6FEF-F553-7BFA-528E-4C78AD57A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1465183"/>
            <a:ext cx="476250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949285" y="1134785"/>
            <a:ext cx="12730996" cy="728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35"/>
              </a:lnSpc>
              <a:buNone/>
            </a:pPr>
            <a:r>
              <a:rPr lang="en-US" sz="4588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Visualizing Weather Patterns and Forecasts</a:t>
            </a:r>
            <a:endParaRPr lang="en-US" sz="458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85" y="2329220"/>
            <a:ext cx="4010858" cy="24788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49285" y="5099328"/>
            <a:ext cx="2913340" cy="3640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68"/>
              </a:lnSpc>
              <a:buNone/>
            </a:pPr>
            <a:r>
              <a:rPr lang="en-US" sz="229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Temperature</a:t>
            </a:r>
            <a:endParaRPr lang="en-US" sz="2294" dirty="0"/>
          </a:p>
        </p:txBody>
      </p:sp>
      <p:sp>
        <p:nvSpPr>
          <p:cNvPr id="7" name="Text 3"/>
          <p:cNvSpPr/>
          <p:nvPr/>
        </p:nvSpPr>
        <p:spPr>
          <a:xfrm>
            <a:off x="949285" y="5603200"/>
            <a:ext cx="4010858" cy="1491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36"/>
              </a:lnSpc>
              <a:buNone/>
            </a:pPr>
            <a:r>
              <a:rPr lang="en-US" sz="183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Interactive graphs and charts can visualize temperature trends over time, helping farmers understand potential risks and plan accordingly.</a:t>
            </a:r>
            <a:endParaRPr lang="en-US" sz="183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711" y="2329220"/>
            <a:ext cx="4010858" cy="247888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309711" y="5099328"/>
            <a:ext cx="2913340" cy="3640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68"/>
              </a:lnSpc>
              <a:buNone/>
            </a:pPr>
            <a:r>
              <a:rPr lang="en-US" sz="229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Rainfall</a:t>
            </a:r>
            <a:endParaRPr lang="en-US" sz="2294" dirty="0"/>
          </a:p>
        </p:txBody>
      </p:sp>
      <p:sp>
        <p:nvSpPr>
          <p:cNvPr id="10" name="Text 5"/>
          <p:cNvSpPr/>
          <p:nvPr/>
        </p:nvSpPr>
        <p:spPr>
          <a:xfrm>
            <a:off x="5309711" y="5603200"/>
            <a:ext cx="4010858" cy="1491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36"/>
              </a:lnSpc>
              <a:buNone/>
            </a:pPr>
            <a:r>
              <a:rPr lang="en-US" sz="183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Maps showing rainfall distribution and intensity enable farmers to assess irrigation needs and potential flooding risks.</a:t>
            </a:r>
            <a:endParaRPr lang="en-US" sz="183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137" y="2329220"/>
            <a:ext cx="4010858" cy="247888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670137" y="5099328"/>
            <a:ext cx="2913340" cy="3640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68"/>
              </a:lnSpc>
              <a:buNone/>
            </a:pPr>
            <a:r>
              <a:rPr lang="en-US" sz="229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Wind</a:t>
            </a:r>
            <a:endParaRPr lang="en-US" sz="2294" dirty="0"/>
          </a:p>
        </p:txBody>
      </p:sp>
      <p:sp>
        <p:nvSpPr>
          <p:cNvPr id="13" name="Text 7"/>
          <p:cNvSpPr/>
          <p:nvPr/>
        </p:nvSpPr>
        <p:spPr>
          <a:xfrm>
            <a:off x="9670137" y="5603200"/>
            <a:ext cx="4010858" cy="1491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36"/>
              </a:lnSpc>
              <a:buNone/>
            </a:pPr>
            <a:r>
              <a:rPr lang="en-US" sz="1835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Visualizing wind speed and direction helps farmers anticipate potential wind damage to crops and plan appropriate protective measures.</a:t>
            </a:r>
            <a:endParaRPr lang="en-US" sz="18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980176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5" name="Text 1"/>
          <p:cNvSpPr/>
          <p:nvPr/>
        </p:nvSpPr>
        <p:spPr>
          <a:xfrm>
            <a:off x="2594967" y="2635448"/>
            <a:ext cx="9440347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Integrating Meteorological Data into Farming Decisions</a:t>
            </a:r>
            <a:endParaRPr lang="en-US" sz="340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67" y="3974783"/>
            <a:ext cx="864037" cy="138255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718203" y="414754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Planting Decisions</a:t>
            </a:r>
            <a:endParaRPr lang="en-US" sz="1701" dirty="0"/>
          </a:p>
        </p:txBody>
      </p:sp>
      <p:sp>
        <p:nvSpPr>
          <p:cNvPr id="8" name="Text 3"/>
          <p:cNvSpPr/>
          <p:nvPr/>
        </p:nvSpPr>
        <p:spPr>
          <a:xfrm>
            <a:off x="3718203" y="4521041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Weather data helps farmers choose the optimal time for planting, taking into account factors like temperature and rainfall.</a:t>
            </a:r>
            <a:endParaRPr lang="en-US" sz="136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67" y="5357336"/>
            <a:ext cx="864037" cy="138255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718203" y="5530096"/>
            <a:ext cx="2587228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Irrigation Management</a:t>
            </a:r>
            <a:endParaRPr lang="en-US" sz="1701" dirty="0"/>
          </a:p>
        </p:txBody>
      </p:sp>
      <p:sp>
        <p:nvSpPr>
          <p:cNvPr id="11" name="Text 5"/>
          <p:cNvSpPr/>
          <p:nvPr/>
        </p:nvSpPr>
        <p:spPr>
          <a:xfrm>
            <a:off x="3718203" y="5903595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Farmers can adjust irrigation schedules based on rainfall predictions and soil moisture levels to conserve water and optimize crop growth.</a:t>
            </a:r>
            <a:endParaRPr lang="en-US" sz="136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967" y="6739890"/>
            <a:ext cx="864037" cy="138255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718203" y="691265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Pest Control</a:t>
            </a:r>
            <a:endParaRPr lang="en-US" sz="1701" dirty="0"/>
          </a:p>
        </p:txBody>
      </p:sp>
      <p:sp>
        <p:nvSpPr>
          <p:cNvPr id="14" name="Text 7"/>
          <p:cNvSpPr/>
          <p:nvPr/>
        </p:nvSpPr>
        <p:spPr>
          <a:xfrm>
            <a:off x="3718203" y="7286149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Weather patterns can influence pest activity. Farmers can use weather data to predict outbreaks and implement timely control measures.</a:t>
            </a:r>
            <a:endParaRPr lang="en-US" sz="136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967" y="8122444"/>
            <a:ext cx="864037" cy="138255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3718203" y="829520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Harvesting</a:t>
            </a:r>
            <a:endParaRPr lang="en-US" sz="1701" dirty="0"/>
          </a:p>
        </p:txBody>
      </p:sp>
      <p:sp>
        <p:nvSpPr>
          <p:cNvPr id="17" name="Text 9"/>
          <p:cNvSpPr/>
          <p:nvPr/>
        </p:nvSpPr>
        <p:spPr>
          <a:xfrm>
            <a:off x="3718203" y="8668703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Weather forecasts help farmers determine the best time for harvesting to ensure optimal quality and minimize crop losses.</a:t>
            </a:r>
            <a:endParaRPr lang="en-US" sz="1361" dirty="0"/>
          </a:p>
        </p:txBody>
      </p:sp>
      <p:pic>
        <p:nvPicPr>
          <p:cNvPr id="3074" name="Picture 2" descr="Weather Monitoring Technologies to Save Crops from Mother Nature - Intellias">
            <a:extLst>
              <a:ext uri="{FF2B5EF4-FFF2-40B4-BE49-F238E27FC236}">
                <a16:creationId xmlns:a16="http://schemas.microsoft.com/office/drawing/2014/main" id="{B1F4D436-74EB-E12A-87E7-5BD4448B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26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5486400" cy="8229600"/>
          </a:xfrm>
          <a:prstGeom prst="roundRect">
            <a:avLst>
              <a:gd name="adj" fmla="val 3163"/>
            </a:avLst>
          </a:prstGeom>
          <a:solidFill>
            <a:srgbClr val="E5E0DF"/>
          </a:solidFill>
          <a:ln/>
        </p:spPr>
      </p:sp>
      <p:sp>
        <p:nvSpPr>
          <p:cNvPr id="7" name="Text 2"/>
          <p:cNvSpPr/>
          <p:nvPr/>
        </p:nvSpPr>
        <p:spPr>
          <a:xfrm>
            <a:off x="6161127" y="1294448"/>
            <a:ext cx="7794546" cy="1204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44"/>
              </a:lnSpc>
              <a:buNone/>
            </a:pPr>
            <a:r>
              <a:rPr lang="en-US" sz="379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Improving Crop Yield and Resource Management</a:t>
            </a:r>
            <a:endParaRPr lang="en-US" sz="3795" dirty="0"/>
          </a:p>
        </p:txBody>
      </p:sp>
      <p:sp>
        <p:nvSpPr>
          <p:cNvPr id="8" name="Shape 3"/>
          <p:cNvSpPr/>
          <p:nvPr/>
        </p:nvSpPr>
        <p:spPr>
          <a:xfrm>
            <a:off x="6161127" y="2788444"/>
            <a:ext cx="7794546" cy="4146709"/>
          </a:xfrm>
          <a:prstGeom prst="roundRect">
            <a:avLst>
              <a:gd name="adj" fmla="val 209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4"/>
          <p:cNvSpPr/>
          <p:nvPr/>
        </p:nvSpPr>
        <p:spPr>
          <a:xfrm>
            <a:off x="6168747" y="2796064"/>
            <a:ext cx="7779306" cy="117157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5"/>
          <p:cNvSpPr/>
          <p:nvPr/>
        </p:nvSpPr>
        <p:spPr>
          <a:xfrm>
            <a:off x="6361509" y="2919293"/>
            <a:ext cx="3500318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9"/>
              </a:lnSpc>
              <a:buNone/>
            </a:pPr>
            <a:r>
              <a:rPr lang="en-US" sz="151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Increased Yield</a:t>
            </a:r>
            <a:endParaRPr lang="en-US" sz="1518" dirty="0"/>
          </a:p>
        </p:txBody>
      </p:sp>
      <p:sp>
        <p:nvSpPr>
          <p:cNvPr id="11" name="Text 6"/>
          <p:cNvSpPr/>
          <p:nvPr/>
        </p:nvSpPr>
        <p:spPr>
          <a:xfrm>
            <a:off x="10254972" y="2919293"/>
            <a:ext cx="3500318" cy="925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9"/>
              </a:lnSpc>
              <a:buNone/>
            </a:pPr>
            <a:r>
              <a:rPr lang="en-US" sz="151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optimizing planting, irrigation, and pest control practices, farmers can achieve higher crop yields.</a:t>
            </a:r>
            <a:endParaRPr lang="en-US" sz="1518" dirty="0"/>
          </a:p>
        </p:txBody>
      </p:sp>
      <p:sp>
        <p:nvSpPr>
          <p:cNvPr id="12" name="Shape 7"/>
          <p:cNvSpPr/>
          <p:nvPr/>
        </p:nvSpPr>
        <p:spPr>
          <a:xfrm>
            <a:off x="6168747" y="3967639"/>
            <a:ext cx="7779306" cy="14799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8"/>
          <p:cNvSpPr/>
          <p:nvPr/>
        </p:nvSpPr>
        <p:spPr>
          <a:xfrm>
            <a:off x="6361509" y="4090868"/>
            <a:ext cx="3500318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9"/>
              </a:lnSpc>
              <a:buNone/>
            </a:pPr>
            <a:r>
              <a:rPr lang="en-US" sz="151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Resource Conservation</a:t>
            </a:r>
            <a:endParaRPr lang="en-US" sz="1518" dirty="0"/>
          </a:p>
        </p:txBody>
      </p:sp>
      <p:sp>
        <p:nvSpPr>
          <p:cNvPr id="14" name="Text 9"/>
          <p:cNvSpPr/>
          <p:nvPr/>
        </p:nvSpPr>
        <p:spPr>
          <a:xfrm>
            <a:off x="10254972" y="4090868"/>
            <a:ext cx="3500318" cy="1233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9"/>
              </a:lnSpc>
              <a:buNone/>
            </a:pPr>
            <a:r>
              <a:rPr lang="en-US" sz="151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Weather data enables efficient resource management, reducing water usage and minimizing fertilizer application.</a:t>
            </a:r>
            <a:endParaRPr lang="en-US" sz="1518" dirty="0"/>
          </a:p>
        </p:txBody>
      </p:sp>
      <p:sp>
        <p:nvSpPr>
          <p:cNvPr id="15" name="Shape 10"/>
          <p:cNvSpPr/>
          <p:nvPr/>
        </p:nvSpPr>
        <p:spPr>
          <a:xfrm>
            <a:off x="6168747" y="5447586"/>
            <a:ext cx="7779306" cy="14799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1"/>
          <p:cNvSpPr/>
          <p:nvPr/>
        </p:nvSpPr>
        <p:spPr>
          <a:xfrm>
            <a:off x="6361509" y="5570815"/>
            <a:ext cx="3500318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9"/>
              </a:lnSpc>
              <a:buNone/>
            </a:pPr>
            <a:r>
              <a:rPr lang="en-US" sz="151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Financial Savings</a:t>
            </a:r>
            <a:endParaRPr lang="en-US" sz="1518" dirty="0"/>
          </a:p>
        </p:txBody>
      </p:sp>
      <p:sp>
        <p:nvSpPr>
          <p:cNvPr id="17" name="Text 12"/>
          <p:cNvSpPr/>
          <p:nvPr/>
        </p:nvSpPr>
        <p:spPr>
          <a:xfrm>
            <a:off x="10254972" y="5570815"/>
            <a:ext cx="3500318" cy="1233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9"/>
              </a:lnSpc>
              <a:buNone/>
            </a:pPr>
            <a:r>
              <a:rPr lang="en-US" sz="1518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Better resource management and improved crop yields lead to significant financial savings for farmers.</a:t>
            </a:r>
            <a:endParaRPr lang="en-US" sz="1518" dirty="0"/>
          </a:p>
        </p:txBody>
      </p:sp>
      <p:pic>
        <p:nvPicPr>
          <p:cNvPr id="4098" name="Picture 2" descr="Crop Yield Improvement - Basics, Tips, And Ideas | Agri Farming">
            <a:extLst>
              <a:ext uri="{FF2B5EF4-FFF2-40B4-BE49-F238E27FC236}">
                <a16:creationId xmlns:a16="http://schemas.microsoft.com/office/drawing/2014/main" id="{74B61CB0-6954-BBB5-84BD-46E54436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9" y="0"/>
            <a:ext cx="5983603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3574732"/>
            <a:ext cx="1189946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Opportunities</a:t>
            </a:r>
            <a:endParaRPr lang="en-US" sz="4860" dirty="0"/>
          </a:p>
        </p:txBody>
      </p:sp>
      <p:sp>
        <p:nvSpPr>
          <p:cNvPr id="6" name="Text 2"/>
          <p:cNvSpPr/>
          <p:nvPr/>
        </p:nvSpPr>
        <p:spPr>
          <a:xfrm>
            <a:off x="864037" y="4603541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leveraging technology, we can bridge the gap between meteorological data and farming practices, empowering farmers with the tools they need to make informed decisions and achieve sustainable success.</a:t>
            </a: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864037" y="5754963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future holds exciting opportunities for further innovation in agricultural technology, including the development of AI-powered systems that can analyze weather data and provide personalized recommendations for farmers.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607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patil</cp:lastModifiedBy>
  <cp:revision>3</cp:revision>
  <dcterms:created xsi:type="dcterms:W3CDTF">2024-07-01T12:41:37Z</dcterms:created>
  <dcterms:modified xsi:type="dcterms:W3CDTF">2024-07-01T13:08:45Z</dcterms:modified>
</cp:coreProperties>
</file>