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72" r:id="rId5"/>
    <p:sldId id="273" r:id="rId6"/>
    <p:sldId id="260" r:id="rId7"/>
    <p:sldId id="266" r:id="rId8"/>
    <p:sldId id="267" r:id="rId9"/>
    <p:sldId id="276" r:id="rId10"/>
    <p:sldId id="268" r:id="rId11"/>
    <p:sldId id="279" r:id="rId12"/>
    <p:sldId id="261" r:id="rId13"/>
    <p:sldId id="277" r:id="rId14"/>
    <p:sldId id="278" r:id="rId15"/>
    <p:sldId id="275" r:id="rId16"/>
    <p:sldId id="262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DF209-FB46-417E-B16B-9E6BD122860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BCE6CC-6E14-464A-AB2D-4A017BB2DDFF}">
      <dgm:prSet/>
      <dgm:spPr/>
      <dgm:t>
        <a:bodyPr/>
        <a:lstStyle/>
        <a:p>
          <a:r>
            <a:rPr lang="en-US" err="1"/>
            <a:t>customerID</a:t>
          </a:r>
          <a:r>
            <a:rPr lang="en-US"/>
            <a:t>: Unique identifier for each customer.</a:t>
          </a:r>
        </a:p>
      </dgm:t>
    </dgm:pt>
    <dgm:pt modelId="{421F9E4B-F318-48FA-ADE7-EA11258087F7}" type="parTrans" cxnId="{FC8FE528-0417-4FF0-8290-30ABD071F4A0}">
      <dgm:prSet/>
      <dgm:spPr/>
      <dgm:t>
        <a:bodyPr/>
        <a:lstStyle/>
        <a:p>
          <a:endParaRPr lang="en-US"/>
        </a:p>
      </dgm:t>
    </dgm:pt>
    <dgm:pt modelId="{21F93BBC-35D9-4938-B6D8-53369674BEB2}" type="sibTrans" cxnId="{FC8FE528-0417-4FF0-8290-30ABD071F4A0}">
      <dgm:prSet/>
      <dgm:spPr/>
      <dgm:t>
        <a:bodyPr/>
        <a:lstStyle/>
        <a:p>
          <a:endParaRPr lang="en-US"/>
        </a:p>
      </dgm:t>
    </dgm:pt>
    <dgm:pt modelId="{F0DD53B7-3A08-473F-ABD1-4B9ADAAC4351}">
      <dgm:prSet/>
      <dgm:spPr/>
      <dgm:t>
        <a:bodyPr/>
        <a:lstStyle/>
        <a:p>
          <a:r>
            <a:rPr lang="en-US"/>
            <a:t>gender: Gender of the customer (e.g., Female or Male).</a:t>
          </a:r>
        </a:p>
      </dgm:t>
    </dgm:pt>
    <dgm:pt modelId="{2295792A-E89B-4573-A81B-DCA0B5500CFA}" type="parTrans" cxnId="{6C16E7A4-A0B4-4491-9AE5-71552B86E355}">
      <dgm:prSet/>
      <dgm:spPr/>
      <dgm:t>
        <a:bodyPr/>
        <a:lstStyle/>
        <a:p>
          <a:endParaRPr lang="en-US"/>
        </a:p>
      </dgm:t>
    </dgm:pt>
    <dgm:pt modelId="{0080D4AA-3B4A-4FB9-BF81-F3EE03D60E63}" type="sibTrans" cxnId="{6C16E7A4-A0B4-4491-9AE5-71552B86E355}">
      <dgm:prSet/>
      <dgm:spPr/>
      <dgm:t>
        <a:bodyPr/>
        <a:lstStyle/>
        <a:p>
          <a:endParaRPr lang="en-US"/>
        </a:p>
      </dgm:t>
    </dgm:pt>
    <dgm:pt modelId="{0B1282E2-56E5-4F97-A5B1-DE9B9E0B3562}">
      <dgm:prSet/>
      <dgm:spPr/>
      <dgm:t>
        <a:bodyPr/>
        <a:lstStyle/>
        <a:p>
          <a:r>
            <a:rPr lang="en-US" err="1"/>
            <a:t>SeniorCitizen</a:t>
          </a:r>
          <a:r>
            <a:rPr lang="en-US"/>
            <a:t>: Indicates whether the customer is a senior citizen (1 for Yes, 0 for No).</a:t>
          </a:r>
        </a:p>
      </dgm:t>
    </dgm:pt>
    <dgm:pt modelId="{588AF60C-1E75-4C78-866A-5B01BEBC2656}" type="parTrans" cxnId="{C2D2AF42-A7FC-412E-9FE1-91EA74EC55E0}">
      <dgm:prSet/>
      <dgm:spPr/>
      <dgm:t>
        <a:bodyPr/>
        <a:lstStyle/>
        <a:p>
          <a:endParaRPr lang="en-US"/>
        </a:p>
      </dgm:t>
    </dgm:pt>
    <dgm:pt modelId="{72C70AF1-8076-4031-B236-3D4BFEFC295E}" type="sibTrans" cxnId="{C2D2AF42-A7FC-412E-9FE1-91EA74EC55E0}">
      <dgm:prSet/>
      <dgm:spPr/>
      <dgm:t>
        <a:bodyPr/>
        <a:lstStyle/>
        <a:p>
          <a:endParaRPr lang="en-US"/>
        </a:p>
      </dgm:t>
    </dgm:pt>
    <dgm:pt modelId="{0DA84874-CA4C-471E-A969-B8150FE565D3}">
      <dgm:prSet/>
      <dgm:spPr/>
      <dgm:t>
        <a:bodyPr/>
        <a:lstStyle/>
        <a:p>
          <a:r>
            <a:rPr lang="en-US"/>
            <a:t>Partner: Indicates whether the customer has a partner (Yes or No).</a:t>
          </a:r>
        </a:p>
      </dgm:t>
    </dgm:pt>
    <dgm:pt modelId="{6FB4CF22-2EC2-4984-B6E3-2DC185E59B1C}" type="parTrans" cxnId="{DC9144CA-3C17-4F5E-9C2D-AE4102CCBAD6}">
      <dgm:prSet/>
      <dgm:spPr/>
      <dgm:t>
        <a:bodyPr/>
        <a:lstStyle/>
        <a:p>
          <a:endParaRPr lang="en-US"/>
        </a:p>
      </dgm:t>
    </dgm:pt>
    <dgm:pt modelId="{00B803F0-8249-4A2F-9055-90425B92D46E}" type="sibTrans" cxnId="{DC9144CA-3C17-4F5E-9C2D-AE4102CCBAD6}">
      <dgm:prSet/>
      <dgm:spPr/>
      <dgm:t>
        <a:bodyPr/>
        <a:lstStyle/>
        <a:p>
          <a:endParaRPr lang="en-US"/>
        </a:p>
      </dgm:t>
    </dgm:pt>
    <dgm:pt modelId="{F70A1FC7-81B7-4588-BF3A-DEE46B8086B3}">
      <dgm:prSet/>
      <dgm:spPr/>
      <dgm:t>
        <a:bodyPr/>
        <a:lstStyle/>
        <a:p>
          <a:r>
            <a:rPr lang="en-US"/>
            <a:t>Dependents: Indicates whether the customer has dependents (Yes or No).</a:t>
          </a:r>
        </a:p>
      </dgm:t>
    </dgm:pt>
    <dgm:pt modelId="{D9CA5F33-1AE1-4F35-A3CA-56CD3E9F79D9}" type="parTrans" cxnId="{E2B1C916-D3C8-480E-8CB1-6F1B9BF5D0B8}">
      <dgm:prSet/>
      <dgm:spPr/>
      <dgm:t>
        <a:bodyPr/>
        <a:lstStyle/>
        <a:p>
          <a:endParaRPr lang="en-US"/>
        </a:p>
      </dgm:t>
    </dgm:pt>
    <dgm:pt modelId="{B09C1229-0921-491A-98FE-8A277398F45A}" type="sibTrans" cxnId="{E2B1C916-D3C8-480E-8CB1-6F1B9BF5D0B8}">
      <dgm:prSet/>
      <dgm:spPr/>
      <dgm:t>
        <a:bodyPr/>
        <a:lstStyle/>
        <a:p>
          <a:endParaRPr lang="en-US"/>
        </a:p>
      </dgm:t>
    </dgm:pt>
    <dgm:pt modelId="{2078F9EC-810C-43E7-92E5-95A1E2BAFB05}">
      <dgm:prSet/>
      <dgm:spPr/>
      <dgm:t>
        <a:bodyPr/>
        <a:lstStyle/>
        <a:p>
          <a:r>
            <a:rPr lang="en-US"/>
            <a:t>tenure: The number of months the customer has been with the telecom company.</a:t>
          </a:r>
        </a:p>
      </dgm:t>
    </dgm:pt>
    <dgm:pt modelId="{76F4D00C-A38C-4A75-88C2-CB1B9472B0EB}" type="parTrans" cxnId="{1402E0FB-5E7F-4F0B-B68C-DB40BC8BA1C7}">
      <dgm:prSet/>
      <dgm:spPr/>
      <dgm:t>
        <a:bodyPr/>
        <a:lstStyle/>
        <a:p>
          <a:endParaRPr lang="en-US"/>
        </a:p>
      </dgm:t>
    </dgm:pt>
    <dgm:pt modelId="{71E26553-7DED-4390-9DC9-D85F001768E2}" type="sibTrans" cxnId="{1402E0FB-5E7F-4F0B-B68C-DB40BC8BA1C7}">
      <dgm:prSet/>
      <dgm:spPr/>
      <dgm:t>
        <a:bodyPr/>
        <a:lstStyle/>
        <a:p>
          <a:endParaRPr lang="en-US"/>
        </a:p>
      </dgm:t>
    </dgm:pt>
    <dgm:pt modelId="{7F824163-933D-440B-9CA0-53867AFF134A}">
      <dgm:prSet/>
      <dgm:spPr/>
      <dgm:t>
        <a:bodyPr/>
        <a:lstStyle/>
        <a:p>
          <a:r>
            <a:rPr lang="en-US" err="1"/>
            <a:t>PhoneService</a:t>
          </a:r>
          <a:r>
            <a:rPr lang="en-US"/>
            <a:t>: Indicates whether the customer has phone service (Yes or No).</a:t>
          </a:r>
        </a:p>
      </dgm:t>
    </dgm:pt>
    <dgm:pt modelId="{BDAA1D68-5681-4C5A-89CD-3DF399F3ACBB}" type="parTrans" cxnId="{A294F576-3D05-4DC3-8FCA-9627C1AFFA17}">
      <dgm:prSet/>
      <dgm:spPr/>
      <dgm:t>
        <a:bodyPr/>
        <a:lstStyle/>
        <a:p>
          <a:endParaRPr lang="en-US"/>
        </a:p>
      </dgm:t>
    </dgm:pt>
    <dgm:pt modelId="{371B02ED-DE47-4492-ABE6-5BDBFE53D284}" type="sibTrans" cxnId="{A294F576-3D05-4DC3-8FCA-9627C1AFFA17}">
      <dgm:prSet/>
      <dgm:spPr/>
      <dgm:t>
        <a:bodyPr/>
        <a:lstStyle/>
        <a:p>
          <a:endParaRPr lang="en-US"/>
        </a:p>
      </dgm:t>
    </dgm:pt>
    <dgm:pt modelId="{ADBCD0D8-BBB6-466A-8B18-E20136243A5F}">
      <dgm:prSet/>
      <dgm:spPr/>
      <dgm:t>
        <a:bodyPr/>
        <a:lstStyle/>
        <a:p>
          <a:r>
            <a:rPr lang="en-US" err="1"/>
            <a:t>MultipleLines</a:t>
          </a:r>
          <a:r>
            <a:rPr lang="en-US"/>
            <a:t>: Indicates whether the customer has multiple phone lines (e.g., No phone service, Yes, or No).</a:t>
          </a:r>
        </a:p>
      </dgm:t>
    </dgm:pt>
    <dgm:pt modelId="{E4155D86-A77E-4048-9137-701C72DDC323}" type="parTrans" cxnId="{370AF416-EB3A-48ED-A553-C0ADA0A80D67}">
      <dgm:prSet/>
      <dgm:spPr/>
      <dgm:t>
        <a:bodyPr/>
        <a:lstStyle/>
        <a:p>
          <a:endParaRPr lang="en-US"/>
        </a:p>
      </dgm:t>
    </dgm:pt>
    <dgm:pt modelId="{1BB1486E-A9EB-441F-92A4-093DCBD12662}" type="sibTrans" cxnId="{370AF416-EB3A-48ED-A553-C0ADA0A80D67}">
      <dgm:prSet/>
      <dgm:spPr/>
      <dgm:t>
        <a:bodyPr/>
        <a:lstStyle/>
        <a:p>
          <a:endParaRPr lang="en-US"/>
        </a:p>
      </dgm:t>
    </dgm:pt>
    <dgm:pt modelId="{2542D00F-55D6-4AEF-9FA0-F9610C48CBDA}">
      <dgm:prSet/>
      <dgm:spPr/>
      <dgm:t>
        <a:bodyPr/>
        <a:lstStyle/>
        <a:p>
          <a:r>
            <a:rPr lang="en-US" err="1"/>
            <a:t>InternetService</a:t>
          </a:r>
          <a:r>
            <a:rPr lang="en-US"/>
            <a:t>: Type of internet service subscribed (e.g., DSL, Fiber optic, No).</a:t>
          </a:r>
        </a:p>
      </dgm:t>
    </dgm:pt>
    <dgm:pt modelId="{F1789580-D424-47A2-9B46-FEF5FB65C958}" type="parTrans" cxnId="{9938B02C-3216-4818-878D-EAAD90668557}">
      <dgm:prSet/>
      <dgm:spPr/>
      <dgm:t>
        <a:bodyPr/>
        <a:lstStyle/>
        <a:p>
          <a:endParaRPr lang="en-US"/>
        </a:p>
      </dgm:t>
    </dgm:pt>
    <dgm:pt modelId="{02B1BF37-C945-4644-AF39-A65388844DE1}" type="sibTrans" cxnId="{9938B02C-3216-4818-878D-EAAD90668557}">
      <dgm:prSet/>
      <dgm:spPr/>
      <dgm:t>
        <a:bodyPr/>
        <a:lstStyle/>
        <a:p>
          <a:endParaRPr lang="en-US"/>
        </a:p>
      </dgm:t>
    </dgm:pt>
    <dgm:pt modelId="{52AE8A53-D385-4F6F-9577-059E200D87EC}">
      <dgm:prSet/>
      <dgm:spPr/>
      <dgm:t>
        <a:bodyPr/>
        <a:lstStyle/>
        <a:p>
          <a:r>
            <a:rPr lang="en-US" err="1"/>
            <a:t>OnlineSecurity</a:t>
          </a:r>
          <a:r>
            <a:rPr lang="en-US"/>
            <a:t>: Indicates whether online security is subscribed (e.g., No, Yes, No internet service).</a:t>
          </a:r>
        </a:p>
      </dgm:t>
    </dgm:pt>
    <dgm:pt modelId="{3BEC69F8-11E6-466F-8386-B072297363FB}" type="parTrans" cxnId="{D25B2A61-BFF9-4F25-BB0B-8FBE1C1D2902}">
      <dgm:prSet/>
      <dgm:spPr/>
      <dgm:t>
        <a:bodyPr/>
        <a:lstStyle/>
        <a:p>
          <a:endParaRPr lang="en-US"/>
        </a:p>
      </dgm:t>
    </dgm:pt>
    <dgm:pt modelId="{18814315-D2FF-461D-B25D-65411119F3FD}" type="sibTrans" cxnId="{D25B2A61-BFF9-4F25-BB0B-8FBE1C1D2902}">
      <dgm:prSet/>
      <dgm:spPr/>
      <dgm:t>
        <a:bodyPr/>
        <a:lstStyle/>
        <a:p>
          <a:endParaRPr lang="en-US"/>
        </a:p>
      </dgm:t>
    </dgm:pt>
    <dgm:pt modelId="{22470814-A82D-4C36-A448-6DED4CFDCC64}">
      <dgm:prSet/>
      <dgm:spPr/>
      <dgm:t>
        <a:bodyPr/>
        <a:lstStyle/>
        <a:p>
          <a:r>
            <a:rPr lang="en-US" err="1"/>
            <a:t>OnlineBackup</a:t>
          </a:r>
          <a:r>
            <a:rPr lang="en-US"/>
            <a:t>: Indicates whether online backup is subscribed (e.g., Yes, No, No internet service).</a:t>
          </a:r>
        </a:p>
      </dgm:t>
    </dgm:pt>
    <dgm:pt modelId="{99F63DB1-F203-48FA-81AA-8037D6B163FF}" type="parTrans" cxnId="{97118709-619B-4D6E-811B-6CC8FE867D7F}">
      <dgm:prSet/>
      <dgm:spPr/>
      <dgm:t>
        <a:bodyPr/>
        <a:lstStyle/>
        <a:p>
          <a:endParaRPr lang="en-US"/>
        </a:p>
      </dgm:t>
    </dgm:pt>
    <dgm:pt modelId="{1E758DB5-0C36-4C51-8AA5-F052545B7EFE}" type="sibTrans" cxnId="{97118709-619B-4D6E-811B-6CC8FE867D7F}">
      <dgm:prSet/>
      <dgm:spPr/>
      <dgm:t>
        <a:bodyPr/>
        <a:lstStyle/>
        <a:p>
          <a:endParaRPr lang="en-US"/>
        </a:p>
      </dgm:t>
    </dgm:pt>
    <dgm:pt modelId="{9BA82B94-97A2-45FE-9E11-61F4C908B173}">
      <dgm:prSet/>
      <dgm:spPr/>
      <dgm:t>
        <a:bodyPr/>
        <a:lstStyle/>
        <a:p>
          <a:pPr rtl="0"/>
          <a:r>
            <a:rPr lang="en-US" err="1"/>
            <a:t>DeviceProtection</a:t>
          </a:r>
          <a:r>
            <a:rPr lang="en-US"/>
            <a:t>: Indicates whether device protection is subscribed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D7FC36CB-34A8-4930-BF42-6B8C4C4D081E}" type="parTrans" cxnId="{F96758F8-0792-4EAC-A4DE-41EDBA4B5F23}">
      <dgm:prSet/>
      <dgm:spPr/>
      <dgm:t>
        <a:bodyPr/>
        <a:lstStyle/>
        <a:p>
          <a:endParaRPr lang="en-US"/>
        </a:p>
      </dgm:t>
    </dgm:pt>
    <dgm:pt modelId="{D91DB247-D62A-45D9-871F-F21FB55AFE53}" type="sibTrans" cxnId="{F96758F8-0792-4EAC-A4DE-41EDBA4B5F23}">
      <dgm:prSet/>
      <dgm:spPr/>
      <dgm:t>
        <a:bodyPr/>
        <a:lstStyle/>
        <a:p>
          <a:endParaRPr lang="en-US"/>
        </a:p>
      </dgm:t>
    </dgm:pt>
    <dgm:pt modelId="{E22DE800-6A5E-412E-9181-C26CB78B139B}" type="pres">
      <dgm:prSet presAssocID="{ED5DF209-FB46-417E-B16B-9E6BD122860B}" presName="diagram" presStyleCnt="0">
        <dgm:presLayoutVars>
          <dgm:dir/>
          <dgm:resizeHandles val="exact"/>
        </dgm:presLayoutVars>
      </dgm:prSet>
      <dgm:spPr/>
    </dgm:pt>
    <dgm:pt modelId="{589F0BA0-6847-42A9-B076-3D0767542297}" type="pres">
      <dgm:prSet presAssocID="{8BBCE6CC-6E14-464A-AB2D-4A017BB2DDFF}" presName="node" presStyleLbl="node1" presStyleIdx="0" presStyleCnt="12">
        <dgm:presLayoutVars>
          <dgm:bulletEnabled val="1"/>
        </dgm:presLayoutVars>
      </dgm:prSet>
      <dgm:spPr/>
    </dgm:pt>
    <dgm:pt modelId="{3E82F2CC-0835-4D64-AEEB-96B0AE5809D2}" type="pres">
      <dgm:prSet presAssocID="{21F93BBC-35D9-4938-B6D8-53369674BEB2}" presName="sibTrans" presStyleCnt="0"/>
      <dgm:spPr/>
    </dgm:pt>
    <dgm:pt modelId="{D28517EB-20C0-479D-89CE-1C4CB2E7F022}" type="pres">
      <dgm:prSet presAssocID="{F0DD53B7-3A08-473F-ABD1-4B9ADAAC4351}" presName="node" presStyleLbl="node1" presStyleIdx="1" presStyleCnt="12">
        <dgm:presLayoutVars>
          <dgm:bulletEnabled val="1"/>
        </dgm:presLayoutVars>
      </dgm:prSet>
      <dgm:spPr/>
    </dgm:pt>
    <dgm:pt modelId="{87B78C39-0A7D-45B1-B7B6-9ABFCE60E95F}" type="pres">
      <dgm:prSet presAssocID="{0080D4AA-3B4A-4FB9-BF81-F3EE03D60E63}" presName="sibTrans" presStyleCnt="0"/>
      <dgm:spPr/>
    </dgm:pt>
    <dgm:pt modelId="{4DB23206-9C92-43CF-A60D-2A32A9415532}" type="pres">
      <dgm:prSet presAssocID="{0B1282E2-56E5-4F97-A5B1-DE9B9E0B3562}" presName="node" presStyleLbl="node1" presStyleIdx="2" presStyleCnt="12">
        <dgm:presLayoutVars>
          <dgm:bulletEnabled val="1"/>
        </dgm:presLayoutVars>
      </dgm:prSet>
      <dgm:spPr/>
    </dgm:pt>
    <dgm:pt modelId="{91EE4B72-6F17-4C6F-8E94-8F0D5193765F}" type="pres">
      <dgm:prSet presAssocID="{72C70AF1-8076-4031-B236-3D4BFEFC295E}" presName="sibTrans" presStyleCnt="0"/>
      <dgm:spPr/>
    </dgm:pt>
    <dgm:pt modelId="{14316A9D-8BE9-4DC2-B3D1-95F65333CA9A}" type="pres">
      <dgm:prSet presAssocID="{0DA84874-CA4C-471E-A969-B8150FE565D3}" presName="node" presStyleLbl="node1" presStyleIdx="3" presStyleCnt="12">
        <dgm:presLayoutVars>
          <dgm:bulletEnabled val="1"/>
        </dgm:presLayoutVars>
      </dgm:prSet>
      <dgm:spPr/>
    </dgm:pt>
    <dgm:pt modelId="{17577FE8-A90A-4752-8B70-0D033A851B07}" type="pres">
      <dgm:prSet presAssocID="{00B803F0-8249-4A2F-9055-90425B92D46E}" presName="sibTrans" presStyleCnt="0"/>
      <dgm:spPr/>
    </dgm:pt>
    <dgm:pt modelId="{EBD1A74E-DFE2-4F4B-B6E2-09AE6FAB2C98}" type="pres">
      <dgm:prSet presAssocID="{F70A1FC7-81B7-4588-BF3A-DEE46B8086B3}" presName="node" presStyleLbl="node1" presStyleIdx="4" presStyleCnt="12">
        <dgm:presLayoutVars>
          <dgm:bulletEnabled val="1"/>
        </dgm:presLayoutVars>
      </dgm:prSet>
      <dgm:spPr/>
    </dgm:pt>
    <dgm:pt modelId="{04B311CD-A31A-45B4-8F79-5CCB693C088B}" type="pres">
      <dgm:prSet presAssocID="{B09C1229-0921-491A-98FE-8A277398F45A}" presName="sibTrans" presStyleCnt="0"/>
      <dgm:spPr/>
    </dgm:pt>
    <dgm:pt modelId="{2F6842C9-BD0A-4A27-B23B-2C5AADCB395B}" type="pres">
      <dgm:prSet presAssocID="{2078F9EC-810C-43E7-92E5-95A1E2BAFB05}" presName="node" presStyleLbl="node1" presStyleIdx="5" presStyleCnt="12">
        <dgm:presLayoutVars>
          <dgm:bulletEnabled val="1"/>
        </dgm:presLayoutVars>
      </dgm:prSet>
      <dgm:spPr/>
    </dgm:pt>
    <dgm:pt modelId="{1EC5084F-1F8C-4CB0-9B5D-37041D0A9F92}" type="pres">
      <dgm:prSet presAssocID="{71E26553-7DED-4390-9DC9-D85F001768E2}" presName="sibTrans" presStyleCnt="0"/>
      <dgm:spPr/>
    </dgm:pt>
    <dgm:pt modelId="{1B7A9568-81DF-4703-AE7C-16D89033C4BF}" type="pres">
      <dgm:prSet presAssocID="{7F824163-933D-440B-9CA0-53867AFF134A}" presName="node" presStyleLbl="node1" presStyleIdx="6" presStyleCnt="12">
        <dgm:presLayoutVars>
          <dgm:bulletEnabled val="1"/>
        </dgm:presLayoutVars>
      </dgm:prSet>
      <dgm:spPr/>
    </dgm:pt>
    <dgm:pt modelId="{16AF0582-7DB5-49C9-B76A-9221A7691C86}" type="pres">
      <dgm:prSet presAssocID="{371B02ED-DE47-4492-ABE6-5BDBFE53D284}" presName="sibTrans" presStyleCnt="0"/>
      <dgm:spPr/>
    </dgm:pt>
    <dgm:pt modelId="{3482DCC5-90ED-42F8-AED2-3A2B21D3A93A}" type="pres">
      <dgm:prSet presAssocID="{ADBCD0D8-BBB6-466A-8B18-E20136243A5F}" presName="node" presStyleLbl="node1" presStyleIdx="7" presStyleCnt="12">
        <dgm:presLayoutVars>
          <dgm:bulletEnabled val="1"/>
        </dgm:presLayoutVars>
      </dgm:prSet>
      <dgm:spPr/>
    </dgm:pt>
    <dgm:pt modelId="{DEDA8AA9-6149-4596-8472-6AF5BC03806A}" type="pres">
      <dgm:prSet presAssocID="{1BB1486E-A9EB-441F-92A4-093DCBD12662}" presName="sibTrans" presStyleCnt="0"/>
      <dgm:spPr/>
    </dgm:pt>
    <dgm:pt modelId="{C6A70ABA-319B-4A20-8E78-4DAF854A1053}" type="pres">
      <dgm:prSet presAssocID="{2542D00F-55D6-4AEF-9FA0-F9610C48CBDA}" presName="node" presStyleLbl="node1" presStyleIdx="8" presStyleCnt="12">
        <dgm:presLayoutVars>
          <dgm:bulletEnabled val="1"/>
        </dgm:presLayoutVars>
      </dgm:prSet>
      <dgm:spPr/>
    </dgm:pt>
    <dgm:pt modelId="{251AA23F-A35D-4147-BCC8-96BFAE094FC1}" type="pres">
      <dgm:prSet presAssocID="{02B1BF37-C945-4644-AF39-A65388844DE1}" presName="sibTrans" presStyleCnt="0"/>
      <dgm:spPr/>
    </dgm:pt>
    <dgm:pt modelId="{605991F7-0205-4E02-B1A5-84B0C5FD6F64}" type="pres">
      <dgm:prSet presAssocID="{52AE8A53-D385-4F6F-9577-059E200D87EC}" presName="node" presStyleLbl="node1" presStyleIdx="9" presStyleCnt="12">
        <dgm:presLayoutVars>
          <dgm:bulletEnabled val="1"/>
        </dgm:presLayoutVars>
      </dgm:prSet>
      <dgm:spPr/>
    </dgm:pt>
    <dgm:pt modelId="{8CB4936D-4C76-4C62-9D59-CC1600AD2915}" type="pres">
      <dgm:prSet presAssocID="{18814315-D2FF-461D-B25D-65411119F3FD}" presName="sibTrans" presStyleCnt="0"/>
      <dgm:spPr/>
    </dgm:pt>
    <dgm:pt modelId="{412D32E7-6255-4CCF-B41B-6EE482805B2D}" type="pres">
      <dgm:prSet presAssocID="{22470814-A82D-4C36-A448-6DED4CFDCC64}" presName="node" presStyleLbl="node1" presStyleIdx="10" presStyleCnt="12">
        <dgm:presLayoutVars>
          <dgm:bulletEnabled val="1"/>
        </dgm:presLayoutVars>
      </dgm:prSet>
      <dgm:spPr/>
    </dgm:pt>
    <dgm:pt modelId="{8D428B4D-011D-468E-A4F6-4AE827808902}" type="pres">
      <dgm:prSet presAssocID="{1E758DB5-0C36-4C51-8AA5-F052545B7EFE}" presName="sibTrans" presStyleCnt="0"/>
      <dgm:spPr/>
    </dgm:pt>
    <dgm:pt modelId="{C1D5FB80-DEB3-4831-9B52-185C98301D50}" type="pres">
      <dgm:prSet presAssocID="{9BA82B94-97A2-45FE-9E11-61F4C908B17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C321406-3006-4A2D-9DA4-86D753D1EA74}" type="presOf" srcId="{F0DD53B7-3A08-473F-ABD1-4B9ADAAC4351}" destId="{D28517EB-20C0-479D-89CE-1C4CB2E7F022}" srcOrd="0" destOrd="0" presId="urn:microsoft.com/office/officeart/2005/8/layout/default"/>
    <dgm:cxn modelId="{E93DD806-891E-4EB8-A11B-0216C5EA3B92}" type="presOf" srcId="{0B1282E2-56E5-4F97-A5B1-DE9B9E0B3562}" destId="{4DB23206-9C92-43CF-A60D-2A32A9415532}" srcOrd="0" destOrd="0" presId="urn:microsoft.com/office/officeart/2005/8/layout/default"/>
    <dgm:cxn modelId="{97118709-619B-4D6E-811B-6CC8FE867D7F}" srcId="{ED5DF209-FB46-417E-B16B-9E6BD122860B}" destId="{22470814-A82D-4C36-A448-6DED4CFDCC64}" srcOrd="10" destOrd="0" parTransId="{99F63DB1-F203-48FA-81AA-8037D6B163FF}" sibTransId="{1E758DB5-0C36-4C51-8AA5-F052545B7EFE}"/>
    <dgm:cxn modelId="{E2B1C916-D3C8-480E-8CB1-6F1B9BF5D0B8}" srcId="{ED5DF209-FB46-417E-B16B-9E6BD122860B}" destId="{F70A1FC7-81B7-4588-BF3A-DEE46B8086B3}" srcOrd="4" destOrd="0" parTransId="{D9CA5F33-1AE1-4F35-A3CA-56CD3E9F79D9}" sibTransId="{B09C1229-0921-491A-98FE-8A277398F45A}"/>
    <dgm:cxn modelId="{370AF416-EB3A-48ED-A553-C0ADA0A80D67}" srcId="{ED5DF209-FB46-417E-B16B-9E6BD122860B}" destId="{ADBCD0D8-BBB6-466A-8B18-E20136243A5F}" srcOrd="7" destOrd="0" parTransId="{E4155D86-A77E-4048-9137-701C72DDC323}" sibTransId="{1BB1486E-A9EB-441F-92A4-093DCBD12662}"/>
    <dgm:cxn modelId="{FC8FE528-0417-4FF0-8290-30ABD071F4A0}" srcId="{ED5DF209-FB46-417E-B16B-9E6BD122860B}" destId="{8BBCE6CC-6E14-464A-AB2D-4A017BB2DDFF}" srcOrd="0" destOrd="0" parTransId="{421F9E4B-F318-48FA-ADE7-EA11258087F7}" sibTransId="{21F93BBC-35D9-4938-B6D8-53369674BEB2}"/>
    <dgm:cxn modelId="{9938B02C-3216-4818-878D-EAAD90668557}" srcId="{ED5DF209-FB46-417E-B16B-9E6BD122860B}" destId="{2542D00F-55D6-4AEF-9FA0-F9610C48CBDA}" srcOrd="8" destOrd="0" parTransId="{F1789580-D424-47A2-9B46-FEF5FB65C958}" sibTransId="{02B1BF37-C945-4644-AF39-A65388844DE1}"/>
    <dgm:cxn modelId="{D25B2A61-BFF9-4F25-BB0B-8FBE1C1D2902}" srcId="{ED5DF209-FB46-417E-B16B-9E6BD122860B}" destId="{52AE8A53-D385-4F6F-9577-059E200D87EC}" srcOrd="9" destOrd="0" parTransId="{3BEC69F8-11E6-466F-8386-B072297363FB}" sibTransId="{18814315-D2FF-461D-B25D-65411119F3FD}"/>
    <dgm:cxn modelId="{C2D2AF42-A7FC-412E-9FE1-91EA74EC55E0}" srcId="{ED5DF209-FB46-417E-B16B-9E6BD122860B}" destId="{0B1282E2-56E5-4F97-A5B1-DE9B9E0B3562}" srcOrd="2" destOrd="0" parTransId="{588AF60C-1E75-4C78-866A-5B01BEBC2656}" sibTransId="{72C70AF1-8076-4031-B236-3D4BFEFC295E}"/>
    <dgm:cxn modelId="{0836AA67-01D0-4F63-8CC4-026B75F11FB1}" type="presOf" srcId="{ED5DF209-FB46-417E-B16B-9E6BD122860B}" destId="{E22DE800-6A5E-412E-9181-C26CB78B139B}" srcOrd="0" destOrd="0" presId="urn:microsoft.com/office/officeart/2005/8/layout/default"/>
    <dgm:cxn modelId="{67D84973-60C3-485E-97A0-21F8B3D53BD2}" type="presOf" srcId="{2542D00F-55D6-4AEF-9FA0-F9610C48CBDA}" destId="{C6A70ABA-319B-4A20-8E78-4DAF854A1053}" srcOrd="0" destOrd="0" presId="urn:microsoft.com/office/officeart/2005/8/layout/default"/>
    <dgm:cxn modelId="{45915574-F252-4474-9553-33E78791F2E4}" type="presOf" srcId="{0DA84874-CA4C-471E-A969-B8150FE565D3}" destId="{14316A9D-8BE9-4DC2-B3D1-95F65333CA9A}" srcOrd="0" destOrd="0" presId="urn:microsoft.com/office/officeart/2005/8/layout/default"/>
    <dgm:cxn modelId="{A294F576-3D05-4DC3-8FCA-9627C1AFFA17}" srcId="{ED5DF209-FB46-417E-B16B-9E6BD122860B}" destId="{7F824163-933D-440B-9CA0-53867AFF134A}" srcOrd="6" destOrd="0" parTransId="{BDAA1D68-5681-4C5A-89CD-3DF399F3ACBB}" sibTransId="{371B02ED-DE47-4492-ABE6-5BDBFE53D284}"/>
    <dgm:cxn modelId="{6C16E7A4-A0B4-4491-9AE5-71552B86E355}" srcId="{ED5DF209-FB46-417E-B16B-9E6BD122860B}" destId="{F0DD53B7-3A08-473F-ABD1-4B9ADAAC4351}" srcOrd="1" destOrd="0" parTransId="{2295792A-E89B-4573-A81B-DCA0B5500CFA}" sibTransId="{0080D4AA-3B4A-4FB9-BF81-F3EE03D60E63}"/>
    <dgm:cxn modelId="{F72103AB-9DE7-4BBD-A2B2-CE89E42B72F8}" type="presOf" srcId="{22470814-A82D-4C36-A448-6DED4CFDCC64}" destId="{412D32E7-6255-4CCF-B41B-6EE482805B2D}" srcOrd="0" destOrd="0" presId="urn:microsoft.com/office/officeart/2005/8/layout/default"/>
    <dgm:cxn modelId="{7320F6AF-1FC0-4983-ACB8-6C070EC841E0}" type="presOf" srcId="{2078F9EC-810C-43E7-92E5-95A1E2BAFB05}" destId="{2F6842C9-BD0A-4A27-B23B-2C5AADCB395B}" srcOrd="0" destOrd="0" presId="urn:microsoft.com/office/officeart/2005/8/layout/default"/>
    <dgm:cxn modelId="{857925B1-63F5-4AE2-8FF4-27CCDE92A36D}" type="presOf" srcId="{F70A1FC7-81B7-4588-BF3A-DEE46B8086B3}" destId="{EBD1A74E-DFE2-4F4B-B6E2-09AE6FAB2C98}" srcOrd="0" destOrd="0" presId="urn:microsoft.com/office/officeart/2005/8/layout/default"/>
    <dgm:cxn modelId="{01161FB3-5299-4563-B282-7126DAB49CB2}" type="presOf" srcId="{52AE8A53-D385-4F6F-9577-059E200D87EC}" destId="{605991F7-0205-4E02-B1A5-84B0C5FD6F64}" srcOrd="0" destOrd="0" presId="urn:microsoft.com/office/officeart/2005/8/layout/default"/>
    <dgm:cxn modelId="{DC9144CA-3C17-4F5E-9C2D-AE4102CCBAD6}" srcId="{ED5DF209-FB46-417E-B16B-9E6BD122860B}" destId="{0DA84874-CA4C-471E-A969-B8150FE565D3}" srcOrd="3" destOrd="0" parTransId="{6FB4CF22-2EC2-4984-B6E3-2DC185E59B1C}" sibTransId="{00B803F0-8249-4A2F-9055-90425B92D46E}"/>
    <dgm:cxn modelId="{3B3B64CD-C0EC-4566-B90D-31E6367B42AE}" type="presOf" srcId="{8BBCE6CC-6E14-464A-AB2D-4A017BB2DDFF}" destId="{589F0BA0-6847-42A9-B076-3D0767542297}" srcOrd="0" destOrd="0" presId="urn:microsoft.com/office/officeart/2005/8/layout/default"/>
    <dgm:cxn modelId="{94DF7ECE-71A2-4123-9CDA-43C0F635E214}" type="presOf" srcId="{ADBCD0D8-BBB6-466A-8B18-E20136243A5F}" destId="{3482DCC5-90ED-42F8-AED2-3A2B21D3A93A}" srcOrd="0" destOrd="0" presId="urn:microsoft.com/office/officeart/2005/8/layout/default"/>
    <dgm:cxn modelId="{7EC0A5D9-57DC-4218-B401-2EC02DEE46C4}" type="presOf" srcId="{9BA82B94-97A2-45FE-9E11-61F4C908B173}" destId="{C1D5FB80-DEB3-4831-9B52-185C98301D50}" srcOrd="0" destOrd="0" presId="urn:microsoft.com/office/officeart/2005/8/layout/default"/>
    <dgm:cxn modelId="{2128A7DE-91D4-4CE3-BD48-2E4726E6D724}" type="presOf" srcId="{7F824163-933D-440B-9CA0-53867AFF134A}" destId="{1B7A9568-81DF-4703-AE7C-16D89033C4BF}" srcOrd="0" destOrd="0" presId="urn:microsoft.com/office/officeart/2005/8/layout/default"/>
    <dgm:cxn modelId="{F96758F8-0792-4EAC-A4DE-41EDBA4B5F23}" srcId="{ED5DF209-FB46-417E-B16B-9E6BD122860B}" destId="{9BA82B94-97A2-45FE-9E11-61F4C908B173}" srcOrd="11" destOrd="0" parTransId="{D7FC36CB-34A8-4930-BF42-6B8C4C4D081E}" sibTransId="{D91DB247-D62A-45D9-871F-F21FB55AFE53}"/>
    <dgm:cxn modelId="{1402E0FB-5E7F-4F0B-B68C-DB40BC8BA1C7}" srcId="{ED5DF209-FB46-417E-B16B-9E6BD122860B}" destId="{2078F9EC-810C-43E7-92E5-95A1E2BAFB05}" srcOrd="5" destOrd="0" parTransId="{76F4D00C-A38C-4A75-88C2-CB1B9472B0EB}" sibTransId="{71E26553-7DED-4390-9DC9-D85F001768E2}"/>
    <dgm:cxn modelId="{0EDF54DB-2EA0-4C9C-85E3-904D9FEEA889}" type="presParOf" srcId="{E22DE800-6A5E-412E-9181-C26CB78B139B}" destId="{589F0BA0-6847-42A9-B076-3D0767542297}" srcOrd="0" destOrd="0" presId="urn:microsoft.com/office/officeart/2005/8/layout/default"/>
    <dgm:cxn modelId="{9A7B8874-D834-48AA-BD7A-37AF6AC83C2D}" type="presParOf" srcId="{E22DE800-6A5E-412E-9181-C26CB78B139B}" destId="{3E82F2CC-0835-4D64-AEEB-96B0AE5809D2}" srcOrd="1" destOrd="0" presId="urn:microsoft.com/office/officeart/2005/8/layout/default"/>
    <dgm:cxn modelId="{D955DA7C-1CA9-486A-B816-B43B2AD5E3D9}" type="presParOf" srcId="{E22DE800-6A5E-412E-9181-C26CB78B139B}" destId="{D28517EB-20C0-479D-89CE-1C4CB2E7F022}" srcOrd="2" destOrd="0" presId="urn:microsoft.com/office/officeart/2005/8/layout/default"/>
    <dgm:cxn modelId="{0635FF2E-C7F4-4C1E-B815-BA7B9FC2A977}" type="presParOf" srcId="{E22DE800-6A5E-412E-9181-C26CB78B139B}" destId="{87B78C39-0A7D-45B1-B7B6-9ABFCE60E95F}" srcOrd="3" destOrd="0" presId="urn:microsoft.com/office/officeart/2005/8/layout/default"/>
    <dgm:cxn modelId="{CF14F7BC-8038-44AD-984B-643F2AD66216}" type="presParOf" srcId="{E22DE800-6A5E-412E-9181-C26CB78B139B}" destId="{4DB23206-9C92-43CF-A60D-2A32A9415532}" srcOrd="4" destOrd="0" presId="urn:microsoft.com/office/officeart/2005/8/layout/default"/>
    <dgm:cxn modelId="{E668540F-C002-4FE0-8019-6CECFDFF2518}" type="presParOf" srcId="{E22DE800-6A5E-412E-9181-C26CB78B139B}" destId="{91EE4B72-6F17-4C6F-8E94-8F0D5193765F}" srcOrd="5" destOrd="0" presId="urn:microsoft.com/office/officeart/2005/8/layout/default"/>
    <dgm:cxn modelId="{F7D9A7DA-C719-466A-9F8F-0E3E8BA9B434}" type="presParOf" srcId="{E22DE800-6A5E-412E-9181-C26CB78B139B}" destId="{14316A9D-8BE9-4DC2-B3D1-95F65333CA9A}" srcOrd="6" destOrd="0" presId="urn:microsoft.com/office/officeart/2005/8/layout/default"/>
    <dgm:cxn modelId="{C87A95B3-01F2-4FDC-B252-29028EB381C4}" type="presParOf" srcId="{E22DE800-6A5E-412E-9181-C26CB78B139B}" destId="{17577FE8-A90A-4752-8B70-0D033A851B07}" srcOrd="7" destOrd="0" presId="urn:microsoft.com/office/officeart/2005/8/layout/default"/>
    <dgm:cxn modelId="{9C06B211-39F4-45B8-BF7B-64EC6C1FCA79}" type="presParOf" srcId="{E22DE800-6A5E-412E-9181-C26CB78B139B}" destId="{EBD1A74E-DFE2-4F4B-B6E2-09AE6FAB2C98}" srcOrd="8" destOrd="0" presId="urn:microsoft.com/office/officeart/2005/8/layout/default"/>
    <dgm:cxn modelId="{C4C9B33E-DA5D-4274-8768-515E2FBB5CB6}" type="presParOf" srcId="{E22DE800-6A5E-412E-9181-C26CB78B139B}" destId="{04B311CD-A31A-45B4-8F79-5CCB693C088B}" srcOrd="9" destOrd="0" presId="urn:microsoft.com/office/officeart/2005/8/layout/default"/>
    <dgm:cxn modelId="{9868BE6B-9095-49F2-80AC-5CC5DBD835E7}" type="presParOf" srcId="{E22DE800-6A5E-412E-9181-C26CB78B139B}" destId="{2F6842C9-BD0A-4A27-B23B-2C5AADCB395B}" srcOrd="10" destOrd="0" presId="urn:microsoft.com/office/officeart/2005/8/layout/default"/>
    <dgm:cxn modelId="{6B521203-4F3B-4456-8FA3-43BCE94B900B}" type="presParOf" srcId="{E22DE800-6A5E-412E-9181-C26CB78B139B}" destId="{1EC5084F-1F8C-4CB0-9B5D-37041D0A9F92}" srcOrd="11" destOrd="0" presId="urn:microsoft.com/office/officeart/2005/8/layout/default"/>
    <dgm:cxn modelId="{9F7972F6-451D-404A-8DC7-58BB18A50641}" type="presParOf" srcId="{E22DE800-6A5E-412E-9181-C26CB78B139B}" destId="{1B7A9568-81DF-4703-AE7C-16D89033C4BF}" srcOrd="12" destOrd="0" presId="urn:microsoft.com/office/officeart/2005/8/layout/default"/>
    <dgm:cxn modelId="{A5FEC386-260F-44FF-965C-312058B91D2C}" type="presParOf" srcId="{E22DE800-6A5E-412E-9181-C26CB78B139B}" destId="{16AF0582-7DB5-49C9-B76A-9221A7691C86}" srcOrd="13" destOrd="0" presId="urn:microsoft.com/office/officeart/2005/8/layout/default"/>
    <dgm:cxn modelId="{D9739106-2371-4FEF-B37F-8ED59546B9DC}" type="presParOf" srcId="{E22DE800-6A5E-412E-9181-C26CB78B139B}" destId="{3482DCC5-90ED-42F8-AED2-3A2B21D3A93A}" srcOrd="14" destOrd="0" presId="urn:microsoft.com/office/officeart/2005/8/layout/default"/>
    <dgm:cxn modelId="{954CFBED-1EAC-486B-85CC-14603D95BDCD}" type="presParOf" srcId="{E22DE800-6A5E-412E-9181-C26CB78B139B}" destId="{DEDA8AA9-6149-4596-8472-6AF5BC03806A}" srcOrd="15" destOrd="0" presId="urn:microsoft.com/office/officeart/2005/8/layout/default"/>
    <dgm:cxn modelId="{37652676-46A8-4EFA-9D5C-C777AAEA0105}" type="presParOf" srcId="{E22DE800-6A5E-412E-9181-C26CB78B139B}" destId="{C6A70ABA-319B-4A20-8E78-4DAF854A1053}" srcOrd="16" destOrd="0" presId="urn:microsoft.com/office/officeart/2005/8/layout/default"/>
    <dgm:cxn modelId="{97F1C30B-86CB-431C-B32B-228A4BC27E26}" type="presParOf" srcId="{E22DE800-6A5E-412E-9181-C26CB78B139B}" destId="{251AA23F-A35D-4147-BCC8-96BFAE094FC1}" srcOrd="17" destOrd="0" presId="urn:microsoft.com/office/officeart/2005/8/layout/default"/>
    <dgm:cxn modelId="{5B6C08DF-C2B3-47BF-8DC2-DF262A4273C2}" type="presParOf" srcId="{E22DE800-6A5E-412E-9181-C26CB78B139B}" destId="{605991F7-0205-4E02-B1A5-84B0C5FD6F64}" srcOrd="18" destOrd="0" presId="urn:microsoft.com/office/officeart/2005/8/layout/default"/>
    <dgm:cxn modelId="{0B54B3C7-B8D6-4B3D-BA61-CE6ACCE87857}" type="presParOf" srcId="{E22DE800-6A5E-412E-9181-C26CB78B139B}" destId="{8CB4936D-4C76-4C62-9D59-CC1600AD2915}" srcOrd="19" destOrd="0" presId="urn:microsoft.com/office/officeart/2005/8/layout/default"/>
    <dgm:cxn modelId="{6D679FAD-14D2-41B8-83B2-84A6A4CB4C74}" type="presParOf" srcId="{E22DE800-6A5E-412E-9181-C26CB78B139B}" destId="{412D32E7-6255-4CCF-B41B-6EE482805B2D}" srcOrd="20" destOrd="0" presId="urn:microsoft.com/office/officeart/2005/8/layout/default"/>
    <dgm:cxn modelId="{F4DE94D9-8171-4313-88A7-DACB38083690}" type="presParOf" srcId="{E22DE800-6A5E-412E-9181-C26CB78B139B}" destId="{8D428B4D-011D-468E-A4F6-4AE827808902}" srcOrd="21" destOrd="0" presId="urn:microsoft.com/office/officeart/2005/8/layout/default"/>
    <dgm:cxn modelId="{EED2E67E-667A-46E9-94CE-72C16F619AEF}" type="presParOf" srcId="{E22DE800-6A5E-412E-9181-C26CB78B139B}" destId="{C1D5FB80-DEB3-4831-9B52-185C98301D5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20065-E241-487E-9232-94704A70451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5D408-6FE1-480A-BD44-355A55C38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TechSupport</a:t>
          </a:r>
          <a:r>
            <a:rPr lang="en-US"/>
            <a:t>: Indicates whether tech support is subscribed (e.g., No, Yes, No internet service).</a:t>
          </a:r>
        </a:p>
      </dgm:t>
    </dgm:pt>
    <dgm:pt modelId="{116D0553-68EC-41F4-B3C6-93C58EA390FA}" type="parTrans" cxnId="{3E3E1ED0-96AF-4009-9E86-565E28242922}">
      <dgm:prSet/>
      <dgm:spPr/>
      <dgm:t>
        <a:bodyPr/>
        <a:lstStyle/>
        <a:p>
          <a:endParaRPr lang="en-US"/>
        </a:p>
      </dgm:t>
    </dgm:pt>
    <dgm:pt modelId="{5BA6DE29-979B-4489-9491-0734EF12482A}" type="sibTrans" cxnId="{3E3E1ED0-96AF-4009-9E86-565E28242922}">
      <dgm:prSet/>
      <dgm:spPr/>
      <dgm:t>
        <a:bodyPr/>
        <a:lstStyle/>
        <a:p>
          <a:endParaRPr lang="en-US"/>
        </a:p>
      </dgm:t>
    </dgm:pt>
    <dgm:pt modelId="{96422E64-C81F-497C-9001-FDE29A0D75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Contract: Type of customer contract (e.g., Month-to-month, One year, Two year).</a:t>
          </a:r>
        </a:p>
      </dgm:t>
    </dgm:pt>
    <dgm:pt modelId="{A456F965-956E-4F70-8D03-858972DB3D9B}" type="parTrans" cxnId="{87D874CF-6819-485A-8B3B-0A0B922FBBCC}">
      <dgm:prSet/>
      <dgm:spPr/>
      <dgm:t>
        <a:bodyPr/>
        <a:lstStyle/>
        <a:p>
          <a:endParaRPr lang="en-US"/>
        </a:p>
      </dgm:t>
    </dgm:pt>
    <dgm:pt modelId="{E1D9BFD8-25EF-43C9-B9C4-1401BF33D8E0}" type="sibTrans" cxnId="{87D874CF-6819-485A-8B3B-0A0B922FBBCC}">
      <dgm:prSet/>
      <dgm:spPr/>
      <dgm:t>
        <a:bodyPr/>
        <a:lstStyle/>
        <a:p>
          <a:endParaRPr lang="en-US"/>
        </a:p>
      </dgm:t>
    </dgm:pt>
    <dgm:pt modelId="{1672C7EB-948D-4D84-99A2-D4031F510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PaperlessBilling</a:t>
          </a:r>
          <a:r>
            <a:rPr lang="en-US"/>
            <a:t>: Indicates whether the customer has paperless billing (Yes or No).</a:t>
          </a:r>
        </a:p>
      </dgm:t>
    </dgm:pt>
    <dgm:pt modelId="{F79B12EA-BF66-406E-9B7E-90F5AC4417C5}" type="parTrans" cxnId="{0AD19E97-6B05-4212-86AE-2E2C718F74F1}">
      <dgm:prSet/>
      <dgm:spPr/>
      <dgm:t>
        <a:bodyPr/>
        <a:lstStyle/>
        <a:p>
          <a:endParaRPr lang="en-US"/>
        </a:p>
      </dgm:t>
    </dgm:pt>
    <dgm:pt modelId="{F34212C4-5E8B-4E07-8D50-44E1BD444ACF}" type="sibTrans" cxnId="{0AD19E97-6B05-4212-86AE-2E2C718F74F1}">
      <dgm:prSet/>
      <dgm:spPr/>
      <dgm:t>
        <a:bodyPr/>
        <a:lstStyle/>
        <a:p>
          <a:endParaRPr lang="en-US"/>
        </a:p>
      </dgm:t>
    </dgm:pt>
    <dgm:pt modelId="{372333D5-98CC-470B-B207-CB1DD3402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PaymentMethod</a:t>
          </a:r>
          <a:r>
            <a:rPr lang="en-US"/>
            <a:t>: Payment method used by the customer (e.g., Electronic check, Mailed check, Bank transfer).</a:t>
          </a:r>
        </a:p>
      </dgm:t>
    </dgm:pt>
    <dgm:pt modelId="{59B1FCDC-1A38-4709-AD93-E3AD801F44B5}" type="parTrans" cxnId="{E3CF5733-A1B6-4D9C-8F15-407B8D2D2F65}">
      <dgm:prSet/>
      <dgm:spPr/>
      <dgm:t>
        <a:bodyPr/>
        <a:lstStyle/>
        <a:p>
          <a:endParaRPr lang="en-US"/>
        </a:p>
      </dgm:t>
    </dgm:pt>
    <dgm:pt modelId="{2EB6CEC5-4873-43A2-AC00-D1219DCD09FC}" type="sibTrans" cxnId="{E3CF5733-A1B6-4D9C-8F15-407B8D2D2F65}">
      <dgm:prSet/>
      <dgm:spPr/>
      <dgm:t>
        <a:bodyPr/>
        <a:lstStyle/>
        <a:p>
          <a:endParaRPr lang="en-US"/>
        </a:p>
      </dgm:t>
    </dgm:pt>
    <dgm:pt modelId="{1341548B-DC8B-4221-B87A-47398D963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MonthlyCharges</a:t>
          </a:r>
          <a:r>
            <a:rPr lang="en-US"/>
            <a:t>: The amount the customer is charged per month.</a:t>
          </a:r>
        </a:p>
      </dgm:t>
    </dgm:pt>
    <dgm:pt modelId="{836C61C4-C61A-47DC-9A8A-2AEC0C86013A}" type="parTrans" cxnId="{6BF28B22-FDBF-48A6-906C-7F60E44CA6C7}">
      <dgm:prSet/>
      <dgm:spPr/>
      <dgm:t>
        <a:bodyPr/>
        <a:lstStyle/>
        <a:p>
          <a:endParaRPr lang="en-US"/>
        </a:p>
      </dgm:t>
    </dgm:pt>
    <dgm:pt modelId="{BF49303C-04C5-4F74-A0C6-2B7A116B6124}" type="sibTrans" cxnId="{6BF28B22-FDBF-48A6-906C-7F60E44CA6C7}">
      <dgm:prSet/>
      <dgm:spPr/>
      <dgm:t>
        <a:bodyPr/>
        <a:lstStyle/>
        <a:p>
          <a:endParaRPr lang="en-US"/>
        </a:p>
      </dgm:t>
    </dgm:pt>
    <dgm:pt modelId="{7F109530-4FAB-411B-9C7D-78DDC6B11F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TotalCharges</a:t>
          </a:r>
          <a:r>
            <a:rPr lang="en-US"/>
            <a:t>: The total amount the customer has been charged over their tenure.</a:t>
          </a:r>
        </a:p>
      </dgm:t>
    </dgm:pt>
    <dgm:pt modelId="{F3F20541-51C8-47D7-9BCB-94668FA97B5E}" type="parTrans" cxnId="{BA46F709-1DAB-4D42-BD04-81996D9FAA06}">
      <dgm:prSet/>
      <dgm:spPr/>
      <dgm:t>
        <a:bodyPr/>
        <a:lstStyle/>
        <a:p>
          <a:endParaRPr lang="en-US"/>
        </a:p>
      </dgm:t>
    </dgm:pt>
    <dgm:pt modelId="{13D40FF4-BAF0-4CF3-84D7-C57AE153A5B6}" type="sibTrans" cxnId="{BA46F709-1DAB-4D42-BD04-81996D9FAA06}">
      <dgm:prSet/>
      <dgm:spPr/>
      <dgm:t>
        <a:bodyPr/>
        <a:lstStyle/>
        <a:p>
          <a:endParaRPr lang="en-US"/>
        </a:p>
      </dgm:t>
    </dgm:pt>
    <dgm:pt modelId="{625B87DD-915B-4EA4-8AFC-50EEE5E9C8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Churn: Indicates whether the customer has churned (Yes or No).</a:t>
          </a:r>
        </a:p>
      </dgm:t>
    </dgm:pt>
    <dgm:pt modelId="{0F643032-1F0D-4D1F-99F4-FA72F0400216}" type="parTrans" cxnId="{16AB5C67-3760-4BAB-BE56-7256A0385598}">
      <dgm:prSet/>
      <dgm:spPr/>
      <dgm:t>
        <a:bodyPr/>
        <a:lstStyle/>
        <a:p>
          <a:endParaRPr lang="en-US"/>
        </a:p>
      </dgm:t>
    </dgm:pt>
    <dgm:pt modelId="{234331C7-9E18-498C-91FC-7BAE6D722929}" type="sibTrans" cxnId="{16AB5C67-3760-4BAB-BE56-7256A0385598}">
      <dgm:prSet/>
      <dgm:spPr/>
      <dgm:t>
        <a:bodyPr/>
        <a:lstStyle/>
        <a:p>
          <a:endParaRPr lang="en-US"/>
        </a:p>
      </dgm:t>
    </dgm:pt>
    <dgm:pt modelId="{92A40C67-45D3-4110-A199-5313A63F8E5F}" type="pres">
      <dgm:prSet presAssocID="{10F20065-E241-487E-9232-94704A70451E}" presName="root" presStyleCnt="0">
        <dgm:presLayoutVars>
          <dgm:dir/>
          <dgm:resizeHandles val="exact"/>
        </dgm:presLayoutVars>
      </dgm:prSet>
      <dgm:spPr/>
    </dgm:pt>
    <dgm:pt modelId="{3E97FF42-B7FB-45BA-BD26-5E4F157F745E}" type="pres">
      <dgm:prSet presAssocID="{A005D408-6FE1-480A-BD44-355A55C38DA8}" presName="compNode" presStyleCnt="0"/>
      <dgm:spPr/>
    </dgm:pt>
    <dgm:pt modelId="{E29D3631-3411-425D-86EB-47FD9CD4DCEC}" type="pres">
      <dgm:prSet presAssocID="{A005D408-6FE1-480A-BD44-355A55C38DA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11727197-9FBA-4EA7-8C67-6327DCC4F040}" type="pres">
      <dgm:prSet presAssocID="{A005D408-6FE1-480A-BD44-355A55C38DA8}" presName="spaceRect" presStyleCnt="0"/>
      <dgm:spPr/>
    </dgm:pt>
    <dgm:pt modelId="{1F08BD71-6C5B-4A37-8A0A-134C384EDA2B}" type="pres">
      <dgm:prSet presAssocID="{A005D408-6FE1-480A-BD44-355A55C38DA8}" presName="textRect" presStyleLbl="revTx" presStyleIdx="0" presStyleCnt="7">
        <dgm:presLayoutVars>
          <dgm:chMax val="1"/>
          <dgm:chPref val="1"/>
        </dgm:presLayoutVars>
      </dgm:prSet>
      <dgm:spPr/>
    </dgm:pt>
    <dgm:pt modelId="{734936A1-B297-4A6E-817D-737BF91A1E5D}" type="pres">
      <dgm:prSet presAssocID="{5BA6DE29-979B-4489-9491-0734EF12482A}" presName="sibTrans" presStyleCnt="0"/>
      <dgm:spPr/>
    </dgm:pt>
    <dgm:pt modelId="{060028D5-6CE0-490D-B758-E46BEF2F80E9}" type="pres">
      <dgm:prSet presAssocID="{96422E64-C81F-497C-9001-FDE29A0D751A}" presName="compNode" presStyleCnt="0"/>
      <dgm:spPr/>
    </dgm:pt>
    <dgm:pt modelId="{D4808691-8618-418E-A4B9-A698886FC1AB}" type="pres">
      <dgm:prSet presAssocID="{96422E64-C81F-497C-9001-FDE29A0D751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D3651EC1-0D9E-4839-9200-EF6956F4EEEE}" type="pres">
      <dgm:prSet presAssocID="{96422E64-C81F-497C-9001-FDE29A0D751A}" presName="spaceRect" presStyleCnt="0"/>
      <dgm:spPr/>
    </dgm:pt>
    <dgm:pt modelId="{1D652B4C-5791-4DF9-85B6-018DD5A1D96C}" type="pres">
      <dgm:prSet presAssocID="{96422E64-C81F-497C-9001-FDE29A0D751A}" presName="textRect" presStyleLbl="revTx" presStyleIdx="1" presStyleCnt="7">
        <dgm:presLayoutVars>
          <dgm:chMax val="1"/>
          <dgm:chPref val="1"/>
        </dgm:presLayoutVars>
      </dgm:prSet>
      <dgm:spPr/>
    </dgm:pt>
    <dgm:pt modelId="{01B50412-BD58-4439-987B-283654152FF2}" type="pres">
      <dgm:prSet presAssocID="{E1D9BFD8-25EF-43C9-B9C4-1401BF33D8E0}" presName="sibTrans" presStyleCnt="0"/>
      <dgm:spPr/>
    </dgm:pt>
    <dgm:pt modelId="{26382D09-06F9-43FC-865A-417BCA2A1A65}" type="pres">
      <dgm:prSet presAssocID="{1672C7EB-948D-4D84-99A2-D4031F5104A1}" presName="compNode" presStyleCnt="0"/>
      <dgm:spPr/>
    </dgm:pt>
    <dgm:pt modelId="{D61C1F49-7819-42BA-B9D5-C2151341D391}" type="pres">
      <dgm:prSet presAssocID="{1672C7EB-948D-4D84-99A2-D4031F5104A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4DD3CFC-A3ED-4D47-AC6E-650FCFE7ED10}" type="pres">
      <dgm:prSet presAssocID="{1672C7EB-948D-4D84-99A2-D4031F5104A1}" presName="spaceRect" presStyleCnt="0"/>
      <dgm:spPr/>
    </dgm:pt>
    <dgm:pt modelId="{4F015C4E-DB57-45FE-9D3E-E961BADF0B0A}" type="pres">
      <dgm:prSet presAssocID="{1672C7EB-948D-4D84-99A2-D4031F5104A1}" presName="textRect" presStyleLbl="revTx" presStyleIdx="2" presStyleCnt="7">
        <dgm:presLayoutVars>
          <dgm:chMax val="1"/>
          <dgm:chPref val="1"/>
        </dgm:presLayoutVars>
      </dgm:prSet>
      <dgm:spPr/>
    </dgm:pt>
    <dgm:pt modelId="{3BB1E62E-278F-4E8B-AC9D-5266A101BCA3}" type="pres">
      <dgm:prSet presAssocID="{F34212C4-5E8B-4E07-8D50-44E1BD444ACF}" presName="sibTrans" presStyleCnt="0"/>
      <dgm:spPr/>
    </dgm:pt>
    <dgm:pt modelId="{08758230-0829-4C48-A380-A5B21BC301E4}" type="pres">
      <dgm:prSet presAssocID="{372333D5-98CC-470B-B207-CB1DD3402BF8}" presName="compNode" presStyleCnt="0"/>
      <dgm:spPr/>
    </dgm:pt>
    <dgm:pt modelId="{E407023F-23E7-4A23-8608-4929293EA538}" type="pres">
      <dgm:prSet presAssocID="{372333D5-98CC-470B-B207-CB1DD3402BF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6541403A-0001-4C0E-9D81-DB480769AA57}" type="pres">
      <dgm:prSet presAssocID="{372333D5-98CC-470B-B207-CB1DD3402BF8}" presName="spaceRect" presStyleCnt="0"/>
      <dgm:spPr/>
    </dgm:pt>
    <dgm:pt modelId="{ADD01788-FF04-4253-9F1D-D8508876F3DB}" type="pres">
      <dgm:prSet presAssocID="{372333D5-98CC-470B-B207-CB1DD3402BF8}" presName="textRect" presStyleLbl="revTx" presStyleIdx="3" presStyleCnt="7">
        <dgm:presLayoutVars>
          <dgm:chMax val="1"/>
          <dgm:chPref val="1"/>
        </dgm:presLayoutVars>
      </dgm:prSet>
      <dgm:spPr/>
    </dgm:pt>
    <dgm:pt modelId="{AA085258-EF8C-4BEA-B334-777EB62140A1}" type="pres">
      <dgm:prSet presAssocID="{2EB6CEC5-4873-43A2-AC00-D1219DCD09FC}" presName="sibTrans" presStyleCnt="0"/>
      <dgm:spPr/>
    </dgm:pt>
    <dgm:pt modelId="{7DF1337C-1442-4172-B56A-07D3BF3600D5}" type="pres">
      <dgm:prSet presAssocID="{1341548B-DC8B-4221-B87A-47398D963E89}" presName="compNode" presStyleCnt="0"/>
      <dgm:spPr/>
    </dgm:pt>
    <dgm:pt modelId="{E4D004CF-05CA-4192-A028-785314E42039}" type="pres">
      <dgm:prSet presAssocID="{1341548B-DC8B-4221-B87A-47398D963E8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1B2A4476-D9B8-4801-96A7-F2A0EB69B57D}" type="pres">
      <dgm:prSet presAssocID="{1341548B-DC8B-4221-B87A-47398D963E89}" presName="spaceRect" presStyleCnt="0"/>
      <dgm:spPr/>
    </dgm:pt>
    <dgm:pt modelId="{8C15FF96-A16A-4052-98A1-BB3C241B05D0}" type="pres">
      <dgm:prSet presAssocID="{1341548B-DC8B-4221-B87A-47398D963E89}" presName="textRect" presStyleLbl="revTx" presStyleIdx="4" presStyleCnt="7">
        <dgm:presLayoutVars>
          <dgm:chMax val="1"/>
          <dgm:chPref val="1"/>
        </dgm:presLayoutVars>
      </dgm:prSet>
      <dgm:spPr/>
    </dgm:pt>
    <dgm:pt modelId="{D9683592-171A-49C8-B144-DB1550CF0773}" type="pres">
      <dgm:prSet presAssocID="{BF49303C-04C5-4F74-A0C6-2B7A116B6124}" presName="sibTrans" presStyleCnt="0"/>
      <dgm:spPr/>
    </dgm:pt>
    <dgm:pt modelId="{3073DEB6-9DAF-45D6-9236-7BF33FDA0609}" type="pres">
      <dgm:prSet presAssocID="{7F109530-4FAB-411B-9C7D-78DDC6B11F0E}" presName="compNode" presStyleCnt="0"/>
      <dgm:spPr/>
    </dgm:pt>
    <dgm:pt modelId="{77B6A3C7-C16C-4055-B51E-27CC618144C4}" type="pres">
      <dgm:prSet presAssocID="{7F109530-4FAB-411B-9C7D-78DDC6B11F0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C639F88-92D6-43BB-AED3-1C0FCB17FA90}" type="pres">
      <dgm:prSet presAssocID="{7F109530-4FAB-411B-9C7D-78DDC6B11F0E}" presName="spaceRect" presStyleCnt="0"/>
      <dgm:spPr/>
    </dgm:pt>
    <dgm:pt modelId="{7E327A7A-881B-40F7-9496-CF0A52399009}" type="pres">
      <dgm:prSet presAssocID="{7F109530-4FAB-411B-9C7D-78DDC6B11F0E}" presName="textRect" presStyleLbl="revTx" presStyleIdx="5" presStyleCnt="7">
        <dgm:presLayoutVars>
          <dgm:chMax val="1"/>
          <dgm:chPref val="1"/>
        </dgm:presLayoutVars>
      </dgm:prSet>
      <dgm:spPr/>
    </dgm:pt>
    <dgm:pt modelId="{C3C10A0D-C8BD-4ECA-9857-4A959D3F7147}" type="pres">
      <dgm:prSet presAssocID="{13D40FF4-BAF0-4CF3-84D7-C57AE153A5B6}" presName="sibTrans" presStyleCnt="0"/>
      <dgm:spPr/>
    </dgm:pt>
    <dgm:pt modelId="{E6C6D3CE-E5DD-4426-9D99-E5C7F44618D8}" type="pres">
      <dgm:prSet presAssocID="{625B87DD-915B-4EA4-8AFC-50EEE5E9C834}" presName="compNode" presStyleCnt="0"/>
      <dgm:spPr/>
    </dgm:pt>
    <dgm:pt modelId="{E9B080C6-6E62-4A5C-B9A4-E5E5D8052675}" type="pres">
      <dgm:prSet presAssocID="{625B87DD-915B-4EA4-8AFC-50EEE5E9C83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91B6F3F-D88B-4CA1-967C-6CAF7C4E7953}" type="pres">
      <dgm:prSet presAssocID="{625B87DD-915B-4EA4-8AFC-50EEE5E9C834}" presName="spaceRect" presStyleCnt="0"/>
      <dgm:spPr/>
    </dgm:pt>
    <dgm:pt modelId="{A84C8586-A116-4019-970D-AB212153B089}" type="pres">
      <dgm:prSet presAssocID="{625B87DD-915B-4EA4-8AFC-50EEE5E9C83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A46F709-1DAB-4D42-BD04-81996D9FAA06}" srcId="{10F20065-E241-487E-9232-94704A70451E}" destId="{7F109530-4FAB-411B-9C7D-78DDC6B11F0E}" srcOrd="5" destOrd="0" parTransId="{F3F20541-51C8-47D7-9BCB-94668FA97B5E}" sibTransId="{13D40FF4-BAF0-4CF3-84D7-C57AE153A5B6}"/>
    <dgm:cxn modelId="{6BF28B22-FDBF-48A6-906C-7F60E44CA6C7}" srcId="{10F20065-E241-487E-9232-94704A70451E}" destId="{1341548B-DC8B-4221-B87A-47398D963E89}" srcOrd="4" destOrd="0" parTransId="{836C61C4-C61A-47DC-9A8A-2AEC0C86013A}" sibTransId="{BF49303C-04C5-4F74-A0C6-2B7A116B6124}"/>
    <dgm:cxn modelId="{848A042B-6381-4F9E-890A-3DCE096F7AFA}" type="presOf" srcId="{96422E64-C81F-497C-9001-FDE29A0D751A}" destId="{1D652B4C-5791-4DF9-85B6-018DD5A1D96C}" srcOrd="0" destOrd="0" presId="urn:microsoft.com/office/officeart/2018/2/layout/IconLabelList"/>
    <dgm:cxn modelId="{E3CF5733-A1B6-4D9C-8F15-407B8D2D2F65}" srcId="{10F20065-E241-487E-9232-94704A70451E}" destId="{372333D5-98CC-470B-B207-CB1DD3402BF8}" srcOrd="3" destOrd="0" parTransId="{59B1FCDC-1A38-4709-AD93-E3AD801F44B5}" sibTransId="{2EB6CEC5-4873-43A2-AC00-D1219DCD09FC}"/>
    <dgm:cxn modelId="{BFF3BD39-6E84-4C43-A8C5-4C121C821A00}" type="presOf" srcId="{372333D5-98CC-470B-B207-CB1DD3402BF8}" destId="{ADD01788-FF04-4253-9F1D-D8508876F3DB}" srcOrd="0" destOrd="0" presId="urn:microsoft.com/office/officeart/2018/2/layout/IconLabelList"/>
    <dgm:cxn modelId="{16AB5C67-3760-4BAB-BE56-7256A0385598}" srcId="{10F20065-E241-487E-9232-94704A70451E}" destId="{625B87DD-915B-4EA4-8AFC-50EEE5E9C834}" srcOrd="6" destOrd="0" parTransId="{0F643032-1F0D-4D1F-99F4-FA72F0400216}" sibTransId="{234331C7-9E18-498C-91FC-7BAE6D722929}"/>
    <dgm:cxn modelId="{DFF1A848-8BC8-4CD3-A2C8-F583FF22DFDB}" type="presOf" srcId="{1672C7EB-948D-4D84-99A2-D4031F5104A1}" destId="{4F015C4E-DB57-45FE-9D3E-E961BADF0B0A}" srcOrd="0" destOrd="0" presId="urn:microsoft.com/office/officeart/2018/2/layout/IconLabelList"/>
    <dgm:cxn modelId="{E819EC58-261E-467A-BAF9-8D2172003B2F}" type="presOf" srcId="{1341548B-DC8B-4221-B87A-47398D963E89}" destId="{8C15FF96-A16A-4052-98A1-BB3C241B05D0}" srcOrd="0" destOrd="0" presId="urn:microsoft.com/office/officeart/2018/2/layout/IconLabelList"/>
    <dgm:cxn modelId="{F2A5365A-C1D1-46B8-85F9-FD42CA686C8F}" type="presOf" srcId="{A005D408-6FE1-480A-BD44-355A55C38DA8}" destId="{1F08BD71-6C5B-4A37-8A0A-134C384EDA2B}" srcOrd="0" destOrd="0" presId="urn:microsoft.com/office/officeart/2018/2/layout/IconLabelList"/>
    <dgm:cxn modelId="{0DAA1A7B-531D-47E0-AD2A-407980491EE6}" type="presOf" srcId="{625B87DD-915B-4EA4-8AFC-50EEE5E9C834}" destId="{A84C8586-A116-4019-970D-AB212153B089}" srcOrd="0" destOrd="0" presId="urn:microsoft.com/office/officeart/2018/2/layout/IconLabelList"/>
    <dgm:cxn modelId="{0AD19E97-6B05-4212-86AE-2E2C718F74F1}" srcId="{10F20065-E241-487E-9232-94704A70451E}" destId="{1672C7EB-948D-4D84-99A2-D4031F5104A1}" srcOrd="2" destOrd="0" parTransId="{F79B12EA-BF66-406E-9B7E-90F5AC4417C5}" sibTransId="{F34212C4-5E8B-4E07-8D50-44E1BD444ACF}"/>
    <dgm:cxn modelId="{EC354FB0-96B9-4137-8519-2EE797750C42}" type="presOf" srcId="{10F20065-E241-487E-9232-94704A70451E}" destId="{92A40C67-45D3-4110-A199-5313A63F8E5F}" srcOrd="0" destOrd="0" presId="urn:microsoft.com/office/officeart/2018/2/layout/IconLabelList"/>
    <dgm:cxn modelId="{87D874CF-6819-485A-8B3B-0A0B922FBBCC}" srcId="{10F20065-E241-487E-9232-94704A70451E}" destId="{96422E64-C81F-497C-9001-FDE29A0D751A}" srcOrd="1" destOrd="0" parTransId="{A456F965-956E-4F70-8D03-858972DB3D9B}" sibTransId="{E1D9BFD8-25EF-43C9-B9C4-1401BF33D8E0}"/>
    <dgm:cxn modelId="{3E3E1ED0-96AF-4009-9E86-565E28242922}" srcId="{10F20065-E241-487E-9232-94704A70451E}" destId="{A005D408-6FE1-480A-BD44-355A55C38DA8}" srcOrd="0" destOrd="0" parTransId="{116D0553-68EC-41F4-B3C6-93C58EA390FA}" sibTransId="{5BA6DE29-979B-4489-9491-0734EF12482A}"/>
    <dgm:cxn modelId="{3381ADE1-64F5-4BD4-8CB9-D1C8C669E45E}" type="presOf" srcId="{7F109530-4FAB-411B-9C7D-78DDC6B11F0E}" destId="{7E327A7A-881B-40F7-9496-CF0A52399009}" srcOrd="0" destOrd="0" presId="urn:microsoft.com/office/officeart/2018/2/layout/IconLabelList"/>
    <dgm:cxn modelId="{952101D8-394C-4BBE-A772-8D07C9E14E47}" type="presParOf" srcId="{92A40C67-45D3-4110-A199-5313A63F8E5F}" destId="{3E97FF42-B7FB-45BA-BD26-5E4F157F745E}" srcOrd="0" destOrd="0" presId="urn:microsoft.com/office/officeart/2018/2/layout/IconLabelList"/>
    <dgm:cxn modelId="{944840F6-06D8-4190-9716-B99F7DBAC6EE}" type="presParOf" srcId="{3E97FF42-B7FB-45BA-BD26-5E4F157F745E}" destId="{E29D3631-3411-425D-86EB-47FD9CD4DCEC}" srcOrd="0" destOrd="0" presId="urn:microsoft.com/office/officeart/2018/2/layout/IconLabelList"/>
    <dgm:cxn modelId="{F8817DF1-20EA-45CD-A5F0-C5F421F9988F}" type="presParOf" srcId="{3E97FF42-B7FB-45BA-BD26-5E4F157F745E}" destId="{11727197-9FBA-4EA7-8C67-6327DCC4F040}" srcOrd="1" destOrd="0" presId="urn:microsoft.com/office/officeart/2018/2/layout/IconLabelList"/>
    <dgm:cxn modelId="{3E0503D1-FCA7-4488-8A8F-5F72663F3C13}" type="presParOf" srcId="{3E97FF42-B7FB-45BA-BD26-5E4F157F745E}" destId="{1F08BD71-6C5B-4A37-8A0A-134C384EDA2B}" srcOrd="2" destOrd="0" presId="urn:microsoft.com/office/officeart/2018/2/layout/IconLabelList"/>
    <dgm:cxn modelId="{C9706F87-5B86-4042-A6AB-D30E1FA00E38}" type="presParOf" srcId="{92A40C67-45D3-4110-A199-5313A63F8E5F}" destId="{734936A1-B297-4A6E-817D-737BF91A1E5D}" srcOrd="1" destOrd="0" presId="urn:microsoft.com/office/officeart/2018/2/layout/IconLabelList"/>
    <dgm:cxn modelId="{82824E09-474F-44C3-9B31-F971FD6DC04B}" type="presParOf" srcId="{92A40C67-45D3-4110-A199-5313A63F8E5F}" destId="{060028D5-6CE0-490D-B758-E46BEF2F80E9}" srcOrd="2" destOrd="0" presId="urn:microsoft.com/office/officeart/2018/2/layout/IconLabelList"/>
    <dgm:cxn modelId="{3F8551DA-F6BF-4F4B-AE00-6DCB2DC30F98}" type="presParOf" srcId="{060028D5-6CE0-490D-B758-E46BEF2F80E9}" destId="{D4808691-8618-418E-A4B9-A698886FC1AB}" srcOrd="0" destOrd="0" presId="urn:microsoft.com/office/officeart/2018/2/layout/IconLabelList"/>
    <dgm:cxn modelId="{116AF16A-F9DC-4332-AC36-CA8475F750EE}" type="presParOf" srcId="{060028D5-6CE0-490D-B758-E46BEF2F80E9}" destId="{D3651EC1-0D9E-4839-9200-EF6956F4EEEE}" srcOrd="1" destOrd="0" presId="urn:microsoft.com/office/officeart/2018/2/layout/IconLabelList"/>
    <dgm:cxn modelId="{1BBF290C-21F1-49BC-AF9A-07CF7167AA42}" type="presParOf" srcId="{060028D5-6CE0-490D-B758-E46BEF2F80E9}" destId="{1D652B4C-5791-4DF9-85B6-018DD5A1D96C}" srcOrd="2" destOrd="0" presId="urn:microsoft.com/office/officeart/2018/2/layout/IconLabelList"/>
    <dgm:cxn modelId="{A96FB532-F344-4EEA-96BA-EFBF6AB1CAD0}" type="presParOf" srcId="{92A40C67-45D3-4110-A199-5313A63F8E5F}" destId="{01B50412-BD58-4439-987B-283654152FF2}" srcOrd="3" destOrd="0" presId="urn:microsoft.com/office/officeart/2018/2/layout/IconLabelList"/>
    <dgm:cxn modelId="{F55ED2BB-06BC-4C52-AE06-661BCF450448}" type="presParOf" srcId="{92A40C67-45D3-4110-A199-5313A63F8E5F}" destId="{26382D09-06F9-43FC-865A-417BCA2A1A65}" srcOrd="4" destOrd="0" presId="urn:microsoft.com/office/officeart/2018/2/layout/IconLabelList"/>
    <dgm:cxn modelId="{74F0637C-85F2-454A-AAAE-D1EDAC340389}" type="presParOf" srcId="{26382D09-06F9-43FC-865A-417BCA2A1A65}" destId="{D61C1F49-7819-42BA-B9D5-C2151341D391}" srcOrd="0" destOrd="0" presId="urn:microsoft.com/office/officeart/2018/2/layout/IconLabelList"/>
    <dgm:cxn modelId="{DEBCD21B-B303-431C-9D73-B4BA0C806647}" type="presParOf" srcId="{26382D09-06F9-43FC-865A-417BCA2A1A65}" destId="{94DD3CFC-A3ED-4D47-AC6E-650FCFE7ED10}" srcOrd="1" destOrd="0" presId="urn:microsoft.com/office/officeart/2018/2/layout/IconLabelList"/>
    <dgm:cxn modelId="{9AD6763D-F429-4A3A-8B56-E7C41A46DF12}" type="presParOf" srcId="{26382D09-06F9-43FC-865A-417BCA2A1A65}" destId="{4F015C4E-DB57-45FE-9D3E-E961BADF0B0A}" srcOrd="2" destOrd="0" presId="urn:microsoft.com/office/officeart/2018/2/layout/IconLabelList"/>
    <dgm:cxn modelId="{C2C181EE-1E33-40FA-B536-DA22E25C00B6}" type="presParOf" srcId="{92A40C67-45D3-4110-A199-5313A63F8E5F}" destId="{3BB1E62E-278F-4E8B-AC9D-5266A101BCA3}" srcOrd="5" destOrd="0" presId="urn:microsoft.com/office/officeart/2018/2/layout/IconLabelList"/>
    <dgm:cxn modelId="{41C4D1E5-B9EE-48F9-B92D-A7E37BA4296E}" type="presParOf" srcId="{92A40C67-45D3-4110-A199-5313A63F8E5F}" destId="{08758230-0829-4C48-A380-A5B21BC301E4}" srcOrd="6" destOrd="0" presId="urn:microsoft.com/office/officeart/2018/2/layout/IconLabelList"/>
    <dgm:cxn modelId="{D9CCCA40-C0B3-4260-8158-DEB6B804F875}" type="presParOf" srcId="{08758230-0829-4C48-A380-A5B21BC301E4}" destId="{E407023F-23E7-4A23-8608-4929293EA538}" srcOrd="0" destOrd="0" presId="urn:microsoft.com/office/officeart/2018/2/layout/IconLabelList"/>
    <dgm:cxn modelId="{F02A1134-CD56-4588-8821-AF4DD8F86FD1}" type="presParOf" srcId="{08758230-0829-4C48-A380-A5B21BC301E4}" destId="{6541403A-0001-4C0E-9D81-DB480769AA57}" srcOrd="1" destOrd="0" presId="urn:microsoft.com/office/officeart/2018/2/layout/IconLabelList"/>
    <dgm:cxn modelId="{49AC5A6C-BA0F-4268-9C99-F6669A7397FC}" type="presParOf" srcId="{08758230-0829-4C48-A380-A5B21BC301E4}" destId="{ADD01788-FF04-4253-9F1D-D8508876F3DB}" srcOrd="2" destOrd="0" presId="urn:microsoft.com/office/officeart/2018/2/layout/IconLabelList"/>
    <dgm:cxn modelId="{A565240C-7A91-4DA8-8758-92857D4C7044}" type="presParOf" srcId="{92A40C67-45D3-4110-A199-5313A63F8E5F}" destId="{AA085258-EF8C-4BEA-B334-777EB62140A1}" srcOrd="7" destOrd="0" presId="urn:microsoft.com/office/officeart/2018/2/layout/IconLabelList"/>
    <dgm:cxn modelId="{144EEACC-DFFB-4F5F-8571-2461C389DB06}" type="presParOf" srcId="{92A40C67-45D3-4110-A199-5313A63F8E5F}" destId="{7DF1337C-1442-4172-B56A-07D3BF3600D5}" srcOrd="8" destOrd="0" presId="urn:microsoft.com/office/officeart/2018/2/layout/IconLabelList"/>
    <dgm:cxn modelId="{A4AE3974-603D-4C2E-A4DA-259C13BBAB7C}" type="presParOf" srcId="{7DF1337C-1442-4172-B56A-07D3BF3600D5}" destId="{E4D004CF-05CA-4192-A028-785314E42039}" srcOrd="0" destOrd="0" presId="urn:microsoft.com/office/officeart/2018/2/layout/IconLabelList"/>
    <dgm:cxn modelId="{4F7BA24E-48EA-43D0-8C81-1180DACE5907}" type="presParOf" srcId="{7DF1337C-1442-4172-B56A-07D3BF3600D5}" destId="{1B2A4476-D9B8-4801-96A7-F2A0EB69B57D}" srcOrd="1" destOrd="0" presId="urn:microsoft.com/office/officeart/2018/2/layout/IconLabelList"/>
    <dgm:cxn modelId="{7D972AB4-4A62-4C25-8A4B-02CF1D6D5C97}" type="presParOf" srcId="{7DF1337C-1442-4172-B56A-07D3BF3600D5}" destId="{8C15FF96-A16A-4052-98A1-BB3C241B05D0}" srcOrd="2" destOrd="0" presId="urn:microsoft.com/office/officeart/2018/2/layout/IconLabelList"/>
    <dgm:cxn modelId="{F9495C30-F2B1-47EA-9541-9669D6A23CF0}" type="presParOf" srcId="{92A40C67-45D3-4110-A199-5313A63F8E5F}" destId="{D9683592-171A-49C8-B144-DB1550CF0773}" srcOrd="9" destOrd="0" presId="urn:microsoft.com/office/officeart/2018/2/layout/IconLabelList"/>
    <dgm:cxn modelId="{49864F75-6A94-436D-9C8E-312E0790D7A2}" type="presParOf" srcId="{92A40C67-45D3-4110-A199-5313A63F8E5F}" destId="{3073DEB6-9DAF-45D6-9236-7BF33FDA0609}" srcOrd="10" destOrd="0" presId="urn:microsoft.com/office/officeart/2018/2/layout/IconLabelList"/>
    <dgm:cxn modelId="{0796B2D4-996A-420A-9665-7CE6DB70A760}" type="presParOf" srcId="{3073DEB6-9DAF-45D6-9236-7BF33FDA0609}" destId="{77B6A3C7-C16C-4055-B51E-27CC618144C4}" srcOrd="0" destOrd="0" presId="urn:microsoft.com/office/officeart/2018/2/layout/IconLabelList"/>
    <dgm:cxn modelId="{C5B7C9DC-B703-4C48-9A8B-ADCA6B26006A}" type="presParOf" srcId="{3073DEB6-9DAF-45D6-9236-7BF33FDA0609}" destId="{BC639F88-92D6-43BB-AED3-1C0FCB17FA90}" srcOrd="1" destOrd="0" presId="urn:microsoft.com/office/officeart/2018/2/layout/IconLabelList"/>
    <dgm:cxn modelId="{88756025-EEBB-4CA2-A227-6E664297DD6B}" type="presParOf" srcId="{3073DEB6-9DAF-45D6-9236-7BF33FDA0609}" destId="{7E327A7A-881B-40F7-9496-CF0A52399009}" srcOrd="2" destOrd="0" presId="urn:microsoft.com/office/officeart/2018/2/layout/IconLabelList"/>
    <dgm:cxn modelId="{41129AAF-87B5-49D8-BA43-B1343933187A}" type="presParOf" srcId="{92A40C67-45D3-4110-A199-5313A63F8E5F}" destId="{C3C10A0D-C8BD-4ECA-9857-4A959D3F7147}" srcOrd="11" destOrd="0" presId="urn:microsoft.com/office/officeart/2018/2/layout/IconLabelList"/>
    <dgm:cxn modelId="{2820E760-4905-4765-B57E-A4EE64519349}" type="presParOf" srcId="{92A40C67-45D3-4110-A199-5313A63F8E5F}" destId="{E6C6D3CE-E5DD-4426-9D99-E5C7F44618D8}" srcOrd="12" destOrd="0" presId="urn:microsoft.com/office/officeart/2018/2/layout/IconLabelList"/>
    <dgm:cxn modelId="{89512F8E-3267-4386-A0CB-8301AB9DEAE8}" type="presParOf" srcId="{E6C6D3CE-E5DD-4426-9D99-E5C7F44618D8}" destId="{E9B080C6-6E62-4A5C-B9A4-E5E5D8052675}" srcOrd="0" destOrd="0" presId="urn:microsoft.com/office/officeart/2018/2/layout/IconLabelList"/>
    <dgm:cxn modelId="{A3331584-14EC-48B2-9437-AF81A514DDC3}" type="presParOf" srcId="{E6C6D3CE-E5DD-4426-9D99-E5C7F44618D8}" destId="{391B6F3F-D88B-4CA1-967C-6CAF7C4E7953}" srcOrd="1" destOrd="0" presId="urn:microsoft.com/office/officeart/2018/2/layout/IconLabelList"/>
    <dgm:cxn modelId="{D4036B92-A38D-4723-858C-9C62424125B1}" type="presParOf" srcId="{E6C6D3CE-E5DD-4426-9D99-E5C7F44618D8}" destId="{A84C8586-A116-4019-970D-AB212153B0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F0BA0-6847-42A9-B076-3D0767542297}">
      <dsp:nvSpPr>
        <dsp:cNvPr id="0" name=""/>
        <dsp:cNvSpPr/>
      </dsp:nvSpPr>
      <dsp:spPr>
        <a:xfrm>
          <a:off x="913792" y="2611"/>
          <a:ext cx="2080927" cy="1248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customerID</a:t>
          </a:r>
          <a:r>
            <a:rPr lang="en-US" sz="1500" kern="1200"/>
            <a:t>: Unique identifier for each customer.</a:t>
          </a:r>
        </a:p>
      </dsp:txBody>
      <dsp:txXfrm>
        <a:off x="913792" y="2611"/>
        <a:ext cx="2080927" cy="1248556"/>
      </dsp:txXfrm>
    </dsp:sp>
    <dsp:sp modelId="{D28517EB-20C0-479D-89CE-1C4CB2E7F022}">
      <dsp:nvSpPr>
        <dsp:cNvPr id="0" name=""/>
        <dsp:cNvSpPr/>
      </dsp:nvSpPr>
      <dsp:spPr>
        <a:xfrm>
          <a:off x="3202813" y="2611"/>
          <a:ext cx="2080927" cy="12485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gender: Gender of the customer (e.g., Female or Male).</a:t>
          </a:r>
        </a:p>
      </dsp:txBody>
      <dsp:txXfrm>
        <a:off x="3202813" y="2611"/>
        <a:ext cx="2080927" cy="1248556"/>
      </dsp:txXfrm>
    </dsp:sp>
    <dsp:sp modelId="{4DB23206-9C92-43CF-A60D-2A32A9415532}">
      <dsp:nvSpPr>
        <dsp:cNvPr id="0" name=""/>
        <dsp:cNvSpPr/>
      </dsp:nvSpPr>
      <dsp:spPr>
        <a:xfrm>
          <a:off x="5491833" y="2611"/>
          <a:ext cx="2080927" cy="1248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SeniorCitizen</a:t>
          </a:r>
          <a:r>
            <a:rPr lang="en-US" sz="1500" kern="1200"/>
            <a:t>: Indicates whether the customer is a senior citizen (1 for Yes, 0 for No).</a:t>
          </a:r>
        </a:p>
      </dsp:txBody>
      <dsp:txXfrm>
        <a:off x="5491833" y="2611"/>
        <a:ext cx="2080927" cy="1248556"/>
      </dsp:txXfrm>
    </dsp:sp>
    <dsp:sp modelId="{14316A9D-8BE9-4DC2-B3D1-95F65333CA9A}">
      <dsp:nvSpPr>
        <dsp:cNvPr id="0" name=""/>
        <dsp:cNvSpPr/>
      </dsp:nvSpPr>
      <dsp:spPr>
        <a:xfrm>
          <a:off x="7780854" y="2611"/>
          <a:ext cx="2080927" cy="12485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Partner: Indicates whether the customer has a partner (Yes or No).</a:t>
          </a:r>
        </a:p>
      </dsp:txBody>
      <dsp:txXfrm>
        <a:off x="7780854" y="2611"/>
        <a:ext cx="2080927" cy="1248556"/>
      </dsp:txXfrm>
    </dsp:sp>
    <dsp:sp modelId="{EBD1A74E-DFE2-4F4B-B6E2-09AE6FAB2C98}">
      <dsp:nvSpPr>
        <dsp:cNvPr id="0" name=""/>
        <dsp:cNvSpPr/>
      </dsp:nvSpPr>
      <dsp:spPr>
        <a:xfrm>
          <a:off x="913792" y="1459261"/>
          <a:ext cx="2080927" cy="1248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Dependents: Indicates whether the customer has dependents (Yes or No).</a:t>
          </a:r>
        </a:p>
      </dsp:txBody>
      <dsp:txXfrm>
        <a:off x="913792" y="1459261"/>
        <a:ext cx="2080927" cy="1248556"/>
      </dsp:txXfrm>
    </dsp:sp>
    <dsp:sp modelId="{2F6842C9-BD0A-4A27-B23B-2C5AADCB395B}">
      <dsp:nvSpPr>
        <dsp:cNvPr id="0" name=""/>
        <dsp:cNvSpPr/>
      </dsp:nvSpPr>
      <dsp:spPr>
        <a:xfrm>
          <a:off x="3202813" y="1459261"/>
          <a:ext cx="2080927" cy="1248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tenure: The number of months the customer has been with the telecom company.</a:t>
          </a:r>
        </a:p>
      </dsp:txBody>
      <dsp:txXfrm>
        <a:off x="3202813" y="1459261"/>
        <a:ext cx="2080927" cy="1248556"/>
      </dsp:txXfrm>
    </dsp:sp>
    <dsp:sp modelId="{1B7A9568-81DF-4703-AE7C-16D89033C4BF}">
      <dsp:nvSpPr>
        <dsp:cNvPr id="0" name=""/>
        <dsp:cNvSpPr/>
      </dsp:nvSpPr>
      <dsp:spPr>
        <a:xfrm>
          <a:off x="5491833" y="1459261"/>
          <a:ext cx="2080927" cy="12485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PhoneService</a:t>
          </a:r>
          <a:r>
            <a:rPr lang="en-US" sz="1500" kern="1200"/>
            <a:t>: Indicates whether the customer has phone service (Yes or No).</a:t>
          </a:r>
        </a:p>
      </dsp:txBody>
      <dsp:txXfrm>
        <a:off x="5491833" y="1459261"/>
        <a:ext cx="2080927" cy="1248556"/>
      </dsp:txXfrm>
    </dsp:sp>
    <dsp:sp modelId="{3482DCC5-90ED-42F8-AED2-3A2B21D3A93A}">
      <dsp:nvSpPr>
        <dsp:cNvPr id="0" name=""/>
        <dsp:cNvSpPr/>
      </dsp:nvSpPr>
      <dsp:spPr>
        <a:xfrm>
          <a:off x="7780854" y="1459261"/>
          <a:ext cx="2080927" cy="12485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MultipleLines</a:t>
          </a:r>
          <a:r>
            <a:rPr lang="en-US" sz="1500" kern="1200"/>
            <a:t>: Indicates whether the customer has multiple phone lines (e.g., No phone service, Yes, or No).</a:t>
          </a:r>
        </a:p>
      </dsp:txBody>
      <dsp:txXfrm>
        <a:off x="7780854" y="1459261"/>
        <a:ext cx="2080927" cy="1248556"/>
      </dsp:txXfrm>
    </dsp:sp>
    <dsp:sp modelId="{C6A70ABA-319B-4A20-8E78-4DAF854A1053}">
      <dsp:nvSpPr>
        <dsp:cNvPr id="0" name=""/>
        <dsp:cNvSpPr/>
      </dsp:nvSpPr>
      <dsp:spPr>
        <a:xfrm>
          <a:off x="913792" y="2915910"/>
          <a:ext cx="2080927" cy="12485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InternetService</a:t>
          </a:r>
          <a:r>
            <a:rPr lang="en-US" sz="1500" kern="1200"/>
            <a:t>: Type of internet service subscribed (e.g., DSL, Fiber optic, No).</a:t>
          </a:r>
        </a:p>
      </dsp:txBody>
      <dsp:txXfrm>
        <a:off x="913792" y="2915910"/>
        <a:ext cx="2080927" cy="1248556"/>
      </dsp:txXfrm>
    </dsp:sp>
    <dsp:sp modelId="{605991F7-0205-4E02-B1A5-84B0C5FD6F64}">
      <dsp:nvSpPr>
        <dsp:cNvPr id="0" name=""/>
        <dsp:cNvSpPr/>
      </dsp:nvSpPr>
      <dsp:spPr>
        <a:xfrm>
          <a:off x="3202813" y="2915910"/>
          <a:ext cx="2080927" cy="12485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OnlineSecurity</a:t>
          </a:r>
          <a:r>
            <a:rPr lang="en-US" sz="1500" kern="1200"/>
            <a:t>: Indicates whether online security is subscribed (e.g., No, Yes, No internet service).</a:t>
          </a:r>
        </a:p>
      </dsp:txBody>
      <dsp:txXfrm>
        <a:off x="3202813" y="2915910"/>
        <a:ext cx="2080927" cy="1248556"/>
      </dsp:txXfrm>
    </dsp:sp>
    <dsp:sp modelId="{412D32E7-6255-4CCF-B41B-6EE482805B2D}">
      <dsp:nvSpPr>
        <dsp:cNvPr id="0" name=""/>
        <dsp:cNvSpPr/>
      </dsp:nvSpPr>
      <dsp:spPr>
        <a:xfrm>
          <a:off x="5491833" y="2915910"/>
          <a:ext cx="2080927" cy="1248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OnlineBackup</a:t>
          </a:r>
          <a:r>
            <a:rPr lang="en-US" sz="1500" kern="1200"/>
            <a:t>: Indicates whether online backup is subscribed (e.g., Yes, No, No internet service).</a:t>
          </a:r>
        </a:p>
      </dsp:txBody>
      <dsp:txXfrm>
        <a:off x="5491833" y="2915910"/>
        <a:ext cx="2080927" cy="1248556"/>
      </dsp:txXfrm>
    </dsp:sp>
    <dsp:sp modelId="{C1D5FB80-DEB3-4831-9B52-185C98301D50}">
      <dsp:nvSpPr>
        <dsp:cNvPr id="0" name=""/>
        <dsp:cNvSpPr/>
      </dsp:nvSpPr>
      <dsp:spPr>
        <a:xfrm>
          <a:off x="7780854" y="2915910"/>
          <a:ext cx="2080927" cy="12485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DeviceProtection</a:t>
          </a:r>
          <a:r>
            <a:rPr lang="en-US" sz="1500" kern="1200"/>
            <a:t>: Indicates whether device protection is subscribed</a:t>
          </a:r>
          <a:r>
            <a:rPr lang="en-US" sz="1500" kern="1200">
              <a:latin typeface="Calibri Light" panose="020F0302020204030204"/>
            </a:rPr>
            <a:t> </a:t>
          </a:r>
          <a:endParaRPr lang="en-US" sz="1500" kern="1200"/>
        </a:p>
      </dsp:txBody>
      <dsp:txXfrm>
        <a:off x="7780854" y="2915910"/>
        <a:ext cx="2080927" cy="1248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D3631-3411-425D-86EB-47FD9CD4DCEC}">
      <dsp:nvSpPr>
        <dsp:cNvPr id="0" name=""/>
        <dsp:cNvSpPr/>
      </dsp:nvSpPr>
      <dsp:spPr>
        <a:xfrm>
          <a:off x="930324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8BD71-6C5B-4A37-8A0A-134C384EDA2B}">
      <dsp:nvSpPr>
        <dsp:cNvPr id="0" name=""/>
        <dsp:cNvSpPr/>
      </dsp:nvSpPr>
      <dsp:spPr>
        <a:xfrm>
          <a:off x="270309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TechSupport</a:t>
          </a:r>
          <a:r>
            <a:rPr lang="en-US" sz="1200" kern="1200"/>
            <a:t>: Indicates whether tech support is subscribed (e.g., No, Yes, No internet service).</a:t>
          </a:r>
        </a:p>
      </dsp:txBody>
      <dsp:txXfrm>
        <a:off x="270309" y="2417803"/>
        <a:ext cx="2400053" cy="720000"/>
      </dsp:txXfrm>
    </dsp:sp>
    <dsp:sp modelId="{D4808691-8618-418E-A4B9-A698886FC1AB}">
      <dsp:nvSpPr>
        <dsp:cNvPr id="0" name=""/>
        <dsp:cNvSpPr/>
      </dsp:nvSpPr>
      <dsp:spPr>
        <a:xfrm>
          <a:off x="3750387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52B4C-5791-4DF9-85B6-018DD5A1D96C}">
      <dsp:nvSpPr>
        <dsp:cNvPr id="0" name=""/>
        <dsp:cNvSpPr/>
      </dsp:nvSpPr>
      <dsp:spPr>
        <a:xfrm>
          <a:off x="3090372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Contract: Type of customer contract (e.g., Month-to-month, One year, Two year).</a:t>
          </a:r>
        </a:p>
      </dsp:txBody>
      <dsp:txXfrm>
        <a:off x="3090372" y="2417803"/>
        <a:ext cx="2400053" cy="720000"/>
      </dsp:txXfrm>
    </dsp:sp>
    <dsp:sp modelId="{D61C1F49-7819-42BA-B9D5-C2151341D391}">
      <dsp:nvSpPr>
        <dsp:cNvPr id="0" name=""/>
        <dsp:cNvSpPr/>
      </dsp:nvSpPr>
      <dsp:spPr>
        <a:xfrm>
          <a:off x="6570451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15C4E-DB57-45FE-9D3E-E961BADF0B0A}">
      <dsp:nvSpPr>
        <dsp:cNvPr id="0" name=""/>
        <dsp:cNvSpPr/>
      </dsp:nvSpPr>
      <dsp:spPr>
        <a:xfrm>
          <a:off x="5910436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PaperlessBilling</a:t>
          </a:r>
          <a:r>
            <a:rPr lang="en-US" sz="1200" kern="1200"/>
            <a:t>: Indicates whether the customer has paperless billing (Yes or No).</a:t>
          </a:r>
        </a:p>
      </dsp:txBody>
      <dsp:txXfrm>
        <a:off x="5910436" y="2417803"/>
        <a:ext cx="2400053" cy="720000"/>
      </dsp:txXfrm>
    </dsp:sp>
    <dsp:sp modelId="{E407023F-23E7-4A23-8608-4929293EA538}">
      <dsp:nvSpPr>
        <dsp:cNvPr id="0" name=""/>
        <dsp:cNvSpPr/>
      </dsp:nvSpPr>
      <dsp:spPr>
        <a:xfrm>
          <a:off x="9390514" y="925242"/>
          <a:ext cx="1080024" cy="1080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1788-FF04-4253-9F1D-D8508876F3DB}">
      <dsp:nvSpPr>
        <dsp:cNvPr id="0" name=""/>
        <dsp:cNvSpPr/>
      </dsp:nvSpPr>
      <dsp:spPr>
        <a:xfrm>
          <a:off x="8730499" y="2417803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PaymentMethod</a:t>
          </a:r>
          <a:r>
            <a:rPr lang="en-US" sz="1200" kern="1200"/>
            <a:t>: Payment method used by the customer (e.g., Electronic check, Mailed check, Bank transfer).</a:t>
          </a:r>
        </a:p>
      </dsp:txBody>
      <dsp:txXfrm>
        <a:off x="8730499" y="2417803"/>
        <a:ext cx="2400053" cy="720000"/>
      </dsp:txXfrm>
    </dsp:sp>
    <dsp:sp modelId="{E4D004CF-05CA-4192-A028-785314E42039}">
      <dsp:nvSpPr>
        <dsp:cNvPr id="0" name=""/>
        <dsp:cNvSpPr/>
      </dsp:nvSpPr>
      <dsp:spPr>
        <a:xfrm>
          <a:off x="2340355" y="3737817"/>
          <a:ext cx="1080024" cy="10800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5FF96-A16A-4052-98A1-BB3C241B05D0}">
      <dsp:nvSpPr>
        <dsp:cNvPr id="0" name=""/>
        <dsp:cNvSpPr/>
      </dsp:nvSpPr>
      <dsp:spPr>
        <a:xfrm>
          <a:off x="1680341" y="5230378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MonthlyCharges</a:t>
          </a:r>
          <a:r>
            <a:rPr lang="en-US" sz="1200" kern="1200"/>
            <a:t>: The amount the customer is charged per month.</a:t>
          </a:r>
        </a:p>
      </dsp:txBody>
      <dsp:txXfrm>
        <a:off x="1680341" y="5230378"/>
        <a:ext cx="2400053" cy="720000"/>
      </dsp:txXfrm>
    </dsp:sp>
    <dsp:sp modelId="{77B6A3C7-C16C-4055-B51E-27CC618144C4}">
      <dsp:nvSpPr>
        <dsp:cNvPr id="0" name=""/>
        <dsp:cNvSpPr/>
      </dsp:nvSpPr>
      <dsp:spPr>
        <a:xfrm>
          <a:off x="5160419" y="3737817"/>
          <a:ext cx="1080024" cy="10800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27A7A-881B-40F7-9496-CF0A52399009}">
      <dsp:nvSpPr>
        <dsp:cNvPr id="0" name=""/>
        <dsp:cNvSpPr/>
      </dsp:nvSpPr>
      <dsp:spPr>
        <a:xfrm>
          <a:off x="4500404" y="5230378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TotalCharges</a:t>
          </a:r>
          <a:r>
            <a:rPr lang="en-US" sz="1200" kern="1200"/>
            <a:t>: The total amount the customer has been charged over their tenure.</a:t>
          </a:r>
        </a:p>
      </dsp:txBody>
      <dsp:txXfrm>
        <a:off x="4500404" y="5230378"/>
        <a:ext cx="2400053" cy="720000"/>
      </dsp:txXfrm>
    </dsp:sp>
    <dsp:sp modelId="{E9B080C6-6E62-4A5C-B9A4-E5E5D8052675}">
      <dsp:nvSpPr>
        <dsp:cNvPr id="0" name=""/>
        <dsp:cNvSpPr/>
      </dsp:nvSpPr>
      <dsp:spPr>
        <a:xfrm>
          <a:off x="7980482" y="3737817"/>
          <a:ext cx="1080024" cy="10800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C8586-A116-4019-970D-AB212153B089}">
      <dsp:nvSpPr>
        <dsp:cNvPr id="0" name=""/>
        <dsp:cNvSpPr/>
      </dsp:nvSpPr>
      <dsp:spPr>
        <a:xfrm>
          <a:off x="7320467" y="5230378"/>
          <a:ext cx="24000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Churn: Indicates whether the customer has churned (Yes or No).</a:t>
          </a:r>
        </a:p>
      </dsp:txBody>
      <dsp:txXfrm>
        <a:off x="7320467" y="5230378"/>
        <a:ext cx="240005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5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D67470C4-9D22-3336-AD96-D8B03A4C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FBAAC7-2AE7-0F8B-8351-6F7EFEA25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THE</a:t>
            </a:r>
            <a:r>
              <a:rPr lang="en-US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 </a:t>
            </a:r>
            <a:r>
              <a:rPr lang="en-US" b="1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CHURN</a:t>
            </a:r>
            <a:r>
              <a:rPr lang="en-US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 </a:t>
            </a:r>
            <a:r>
              <a:rPr lang="en-US" b="1">
                <a:solidFill>
                  <a:srgbClr val="FFFFFF"/>
                </a:solidFill>
                <a:latin typeface="Segoe UI"/>
                <a:ea typeface="Calibri Light"/>
                <a:cs typeface="Calibri Light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A3F13-40A6-BA6D-7548-5B8CE7DE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783" y="4520014"/>
            <a:ext cx="10058400" cy="114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Calibri"/>
                <a:ea typeface="Calibri" panose="020F0502020204030204"/>
                <a:cs typeface="Calibri" panose="020F0502020204030204"/>
              </a:rPr>
              <a:t>By:</a:t>
            </a:r>
          </a:p>
          <a:p>
            <a:r>
              <a:rPr lang="en-US" sz="1400" b="1" dirty="0" err="1">
                <a:solidFill>
                  <a:srgbClr val="FFFFFF"/>
                </a:solidFill>
                <a:latin typeface="Calibri"/>
                <a:ea typeface="Calibri" panose="020F0502020204030204"/>
                <a:cs typeface="Calibri" panose="020F0502020204030204"/>
              </a:rPr>
              <a:t>Joshita</a:t>
            </a:r>
            <a:r>
              <a:rPr lang="en-US" sz="1400" b="1">
                <a:solidFill>
                  <a:srgbClr val="FFFFFF"/>
                </a:solidFill>
                <a:latin typeface="Calibri"/>
                <a:ea typeface="Calibri" panose="020F0502020204030204"/>
                <a:cs typeface="Calibri" panose="020F0502020204030204"/>
              </a:rPr>
              <a:t> Sharma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1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D682C-DFAA-05FD-7827-E514D989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0" y="605896"/>
            <a:ext cx="3575446" cy="5646208"/>
          </a:xfrm>
        </p:spPr>
        <p:txBody>
          <a:bodyPr anchor="ctr">
            <a:normAutofit/>
          </a:bodyPr>
          <a:lstStyle/>
          <a:p>
            <a:r>
              <a:rPr lang="en-US" sz="5400" b="1">
                <a:solidFill>
                  <a:srgbClr val="FFFFFF"/>
                </a:solidFill>
                <a:latin typeface="Segoe UI"/>
                <a:cs typeface="Segoe UI"/>
              </a:rPr>
              <a:t>Prediction model</a:t>
            </a:r>
            <a:endParaRPr lang="en-IN" sz="5400" b="1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FD3BF28-2F69-2B06-0C11-3182FBD1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141" y="198197"/>
            <a:ext cx="7457498" cy="6554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0" i="0">
                <a:effectLst/>
                <a:latin typeface="Söhne"/>
              </a:rPr>
              <a:t>We chose the </a:t>
            </a:r>
            <a:r>
              <a:rPr lang="en-US" sz="2800" b="1" i="0">
                <a:effectLst/>
                <a:latin typeface="Söhne"/>
              </a:rPr>
              <a:t>Random Forest Classifier</a:t>
            </a:r>
            <a:r>
              <a:rPr lang="en-US" sz="2800" b="0" i="0">
                <a:effectLst/>
                <a:latin typeface="Söhne"/>
              </a:rPr>
              <a:t> as our predictive modeling algorithm.</a:t>
            </a:r>
            <a:endParaRPr lang="en-US" sz="2800"/>
          </a:p>
          <a:p>
            <a:pPr marL="0" indent="0">
              <a:buNone/>
            </a:pPr>
            <a:r>
              <a:rPr lang="en-US" sz="1800" b="0" i="0" u="sng">
                <a:effectLst/>
                <a:latin typeface="Söhne"/>
              </a:rPr>
              <a:t>Random Forest is an ensemble learning method known for 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High predictive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Ability to handle both categorical and numerical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Robustness against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Feature importance assessment.</a:t>
            </a:r>
          </a:p>
          <a:p>
            <a:r>
              <a:rPr lang="en-US" sz="1800" b="1">
                <a:latin typeface="Söhne"/>
              </a:rPr>
              <a:t> </a:t>
            </a:r>
            <a:r>
              <a:rPr lang="en-US" sz="1800" b="1" i="0">
                <a:effectLst/>
                <a:latin typeface="Söhne"/>
              </a:rPr>
              <a:t>Model Building:</a:t>
            </a:r>
            <a:endParaRPr lang="en-US" sz="18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Encoding Categorical Variables</a:t>
            </a:r>
            <a:endParaRPr lang="en-US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Söhne"/>
              </a:rPr>
              <a:t>Hyperparameter tuning.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Feature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Söhne"/>
              </a:rPr>
              <a:t>Feature Importance Analysis</a:t>
            </a:r>
            <a:endParaRPr lang="en-US" i="0">
              <a:effectLst/>
              <a:latin typeface="Söhne"/>
            </a:endParaRPr>
          </a:p>
          <a:p>
            <a:r>
              <a:rPr lang="en-US" sz="1800" b="1">
                <a:latin typeface="Söhne"/>
              </a:rPr>
              <a:t> </a:t>
            </a:r>
            <a:r>
              <a:rPr lang="en-US" sz="1800" b="1" i="0">
                <a:effectLst/>
                <a:latin typeface="Söhne"/>
              </a:rPr>
              <a:t>Model Training:</a:t>
            </a:r>
            <a:endParaRPr lang="en-US" sz="18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Söhne"/>
              </a:rPr>
              <a:t>We used telecom dataset from Kaggle and split the data in80:20 ratio.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The number of estimators used in random forest classifier are 18.</a:t>
            </a:r>
          </a:p>
          <a:p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78708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3E3C-C436-D1CA-21D8-E2F1B45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4894" y="65733"/>
            <a:ext cx="75096" cy="1439714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A7B2-C166-D95D-E67D-92F75618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497" y="1934082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600" b="1">
                <a:latin typeface="Söhne"/>
              </a:rPr>
              <a:t> </a:t>
            </a:r>
            <a:r>
              <a:rPr lang="en-US" sz="1600" b="1" i="0">
                <a:effectLst/>
                <a:latin typeface="Söhne"/>
              </a:rPr>
              <a:t>Model Evaluation:</a:t>
            </a:r>
          </a:p>
          <a:p>
            <a:r>
              <a:rPr lang="en-US" sz="1600">
                <a:latin typeface="Söhne"/>
              </a:rPr>
              <a:t>For model evaluation metrics used were:</a:t>
            </a:r>
          </a:p>
          <a:p>
            <a:pPr marL="342900" indent="-342900">
              <a:buAutoNum type="romanUcPeriod"/>
            </a:pPr>
            <a:r>
              <a:rPr lang="en-US" sz="1600" i="0">
                <a:effectLst/>
                <a:latin typeface="Söhne"/>
              </a:rPr>
              <a:t>Accuracy score</a:t>
            </a:r>
          </a:p>
          <a:p>
            <a:pPr marL="342900" indent="-342900">
              <a:buAutoNum type="romanUcPeriod"/>
            </a:pPr>
            <a:r>
              <a:rPr lang="en-US" sz="1600">
                <a:latin typeface="Söhne"/>
              </a:rPr>
              <a:t>Precision score</a:t>
            </a:r>
          </a:p>
          <a:p>
            <a:pPr marL="342900" indent="-342900">
              <a:buAutoNum type="romanUcPeriod"/>
            </a:pPr>
            <a:r>
              <a:rPr lang="en-US" sz="1600" i="0">
                <a:effectLst/>
                <a:latin typeface="Söhne"/>
              </a:rPr>
              <a:t>Recall</a:t>
            </a:r>
          </a:p>
          <a:p>
            <a:pPr marL="342900" indent="-342900">
              <a:buAutoNum type="romanUcPeriod"/>
            </a:pPr>
            <a:r>
              <a:rPr lang="en-US" sz="1600" i="0">
                <a:effectLst/>
                <a:latin typeface="Söhne"/>
              </a:rPr>
              <a:t>F1 Score</a:t>
            </a:r>
          </a:p>
          <a:p>
            <a:pPr marL="342900" indent="-342900">
              <a:buAutoNum type="romanUcPeriod"/>
            </a:pPr>
            <a:r>
              <a:rPr lang="en-US" sz="1600">
                <a:latin typeface="Söhne"/>
              </a:rPr>
              <a:t>Confusion matrix</a:t>
            </a:r>
            <a:endParaRPr lang="en-US" sz="1600" i="0">
              <a:effectLst/>
              <a:latin typeface="Söhne"/>
            </a:endParaRPr>
          </a:p>
          <a:p>
            <a:r>
              <a:rPr lang="en-US" sz="1600" b="1" i="0">
                <a:effectLst/>
                <a:latin typeface="Söhne"/>
              </a:rPr>
              <a:t> Feature Importance:</a:t>
            </a:r>
            <a:endParaRPr lang="en-US" sz="1600" b="0" i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1600">
                <a:latin typeface="Söhne"/>
              </a:rPr>
              <a:t> </a:t>
            </a:r>
            <a:r>
              <a:rPr lang="en-US" sz="1600" b="0" i="0">
                <a:effectLst/>
                <a:latin typeface="Söhne"/>
              </a:rPr>
              <a:t>the </a:t>
            </a:r>
            <a:r>
              <a:rPr lang="en-US" sz="1600">
                <a:latin typeface="Söhne"/>
              </a:rPr>
              <a:t>important</a:t>
            </a:r>
            <a:r>
              <a:rPr lang="en-US" sz="1600" b="0" i="0">
                <a:effectLst/>
                <a:latin typeface="Söhne"/>
              </a:rPr>
              <a:t> of features in predicting churn</a:t>
            </a:r>
            <a:r>
              <a:rPr lang="en-US" sz="1600">
                <a:latin typeface="Söhne"/>
              </a:rPr>
              <a:t> are:</a:t>
            </a:r>
            <a:endParaRPr lang="en-US" sz="1600" b="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latin typeface="Söhne"/>
              </a:rPr>
              <a:t>Tenure, senior citizen, contract, </a:t>
            </a:r>
            <a:r>
              <a:rPr lang="en-US" sz="1600" err="1">
                <a:latin typeface="Söhne"/>
              </a:rPr>
              <a:t>paperlessbiling</a:t>
            </a:r>
            <a:r>
              <a:rPr lang="en-US" sz="1600">
                <a:latin typeface="Söhne"/>
              </a:rPr>
              <a:t>, </a:t>
            </a:r>
            <a:r>
              <a:rPr lang="en-US" sz="1600" err="1">
                <a:latin typeface="Söhne"/>
              </a:rPr>
              <a:t>monthlycharges</a:t>
            </a:r>
            <a:endParaRPr lang="en-US" sz="160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900" b="0" i="0">
              <a:effectLst/>
              <a:latin typeface="Söhne"/>
            </a:endParaRPr>
          </a:p>
          <a:p>
            <a:pPr marL="0" indent="0">
              <a:buNone/>
            </a:pPr>
            <a:endParaRPr lang="en-GB">
              <a:ea typeface="Calibri"/>
              <a:cs typeface="Calibri"/>
            </a:endParaRPr>
          </a:p>
        </p:txBody>
      </p:sp>
      <p:pic>
        <p:nvPicPr>
          <p:cNvPr id="4" name="Picture 3" descr="A blue squares with white text">
            <a:extLst>
              <a:ext uri="{FF2B5EF4-FFF2-40B4-BE49-F238E27FC236}">
                <a16:creationId xmlns:a16="http://schemas.microsoft.com/office/drawing/2014/main" id="{9EA18A9F-C8B1-9AA0-0747-B7870263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77" y="1935646"/>
            <a:ext cx="5008768" cy="41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0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2BA1-1E72-0C0D-8705-3EEAA4BF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Segoe UI"/>
                <a:cs typeface="Segoe UI"/>
              </a:rPr>
              <a:t>Insights </a:t>
            </a:r>
            <a:endParaRPr lang="en-US" b="1" err="1">
              <a:latin typeface="Segoe UI"/>
              <a:ea typeface="Calibri Light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D42-C2D2-794A-E1B8-999349D1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35" y="1960556"/>
            <a:ext cx="10341030" cy="4326072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en-US" sz="2800" b="1"/>
              <a:t>Churn rates patterns</a:t>
            </a:r>
            <a:endParaRPr lang="en-US"/>
          </a:p>
          <a:p>
            <a:pPr algn="l"/>
            <a:r>
              <a:rPr lang="en-US" sz="1400" b="1" i="0">
                <a:solidFill>
                  <a:srgbClr val="374151"/>
                </a:solidFill>
                <a:effectLst/>
                <a:latin typeface="Söhne"/>
              </a:rPr>
              <a:t>Contract Length Influence:</a:t>
            </a:r>
            <a:endParaRPr lang="en-US" sz="14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 Customers with longer-term contracts have lower churn rates.</a:t>
            </a:r>
          </a:p>
          <a:p>
            <a:pPr algn="l"/>
            <a:r>
              <a:rPr lang="en-US" sz="1400" b="1" i="0">
                <a:solidFill>
                  <a:srgbClr val="374151"/>
                </a:solidFill>
                <a:effectLst/>
                <a:latin typeface="Söhne"/>
              </a:rPr>
              <a:t>High Monthly Charges Impact:</a:t>
            </a:r>
            <a:endParaRPr lang="en-US" sz="14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Customers with high monthly charges are more likely to churn.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400" b="1"/>
              <a:t>Tenure impact:</a:t>
            </a:r>
            <a:endParaRPr lang="en-US" sz="1400" b="1">
              <a:ea typeface="Calibri"/>
              <a:cs typeface="Calibri"/>
            </a:endParaRPr>
          </a:p>
          <a:p>
            <a:r>
              <a:rPr lang="en-US" sz="1400"/>
              <a:t>Churn rates tends to decrease as tenure increases</a:t>
            </a:r>
            <a:endParaRPr lang="en-US" sz="1400">
              <a:ea typeface="Calibri"/>
              <a:cs typeface="Calibri"/>
            </a:endParaRPr>
          </a:p>
          <a:p>
            <a:r>
              <a:rPr lang="en-US" sz="1600" b="1"/>
              <a:t>Customer age influence:</a:t>
            </a:r>
            <a:endParaRPr lang="en-US" sz="1600" b="1">
              <a:ea typeface="Calibri"/>
              <a:cs typeface="Calibri"/>
            </a:endParaRPr>
          </a:p>
          <a:p>
            <a:r>
              <a:rPr lang="en-US" sz="1400"/>
              <a:t>Churn rates also slight increases if the user is a senior citizen</a:t>
            </a:r>
            <a:endParaRPr lang="en-US" sz="1400">
              <a:ea typeface="Calibri"/>
              <a:cs typeface="Calibri"/>
            </a:endParaRPr>
          </a:p>
          <a:p>
            <a:pPr algn="l"/>
            <a:r>
              <a:rPr lang="en-US" sz="1400" b="1" i="0">
                <a:solidFill>
                  <a:srgbClr val="374151"/>
                </a:solidFill>
                <a:effectLst/>
                <a:latin typeface="Söhne"/>
              </a:rPr>
              <a:t>Payment Method Preferences:</a:t>
            </a:r>
            <a:endParaRPr lang="en-US" sz="14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374151"/>
                </a:solidFill>
                <a:effectLst/>
                <a:latin typeface="Söhne"/>
              </a:rPr>
              <a:t>Customers using electronic check as a payment method have higher churn rates.</a:t>
            </a:r>
          </a:p>
          <a:p>
            <a:endParaRPr lang="en-IN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B53DAC3D-E042-0182-65A7-38FE8CE5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39" y="2143769"/>
            <a:ext cx="3626678" cy="40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1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B389FD-456D-4B47-AC92-DE24BBA3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0BDFF1-89F0-4493-BC72-692927D52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89E66-9AB1-6867-F8EC-ED569D56D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Autofit/>
          </a:bodyPr>
          <a:lstStyle/>
          <a:p>
            <a:pPr algn="ctr"/>
            <a:r>
              <a:rPr lang="en-IN" sz="4400" b="1">
                <a:solidFill>
                  <a:srgbClr val="FFFFFF"/>
                </a:solidFill>
                <a:ea typeface="Calibri Light"/>
                <a:cs typeface="Calibri Light"/>
              </a:rPr>
              <a:t>Relationship between Features and Target</a:t>
            </a:r>
            <a:endParaRPr lang="en-US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290D4-1325-0BE9-31B5-82185889F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27" b="1439"/>
          <a:stretch/>
        </p:blipFill>
        <p:spPr>
          <a:xfrm>
            <a:off x="269840" y="765681"/>
            <a:ext cx="5546275" cy="3891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AD0EC-EB10-C8B4-9620-27CB98BD9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" t="1709" r="20755" b="-2279"/>
          <a:stretch/>
        </p:blipFill>
        <p:spPr>
          <a:xfrm>
            <a:off x="5715772" y="765681"/>
            <a:ext cx="6226878" cy="38909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C639061-BB2E-42D9-8137-6F0803D34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1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B5DA2-7194-6844-7A04-783F7905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39" y="3568099"/>
            <a:ext cx="6642618" cy="329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D433D-BE9B-F89B-C02A-9C810F84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" y="206023"/>
            <a:ext cx="6775596" cy="336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89B67-6ABE-D910-1804-FC421883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797" y="201824"/>
            <a:ext cx="5243879" cy="34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F61FF-3269-A98B-C726-80B1E538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 b="1">
                <a:latin typeface="Segoe UI"/>
                <a:cs typeface="Segoe UI"/>
              </a:rPr>
              <a:t>Recommendations</a:t>
            </a:r>
            <a:endParaRPr lang="en-IN" sz="5400" b="1"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77B91-2487-40B8-A139-075F114B8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1" r="46082" b="6247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4AD3-125F-59B7-D4A8-6D94D59E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820924" cy="4443223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 b="1"/>
              <a:t>Keeping in mind the insights </a:t>
            </a:r>
            <a:endParaRPr lang="en-US" sz="2400">
              <a:ea typeface="Calibri"/>
              <a:cs typeface="Calibri"/>
            </a:endParaRPr>
          </a:p>
          <a:p>
            <a:r>
              <a:rPr lang="en-US" sz="1400" b="0" i="0" u="sng">
                <a:effectLst/>
                <a:latin typeface="Söhne"/>
              </a:rPr>
              <a:t>Recommendation</a:t>
            </a:r>
            <a:r>
              <a:rPr lang="en-US" sz="1400" u="sng">
                <a:latin typeface="Söhne"/>
              </a:rPr>
              <a:t> are:</a:t>
            </a:r>
            <a:endParaRPr lang="en-US" sz="1400" u="sng">
              <a:latin typeface="Calibri" panose="020F0502020204030204"/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500">
                <a:latin typeface="Söhne"/>
              </a:rPr>
              <a:t> </a:t>
            </a:r>
            <a:r>
              <a:rPr lang="en-US" sz="1500" b="0" i="0">
                <a:effectLst/>
                <a:latin typeface="Söhne"/>
              </a:rPr>
              <a:t>Promote longer contract options and provide incentives for customers to commit to extended contracts.</a:t>
            </a:r>
            <a:r>
              <a:rPr lang="en-US" sz="1500">
                <a:latin typeface="Söhne"/>
              </a:rPr>
              <a:t> </a:t>
            </a:r>
            <a:r>
              <a:rPr lang="en-US" sz="1500"/>
              <a:t>sights following are the recommendations</a:t>
            </a:r>
            <a:endParaRPr lang="en-US" sz="15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500">
                <a:latin typeface="Söhne"/>
              </a:rPr>
              <a:t>Evaluate</a:t>
            </a:r>
            <a:r>
              <a:rPr lang="en-US" sz="1500" b="0" i="0">
                <a:effectLst/>
                <a:latin typeface="Söhne"/>
              </a:rPr>
              <a:t> pricing strategies to remain competitive and consider offering discounts to high-value customers.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Encourage customers to consider longer contracts with benefits like price stability.</a:t>
            </a:r>
            <a:endParaRPr lang="en-US" sz="1500">
              <a:latin typeface="Söhne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Tailor retention strategies for each segment based on their unique needs and preferences.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Invest in improving customer service, training representatives, and addressing customer issues promptly.</a:t>
            </a:r>
            <a:endParaRPr lang="en-US" sz="1500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Söhne"/>
              </a:rPr>
              <a:t>Improve customer engagement through personalized communication, proactive support, and loyalty programs.</a:t>
            </a:r>
          </a:p>
          <a:p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0925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B0CA-FC7C-CCA4-92BE-DB348FCB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>
                <a:ea typeface="Calibri Light"/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9C7A-0A6A-CA79-D64A-642337DC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Churn insights:</a:t>
            </a:r>
            <a:r>
              <a:rPr lang="en-US"/>
              <a:t> we've identified key behavior patterns and the driving force for customer turnover.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b="1"/>
              <a:t>Top Churn Factors:</a:t>
            </a:r>
            <a:r>
              <a:rPr lang="en-US"/>
              <a:t> The main factors affecting the number of subscribers are monthly charges, contract types ,use of services and tenure.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b="1"/>
              <a:t>Segmentation Impact:</a:t>
            </a:r>
            <a:r>
              <a:rPr lang="en-US"/>
              <a:t> Customer segmentation is vital for tailored retention strategies.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Recommended strategies:</a:t>
            </a:r>
            <a:r>
              <a:rPr lang="en-US"/>
              <a:t> Prioritize the retention of high value customers, optimize pricing and enhance customer engagement.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Call to Action:</a:t>
            </a:r>
            <a:r>
              <a:rPr lang="en-US"/>
              <a:t> It's time to act on these insights and strategies to reduce churn and improve customer retention.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b="1"/>
              <a:t> Data Quality:</a:t>
            </a:r>
            <a:r>
              <a:rPr lang="en-US"/>
              <a:t> ensure that the data quality is optimal in order to </a:t>
            </a:r>
            <a:r>
              <a:rPr lang="en-US" err="1"/>
              <a:t>analyse</a:t>
            </a:r>
            <a:r>
              <a:rPr lang="en-US"/>
              <a:t> and make decisions.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Continuous monitoring: </a:t>
            </a:r>
            <a:r>
              <a:rPr lang="en-US"/>
              <a:t>Every time the rate of churn is assessed, strategies are adjusted according to it.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/>
              <a:t> </a:t>
            </a:r>
            <a:r>
              <a:rPr lang="en-US" b="1"/>
              <a:t>Impact on businesses: </a:t>
            </a:r>
            <a:r>
              <a:rPr lang="en-US"/>
              <a:t>There may be considerable revenue preservation as a result of the implementation of our recommendations.</a:t>
            </a:r>
            <a:endParaRPr lang="en-IN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928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5A9D-A9CC-C43F-2429-EED7C4E4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>
                <a:latin typeface="Segoe UI"/>
                <a:cs typeface="Segoe UI"/>
              </a:rPr>
              <a:t>Future scope</a:t>
            </a:r>
            <a:endParaRPr lang="en-IN" sz="6000" b="1"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1C13-4AE9-9AF7-40F5-DCC75AAE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049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1800" b="1">
                <a:latin typeface="Segoe UI"/>
                <a:ea typeface="Calibri"/>
                <a:cs typeface="Segoe UI"/>
              </a:rPr>
              <a:t>Data Enhancement :</a:t>
            </a:r>
            <a:endParaRPr lang="en-US" sz="18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    Collect additional data sources, including customer feedback and external indicators, to improve model accuracy. </a:t>
            </a:r>
            <a:br>
              <a:rPr lang="en-US" sz="1800">
                <a:ea typeface="+mn-lt"/>
                <a:cs typeface="+mn-lt"/>
              </a:rPr>
            </a:b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1800">
                <a:latin typeface="Segoe UI"/>
                <a:ea typeface="Calibri"/>
                <a:cs typeface="Segoe UI"/>
              </a:rPr>
              <a:t> </a:t>
            </a:r>
            <a:r>
              <a:rPr lang="en-US" sz="1800" b="1">
                <a:latin typeface="Segoe UI"/>
                <a:ea typeface="Calibri"/>
                <a:cs typeface="Segoe UI"/>
              </a:rPr>
              <a:t>Advanced Predictive Models :</a:t>
            </a:r>
            <a:br>
              <a:rPr lang="en-US" sz="1800">
                <a:latin typeface="Segoe UI"/>
                <a:ea typeface="Calibri"/>
                <a:cs typeface="Segoe UI"/>
              </a:rPr>
            </a:br>
            <a:r>
              <a:rPr lang="en-US" sz="1800">
                <a:latin typeface="Segoe UI"/>
                <a:ea typeface="Calibri"/>
                <a:cs typeface="Segoe UI"/>
              </a:rPr>
              <a:t> </a:t>
            </a:r>
            <a:br>
              <a:rPr lang="en-US" sz="1800">
                <a:latin typeface="Segoe UI"/>
                <a:ea typeface="Calibri"/>
                <a:cs typeface="Segoe UI"/>
              </a:rPr>
            </a:br>
            <a:r>
              <a:rPr lang="en-US" sz="1800">
                <a:latin typeface="Segoe UI"/>
                <a:ea typeface="Calibri"/>
                <a:cs typeface="Segoe UI"/>
              </a:rPr>
              <a:t>While the project currently uses a Random Forest Classifier, there is room to explore more advanced predictive modeling techniques. Algorithms like gradient boosting, neural networks, or deep learning may yield even better predictive accuracy.</a:t>
            </a:r>
            <a:br>
              <a:rPr lang="en-US" sz="1800"/>
            </a:b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ü"/>
            </a:pPr>
            <a:r>
              <a:rPr lang="en-US" sz="1800" b="1">
                <a:latin typeface="Segoe UI"/>
                <a:ea typeface="Calibri"/>
                <a:cs typeface="Segoe UI"/>
              </a:rPr>
              <a:t> Customer Lifetime Value (CLV) :</a:t>
            </a:r>
            <a:endParaRPr lang="en-US" sz="18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       Develop CLV models to predict the long-term value of customers. This can guide acquisition and retention efforts by identifying high-value customers.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94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327C8-4A7C-8D1C-6932-09854CD6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 b="1">
                <a:ea typeface="Calibri Light"/>
                <a:cs typeface="Calibri Light"/>
              </a:rPr>
              <a:t>REFERENCES</a:t>
            </a:r>
          </a:p>
        </p:txBody>
      </p:sp>
      <p:pic>
        <p:nvPicPr>
          <p:cNvPr id="16" name="Picture 15" descr="Different coloured organisers">
            <a:extLst>
              <a:ext uri="{FF2B5EF4-FFF2-40B4-BE49-F238E27FC236}">
                <a16:creationId xmlns:a16="http://schemas.microsoft.com/office/drawing/2014/main" id="{AE82726C-3ECB-CBF4-9748-94663BBB8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5" r="29300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BE0D-3FFC-15A5-B9D1-26148461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/>
              <a:t>Kaggle .com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IN"/>
              <a:t>Google.com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q"/>
            </a:pPr>
            <a:r>
              <a:rPr lang="en-US" i="0">
                <a:effectLst/>
                <a:latin typeface="Söhne"/>
              </a:rPr>
              <a:t>scikit-learn </a:t>
            </a:r>
            <a:r>
              <a:rPr lang="en-US">
                <a:latin typeface="Söhne"/>
              </a:rPr>
              <a:t>Documentation </a:t>
            </a:r>
            <a:r>
              <a:rPr lang="en-US" i="0">
                <a:effectLst/>
                <a:latin typeface="Söhne"/>
              </a:rPr>
              <a:t>(</a:t>
            </a:r>
            <a:r>
              <a:rPr lang="en-US" i="0" err="1">
                <a:effectLst/>
                <a:latin typeface="Söhne"/>
              </a:rPr>
              <a:t>sklearn</a:t>
            </a:r>
            <a:r>
              <a:rPr lang="en-US">
                <a:latin typeface="Söhne"/>
              </a:rPr>
              <a:t>)</a:t>
            </a:r>
            <a:endParaRPr lang="en-US" b="0" i="0">
              <a:effectLst/>
              <a:latin typeface="Söhne"/>
            </a:endParaRPr>
          </a:p>
          <a:p>
            <a:pPr>
              <a:buFont typeface="Wingdings" panose="020F0302020204030204"/>
              <a:buChar char="q"/>
            </a:pPr>
            <a:r>
              <a:rPr lang="en-IN" i="0">
                <a:effectLst/>
                <a:latin typeface="Söhne"/>
              </a:rPr>
              <a:t>Pandas</a:t>
            </a:r>
            <a:r>
              <a:rPr lang="en-IN">
                <a:latin typeface="Söhne"/>
              </a:rPr>
              <a:t> Documentation</a:t>
            </a:r>
            <a:endParaRPr lang="en-IN" i="0">
              <a:effectLst/>
              <a:latin typeface="Söhne"/>
            </a:endParaRPr>
          </a:p>
          <a:p>
            <a:pPr>
              <a:buFont typeface="Wingdings" panose="020F0302020204030204"/>
              <a:buChar char="q"/>
            </a:pPr>
            <a:r>
              <a:rPr lang="en-IN" i="0" err="1">
                <a:effectLst/>
                <a:latin typeface="Söhne"/>
              </a:rPr>
              <a:t>Numpy</a:t>
            </a:r>
            <a:r>
              <a:rPr lang="en-IN">
                <a:latin typeface="Söhne"/>
              </a:rPr>
              <a:t> Documentation</a:t>
            </a:r>
            <a:endParaRPr lang="en-IN" i="0">
              <a:effectLst/>
              <a:latin typeface="Söhne"/>
            </a:endParaRPr>
          </a:p>
          <a:p>
            <a:pPr>
              <a:buFont typeface="Wingdings" panose="020F0502020204030204" pitchFamily="34" charset="0"/>
              <a:buChar char="q"/>
            </a:pPr>
            <a:r>
              <a:rPr lang="en-US">
                <a:latin typeface="Söhne"/>
              </a:rPr>
              <a:t>Seaborn Documentation</a:t>
            </a:r>
            <a:endParaRPr lang="en-US" b="0" i="0">
              <a:effectLst/>
              <a:latin typeface="Söhne"/>
            </a:endParaRPr>
          </a:p>
          <a:p>
            <a:pPr>
              <a:buFont typeface="Wingdings" panose="020F0502020204030204" pitchFamily="34" charset="0"/>
              <a:buChar char="q"/>
            </a:pPr>
            <a:endParaRPr lang="en-IN" sz="1300" b="0" i="0">
              <a:effectLst/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990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2B2E339C-FBE2-2597-1014-BDFA72165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4171D-A812-537D-2528-64599FF4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9947966" cy="3013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i="1">
                <a:ea typeface="Calibri Light"/>
                <a:cs typeface="Calibri Light"/>
              </a:rPr>
              <a:t> </a:t>
            </a:r>
            <a:r>
              <a:rPr lang="en-US" sz="8000" b="1" i="1">
                <a:latin typeface="Segoe UI"/>
                <a:ea typeface="Calibri Light"/>
                <a:cs typeface="Calibri Light"/>
              </a:rPr>
              <a:t>THANKYOU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2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CA2C7-3BBF-2FAA-8BE8-05036297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333" y="463228"/>
            <a:ext cx="6368142" cy="1450757"/>
          </a:xfrm>
        </p:spPr>
        <p:txBody>
          <a:bodyPr>
            <a:normAutofit/>
          </a:bodyPr>
          <a:lstStyle/>
          <a:p>
            <a:r>
              <a:rPr lang="en-US" sz="6000" b="1">
                <a:latin typeface="Segoe UI"/>
                <a:ea typeface="Calibri Light"/>
                <a:cs typeface="Calibri Light"/>
              </a:rPr>
              <a:t>OVERVIEW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FB8D207-A432-E430-5726-B6E14B8EC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97" r="21698" b="6"/>
          <a:stretch/>
        </p:blipFill>
        <p:spPr>
          <a:xfrm>
            <a:off x="20" y="-1396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BED-A4AC-E261-0D25-83990329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939" y="2263308"/>
            <a:ext cx="6733043" cy="442144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/>
              <a:t>The Churn Analysis project is aimed to address the growing concern of customer churn within the telecom industry. By leveraging data analysis and machine learning techniques, we sought to gain a deeper understanding of customer </a:t>
            </a:r>
            <a:r>
              <a:rPr lang="en-US" sz="2400" err="1"/>
              <a:t>behaviour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  <a:p>
            <a:endParaRPr lang="en-US" sz="1700"/>
          </a:p>
          <a:p>
            <a:r>
              <a:rPr lang="en-US" b="1"/>
              <a:t>The main objectives of this project were as follows: </a:t>
            </a:r>
            <a:endParaRPr lang="en-US" b="1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Analyse historical customer data to identify churn patterns. 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Develop a predictive model to forecast potential churn.  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Create an implementation plan for short-term and long-term strategies. </a:t>
            </a:r>
            <a:endParaRPr lang="en-IN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75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CF2E4-7AED-0C93-4D7E-A9D38984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a typeface="Calibri Light"/>
                <a:cs typeface="Calibri Light"/>
              </a:rPr>
              <a:t>INTRODUCTION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6959-F708-A012-7943-35B71130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/>
              <a:t>Churn analysis </a:t>
            </a:r>
            <a:r>
              <a:rPr lang="en-US"/>
              <a:t>in the telecom industry refers to the process of identifying, understanding, and managing customer churn, which is the rate at which customers cease using the services of a telecommunications company and switch to a competitor or discontinue service altogether.</a:t>
            </a:r>
            <a:br>
              <a:rPr lang="en-US"/>
            </a:br>
            <a:endParaRPr lang="en-US">
              <a:ea typeface="Calibri"/>
              <a:cs typeface="Calibri"/>
            </a:endParaRPr>
          </a:p>
          <a:p>
            <a:r>
              <a:rPr lang="en-US" u="sng"/>
              <a:t>Importance of Churn Analysis:</a:t>
            </a:r>
            <a:endParaRPr lang="en-US" u="sng"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 b="1"/>
              <a:t>Revenue Loss Mitigation:</a:t>
            </a:r>
            <a:r>
              <a:rPr lang="en-US"/>
              <a:t> High churn rates can lead to significant revenue loss for telecom companies.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 b="1"/>
              <a:t>Cost Savings: </a:t>
            </a:r>
            <a:r>
              <a:rPr lang="en-US"/>
              <a:t>Acquiring new customers is often more expensive than retaining existing ones. 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Wingdings" panose="020F0502020204030204" pitchFamily="34" charset="0"/>
              <a:buChar char="§"/>
            </a:pPr>
            <a:r>
              <a:rPr lang="en-US" b="1"/>
              <a:t>Customer Insights:</a:t>
            </a:r>
            <a:r>
              <a:rPr lang="en-US"/>
              <a:t> Churn analysis provides valuable insights into why customers leave, allowing companies to address underlying issues.</a:t>
            </a:r>
            <a:endParaRPr lang="en-IN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74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60286DDE-9CF3-96A1-547D-3D859354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71719"/>
              </p:ext>
            </p:extLst>
          </p:nvPr>
        </p:nvGraphicFramePr>
        <p:xfrm>
          <a:off x="771993" y="1964045"/>
          <a:ext cx="10775575" cy="4167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9" name="TextBox 508">
            <a:extLst>
              <a:ext uri="{FF2B5EF4-FFF2-40B4-BE49-F238E27FC236}">
                <a16:creationId xmlns:a16="http://schemas.microsoft.com/office/drawing/2014/main" id="{BE3A1C72-1400-7B79-CDCF-00CA6852AD59}"/>
              </a:ext>
            </a:extLst>
          </p:cNvPr>
          <p:cNvSpPr txBox="1"/>
          <p:nvPr/>
        </p:nvSpPr>
        <p:spPr>
          <a:xfrm>
            <a:off x="2286000" y="571500"/>
            <a:ext cx="7620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400" b="1">
                <a:ea typeface="Calibri"/>
                <a:cs typeface="Calibri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95832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93ACF1FB-1277-C2A1-70C6-41B4BB141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27195"/>
              </p:ext>
            </p:extLst>
          </p:nvPr>
        </p:nvGraphicFramePr>
        <p:xfrm>
          <a:off x="524436" y="455548"/>
          <a:ext cx="11400863" cy="6875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4" name="TextBox 153">
            <a:extLst>
              <a:ext uri="{FF2B5EF4-FFF2-40B4-BE49-F238E27FC236}">
                <a16:creationId xmlns:a16="http://schemas.microsoft.com/office/drawing/2014/main" id="{0B50E670-FCCE-D339-33A0-322C50EC6BE9}"/>
              </a:ext>
            </a:extLst>
          </p:cNvPr>
          <p:cNvSpPr txBox="1"/>
          <p:nvPr/>
        </p:nvSpPr>
        <p:spPr>
          <a:xfrm>
            <a:off x="1883388" y="553090"/>
            <a:ext cx="81370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5400" b="1">
                <a:ea typeface="Calibri"/>
                <a:cs typeface="Calibri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86089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8A59-C92D-D46A-C5DB-A4C2E21C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Segoe UI"/>
                <a:ea typeface="Calibri Light"/>
                <a:cs typeface="Calibri Light"/>
              </a:rPr>
              <a:t>TOOLS USED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98D760C-1350-83C4-EB55-C6497077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74" y="1677646"/>
            <a:ext cx="7060103" cy="4482801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endParaRPr lang="en-US" sz="1300" b="1" i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1600" b="1" i="0">
                <a:effectLst/>
                <a:latin typeface="Söhne"/>
              </a:rPr>
              <a:t>Python</a:t>
            </a:r>
            <a:r>
              <a:rPr lang="en-US" sz="1600" b="0" i="0">
                <a:effectLst/>
                <a:latin typeface="Söhne"/>
              </a:rPr>
              <a:t>: Python is the primary programming language for data analysis and machine learning.</a:t>
            </a:r>
          </a:p>
          <a:p>
            <a:pPr>
              <a:buFont typeface="+mj-lt"/>
              <a:buAutoNum type="arabicPeriod"/>
            </a:pPr>
            <a:r>
              <a:rPr lang="en-US" sz="1600" b="1" i="0">
                <a:effectLst/>
                <a:latin typeface="Söhne"/>
              </a:rPr>
              <a:t>Pandas</a:t>
            </a:r>
            <a:r>
              <a:rPr lang="en-US" sz="1600" b="0" i="0">
                <a:effectLst/>
                <a:latin typeface="Söhne"/>
              </a:rPr>
              <a:t>: Pandas is a powerful library for data manipulation and analysis.</a:t>
            </a:r>
            <a:endParaRPr lang="en-US" sz="1600">
              <a:latin typeface="Söhne"/>
            </a:endParaRP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NumPy</a:t>
            </a:r>
            <a:r>
              <a:rPr lang="en-US" sz="1600" b="0" i="0">
                <a:effectLst/>
                <a:latin typeface="Söhne"/>
              </a:rPr>
              <a:t>: NumPy is essential for numerical computations.</a:t>
            </a:r>
            <a:endParaRPr lang="en-US" sz="1600">
              <a:latin typeface="Söhne"/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en-US" sz="1600" b="1">
                <a:latin typeface="Söhne"/>
              </a:rPr>
              <a:t>Scikit-Learn</a:t>
            </a:r>
            <a:r>
              <a:rPr lang="en-US" sz="1600">
                <a:latin typeface="Söhne"/>
              </a:rPr>
              <a:t>: Scikit-Learn is a machine learning library in Python. It provides a wide range of tools for evaluating machine learning models,</a:t>
            </a:r>
            <a:endParaRPr lang="en-US" sz="1600">
              <a:latin typeface="Söhne"/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en-US" sz="1600" b="1">
                <a:latin typeface="Söhne"/>
              </a:rPr>
              <a:t>Matplotlib</a:t>
            </a:r>
            <a:r>
              <a:rPr lang="en-US" sz="1600" b="1" i="0">
                <a:effectLst/>
                <a:latin typeface="Söhne"/>
              </a:rPr>
              <a:t> and Seaborn</a:t>
            </a:r>
            <a:r>
              <a:rPr lang="en-US" sz="1600" b="0" i="0">
                <a:effectLst/>
                <a:latin typeface="Söhne"/>
              </a:rPr>
              <a:t>: These libraries are used for data visualization.</a:t>
            </a:r>
            <a:endParaRPr lang="en-US" sz="16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Django</a:t>
            </a:r>
            <a:r>
              <a:rPr lang="en-US" sz="1600" b="0" i="0">
                <a:effectLst/>
                <a:latin typeface="Söhne"/>
              </a:rPr>
              <a:t>: Django is a high-level Python web framework that facilitates the development of robust web applications.</a:t>
            </a:r>
            <a:r>
              <a:rPr lang="en-US" sz="1600">
                <a:latin typeface="Söhne"/>
              </a:rPr>
              <a:t> </a:t>
            </a:r>
            <a:endParaRPr lang="en-US" sz="1600">
              <a:latin typeface="Söhne"/>
              <a:ea typeface="Calibri"/>
              <a:cs typeface="Calibri"/>
            </a:endParaRP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HTML (</a:t>
            </a:r>
            <a:r>
              <a:rPr lang="en-US" sz="1600" b="1" i="0" err="1">
                <a:effectLst/>
                <a:latin typeface="Söhne"/>
              </a:rPr>
              <a:t>HyperText</a:t>
            </a:r>
            <a:r>
              <a:rPr lang="en-US" sz="1600" b="1" i="0">
                <a:effectLst/>
                <a:latin typeface="Söhne"/>
              </a:rPr>
              <a:t> Markup Language)</a:t>
            </a:r>
            <a:r>
              <a:rPr lang="en-US" sz="1600" b="0" i="0">
                <a:effectLst/>
                <a:latin typeface="Söhne"/>
              </a:rPr>
              <a:t>: HTML is the standard markup language used to structure and present content on the web.</a:t>
            </a:r>
            <a:r>
              <a:rPr lang="en-US" sz="1600">
                <a:latin typeface="Söhne"/>
              </a:rPr>
              <a:t> </a:t>
            </a:r>
          </a:p>
          <a:p>
            <a:pPr>
              <a:buAutoNum type="arabicPeriod"/>
            </a:pPr>
            <a:r>
              <a:rPr lang="en-US" sz="1600" b="1" i="0">
                <a:effectLst/>
                <a:latin typeface="Söhne"/>
              </a:rPr>
              <a:t>CSS (Cascading Style Sheets)</a:t>
            </a:r>
            <a:r>
              <a:rPr lang="en-US" sz="1600" b="0" i="0">
                <a:effectLst/>
                <a:latin typeface="Söhne"/>
              </a:rPr>
              <a:t>: CSS is used to style and format the HTML elements, providing a visually appealing and consistent user interface.</a:t>
            </a:r>
            <a:r>
              <a:rPr lang="en-US" sz="1600">
                <a:latin typeface="Söhne"/>
              </a:rPr>
              <a:t> </a:t>
            </a: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7" name="Picture 26" descr="Businessman using digital tablet in meeting">
            <a:extLst>
              <a:ext uri="{FF2B5EF4-FFF2-40B4-BE49-F238E27FC236}">
                <a16:creationId xmlns:a16="http://schemas.microsoft.com/office/drawing/2014/main" id="{9B71E214-CF12-D804-4B4B-88F63AAAF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7" r="23613"/>
          <a:stretch/>
        </p:blipFill>
        <p:spPr>
          <a:xfrm>
            <a:off x="8020570" y="1916318"/>
            <a:ext cx="3370432" cy="39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83ED3-035C-9FE1-6B13-21EE8132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14" y="1017641"/>
            <a:ext cx="7634709" cy="1109817"/>
          </a:xfrm>
        </p:spPr>
        <p:txBody>
          <a:bodyPr>
            <a:normAutofit/>
          </a:bodyPr>
          <a:lstStyle/>
          <a:p>
            <a:pPr algn="ctr"/>
            <a:r>
              <a:rPr lang="en-US" sz="6000" b="1"/>
              <a:t>Data preprocessing</a:t>
            </a:r>
            <a:endParaRPr lang="en-IN" sz="6000" b="1">
              <a:ea typeface="Calibri Light" panose="020F0302020204030204"/>
              <a:cs typeface="Calibri Light" panose="020F030202020403020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3EA-9D02-C04F-A055-6AB825C0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62" y="303647"/>
            <a:ext cx="11205614" cy="6275254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IN" sz="1600" b="1">
                <a:latin typeface="Söhne"/>
              </a:rPr>
              <a:t>    </a:t>
            </a:r>
            <a:r>
              <a:rPr lang="en-IN" sz="1600" b="1" i="0">
                <a:effectLst/>
                <a:latin typeface="Söhne"/>
              </a:rPr>
              <a:t>1. Data Cleaning: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>
                <a:latin typeface="Söhne"/>
              </a:rPr>
              <a:t> </a:t>
            </a:r>
            <a:r>
              <a:rPr lang="en-IN" sz="1600" b="0" i="0">
                <a:effectLst/>
                <a:latin typeface="Söhne"/>
              </a:rPr>
              <a:t>Removal of duplicate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Handling missing values</a:t>
            </a:r>
            <a:r>
              <a:rPr lang="en-IN" sz="1600">
                <a:latin typeface="Söhne"/>
              </a:rPr>
              <a:t>.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Outlier detection and treatment.</a:t>
            </a:r>
            <a:endParaRPr lang="en-IN" sz="1600">
              <a:latin typeface="Söhne"/>
            </a:endParaRPr>
          </a:p>
          <a:p>
            <a:pPr marL="0" indent="0">
              <a:buNone/>
            </a:pPr>
            <a:r>
              <a:rPr lang="en-IN" sz="1600" b="1">
                <a:latin typeface="Söhne"/>
              </a:rPr>
              <a:t>     </a:t>
            </a:r>
            <a:r>
              <a:rPr lang="en-IN" sz="1600" b="1" i="0">
                <a:effectLst/>
                <a:latin typeface="Söhne"/>
              </a:rPr>
              <a:t>2. Feature Engineering: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Creation of relevant </a:t>
            </a:r>
            <a:r>
              <a:rPr lang="en-IN" sz="1600">
                <a:latin typeface="Söhne"/>
              </a:rPr>
              <a:t>features.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Encoding categorical variables</a:t>
            </a:r>
            <a:r>
              <a:rPr lang="en-IN" sz="1600">
                <a:latin typeface="Söhne"/>
              </a:rPr>
              <a:t>.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Scaling and normalization of numeric features.</a:t>
            </a:r>
            <a:r>
              <a:rPr lang="en-IN" sz="1600">
                <a:latin typeface="Söhne"/>
              </a:rPr>
              <a:t>  </a:t>
            </a:r>
          </a:p>
          <a:p>
            <a:pPr marL="0" indent="0">
              <a:buNone/>
            </a:pPr>
            <a:r>
              <a:rPr lang="en-IN" sz="1600" b="1">
                <a:latin typeface="Söhne"/>
              </a:rPr>
              <a:t>     </a:t>
            </a:r>
            <a:r>
              <a:rPr lang="en-IN" sz="1600" b="1" i="0">
                <a:effectLst/>
                <a:latin typeface="Söhne"/>
              </a:rPr>
              <a:t>3. Data Transformation: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Log transformations for skewed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Handling categorical variables</a:t>
            </a:r>
            <a:r>
              <a:rPr lang="en-IN" sz="1600">
                <a:latin typeface="Söhne"/>
              </a:rPr>
              <a:t>.</a:t>
            </a:r>
            <a:endParaRPr lang="en-IN" sz="1600" b="0" i="0">
              <a:effectLst/>
              <a:latin typeface="Söhne"/>
            </a:endParaRPr>
          </a:p>
          <a:p>
            <a:r>
              <a:rPr lang="en-IN" sz="1600" b="1">
                <a:latin typeface="Söhne"/>
              </a:rPr>
              <a:t>   </a:t>
            </a:r>
            <a:r>
              <a:rPr lang="en-IN" sz="1600" b="1" i="0">
                <a:effectLst/>
                <a:latin typeface="Söhne"/>
              </a:rPr>
              <a:t>4. Data Splitting:</a:t>
            </a:r>
            <a:endParaRPr lang="en-IN" sz="16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Divide the dataset into training and testing 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Typically, 70-80% for training and 20-30% for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i="0">
                <a:effectLst/>
                <a:latin typeface="Söhne"/>
              </a:rPr>
              <a:t>Ensures model evaluation on unseen data.</a:t>
            </a:r>
          </a:p>
          <a:p>
            <a:endParaRPr lang="en-IN" sz="1400">
              <a:ea typeface="Calibri"/>
              <a:cs typeface="Calibri"/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5E308BFC-8D10-625F-4279-F879DE4E9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80" y="2290617"/>
            <a:ext cx="5112706" cy="3755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B9C20-2306-70DE-DDFB-C02370C672CF}"/>
              </a:ext>
            </a:extLst>
          </p:cNvPr>
          <p:cNvSpPr txBox="1"/>
          <p:nvPr/>
        </p:nvSpPr>
        <p:spPr>
          <a:xfrm>
            <a:off x="8688344" y="258719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5A9AA-86AB-C6D6-5A5D-71FB147EE418}"/>
              </a:ext>
            </a:extLst>
          </p:cNvPr>
          <p:cNvSpPr txBox="1"/>
          <p:nvPr/>
        </p:nvSpPr>
        <p:spPr>
          <a:xfrm>
            <a:off x="8872602" y="24138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7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8B8F-B3A2-9C37-03ED-00EDF024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>
                <a:latin typeface="Segoe UI"/>
                <a:ea typeface="Calibri Light"/>
                <a:cs typeface="Calibri Light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FBED-289D-B22B-BDEE-86A71195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35" y="1803981"/>
            <a:ext cx="10058400" cy="4607907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Data Visualization: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Visualizing data distributions and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Histograms, box plots, scatter plots, etc.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3. Key EDA Findings: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Highlight significant discoveries during EDA: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Examples include identifying data skewness, outlier detection, and understanding feature relationships.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4. Churn Analysis Insights: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Emphasize insights directly related to churn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Identify factors that might influence customer churn.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5. Correlation Analysis: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Analyze correlations between features and the target variable (Churn):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Use correlation matrices and visualizations.</a:t>
            </a:r>
          </a:p>
          <a:p>
            <a:pPr algn="l"/>
            <a:r>
              <a:rPr lang="en-US" sz="1600" b="1" i="0">
                <a:solidFill>
                  <a:srgbClr val="374151"/>
                </a:solidFill>
                <a:effectLst/>
                <a:latin typeface="Söhne"/>
              </a:rPr>
              <a:t>6. Data Summary:</a:t>
            </a:r>
            <a:endParaRPr lang="en-US" sz="16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Summarize key statistics and characteristics of the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74151"/>
                </a:solidFill>
                <a:effectLst/>
                <a:latin typeface="Söhne"/>
              </a:rPr>
              <a:t>Mention important statistics like mean, median, and standard deviation.</a:t>
            </a:r>
            <a:r>
              <a:rPr lang="en-US">
                <a:solidFill>
                  <a:srgbClr val="374151"/>
                </a:solidFill>
                <a:latin typeface="Söhne"/>
              </a:rPr>
              <a:t> 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374151"/>
              </a:solidFill>
              <a:latin typeface="Söhne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3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5D556-E0C9-0BA6-82E3-9E59B02CF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795" y="774796"/>
            <a:ext cx="3401961" cy="3686015"/>
          </a:xfrm>
        </p:spPr>
        <p:txBody>
          <a:bodyPr>
            <a:normAutofit/>
          </a:bodyPr>
          <a:lstStyle/>
          <a:p>
            <a:r>
              <a:rPr lang="en-US" sz="5100"/>
              <a:t>Correlation</a:t>
            </a:r>
            <a:br>
              <a:rPr lang="en-US" sz="5100"/>
            </a:br>
            <a:r>
              <a:rPr lang="en-US" sz="5100"/>
              <a:t>heatmap of  different features with churn</a:t>
            </a:r>
            <a:endParaRPr lang="en-IN" sz="5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5AFF4-61C9-6DF5-D389-462D24E6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1" y="1083919"/>
            <a:ext cx="7423696" cy="433591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3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Söhne</vt:lpstr>
      <vt:lpstr>Wingdings</vt:lpstr>
      <vt:lpstr>Retrospect</vt:lpstr>
      <vt:lpstr>THE CHURN ANALYSIS</vt:lpstr>
      <vt:lpstr>OVERVIEW</vt:lpstr>
      <vt:lpstr>INTRODUCTION</vt:lpstr>
      <vt:lpstr>PowerPoint Presentation</vt:lpstr>
      <vt:lpstr>PowerPoint Presentation</vt:lpstr>
      <vt:lpstr>TOOLS USED</vt:lpstr>
      <vt:lpstr>Data preprocessing</vt:lpstr>
      <vt:lpstr>EDA</vt:lpstr>
      <vt:lpstr>Correlation heatmap of  different features with churn</vt:lpstr>
      <vt:lpstr>Prediction model</vt:lpstr>
      <vt:lpstr>PowerPoint Presentation</vt:lpstr>
      <vt:lpstr>Insights </vt:lpstr>
      <vt:lpstr>Relationship between Features and Target</vt:lpstr>
      <vt:lpstr>PowerPoint Presentation</vt:lpstr>
      <vt:lpstr>Recommendations</vt:lpstr>
      <vt:lpstr>CONCLUSION</vt:lpstr>
      <vt:lpstr>Future scope</vt:lpstr>
      <vt:lpstr>REFERENCES</vt:lpstr>
      <vt:lpstr>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Jatin Yadav</dc:creator>
  <cp:lastModifiedBy>Jatin Yadav</cp:lastModifiedBy>
  <cp:revision>1</cp:revision>
  <dcterms:created xsi:type="dcterms:W3CDTF">2023-09-22T07:25:33Z</dcterms:created>
  <dcterms:modified xsi:type="dcterms:W3CDTF">2023-09-22T17:23:54Z</dcterms:modified>
</cp:coreProperties>
</file>