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8" r:id="rId5"/>
    <p:sldId id="270" r:id="rId6"/>
    <p:sldId id="269"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6" d="100"/>
          <a:sy n="66" d="100"/>
        </p:scale>
        <p:origin x="133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1DCA8-D7F8-4AE2-B384-449296997C32}"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9C3CE-EB58-46CF-9F08-F434A535ACF8}" type="slidenum">
              <a:rPr lang="en-IN" smtClean="0"/>
              <a:t>‹#›</a:t>
            </a:fld>
            <a:endParaRPr lang="en-IN"/>
          </a:p>
        </p:txBody>
      </p:sp>
    </p:spTree>
    <p:extLst>
      <p:ext uri="{BB962C8B-B14F-4D97-AF65-F5344CB8AC3E}">
        <p14:creationId xmlns:p14="http://schemas.microsoft.com/office/powerpoint/2010/main" val="115787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69C3CE-EB58-46CF-9F08-F434A535ACF8}" type="slidenum">
              <a:rPr lang="en-IN" smtClean="0"/>
              <a:t>3</a:t>
            </a:fld>
            <a:endParaRPr lang="en-IN"/>
          </a:p>
        </p:txBody>
      </p:sp>
    </p:spTree>
    <p:extLst>
      <p:ext uri="{BB962C8B-B14F-4D97-AF65-F5344CB8AC3E}">
        <p14:creationId xmlns:p14="http://schemas.microsoft.com/office/powerpoint/2010/main" val="367692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1022300"/>
            <a:ext cx="6253317" cy="2406695"/>
          </a:xfrm>
        </p:spPr>
        <p:txBody>
          <a:bodyPr>
            <a:normAutofit/>
          </a:bodyPr>
          <a:lstStyle/>
          <a:p>
            <a:pPr algn="ctr"/>
            <a:r>
              <a:rPr lang="en-US" sz="3600" dirty="0"/>
              <a:t>SMART SPEED BREAKER</a:t>
            </a:r>
            <a:br>
              <a:rPr lang="en-US" sz="3600" dirty="0"/>
            </a:br>
            <a:r>
              <a:rPr lang="en-US" sz="3600" dirty="0"/>
              <a:t>WITH </a:t>
            </a:r>
            <a:br>
              <a:rPr lang="en-US" sz="3600" dirty="0"/>
            </a:br>
            <a:r>
              <a:rPr lang="en-US" sz="3600" dirty="0"/>
              <a:t>ZEBRA CROSSING</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2032858"/>
          </a:xfrm>
        </p:spPr>
        <p:txBody>
          <a:bodyPr>
            <a:normAutofit/>
          </a:bodyPr>
          <a:lstStyle/>
          <a:p>
            <a:pPr algn="ctr"/>
            <a:r>
              <a:rPr lang="en-US" dirty="0">
                <a:solidFill>
                  <a:schemeClr val="tx1">
                    <a:lumMod val="85000"/>
                    <a:lumOff val="15000"/>
                  </a:schemeClr>
                </a:solidFill>
              </a:rPr>
              <a:t>IoT Project</a:t>
            </a:r>
          </a:p>
          <a:p>
            <a:pPr algn="ctr"/>
            <a:r>
              <a:rPr lang="en-US" sz="1200" dirty="0" err="1">
                <a:solidFill>
                  <a:schemeClr val="tx1">
                    <a:lumMod val="85000"/>
                    <a:lumOff val="15000"/>
                  </a:schemeClr>
                </a:solidFill>
              </a:rPr>
              <a:t>Jayadarshini</a:t>
            </a:r>
            <a:r>
              <a:rPr lang="en-US" sz="1200" dirty="0">
                <a:solidFill>
                  <a:schemeClr val="tx1">
                    <a:lumMod val="85000"/>
                    <a:lumOff val="15000"/>
                  </a:schemeClr>
                </a:solidFill>
              </a:rPr>
              <a:t> v (210701088)</a:t>
            </a:r>
          </a:p>
          <a:p>
            <a:pPr algn="ctr"/>
            <a:r>
              <a:rPr lang="en-US" sz="1200" dirty="0">
                <a:solidFill>
                  <a:schemeClr val="tx1">
                    <a:lumMod val="85000"/>
                    <a:lumOff val="15000"/>
                  </a:schemeClr>
                </a:solidFill>
              </a:rPr>
              <a:t>Harish Rajan S   (210701076)</a:t>
            </a:r>
          </a:p>
          <a:p>
            <a:pPr algn="ctr"/>
            <a:r>
              <a:rPr lang="en-US" sz="1200" dirty="0">
                <a:solidFill>
                  <a:schemeClr val="tx1">
                    <a:lumMod val="85000"/>
                    <a:lumOff val="15000"/>
                  </a:schemeClr>
                </a:solidFill>
              </a:rPr>
              <a:t>Joshita Umanath (210701098)</a:t>
            </a:r>
          </a:p>
          <a:p>
            <a:pPr algn="ctr"/>
            <a:endParaRPr lang="en-US" sz="1200" dirty="0">
              <a:solidFill>
                <a:schemeClr val="tx1">
                  <a:lumMod val="85000"/>
                  <a:lumOff val="15000"/>
                </a:schemeClr>
              </a:solidFill>
            </a:endParaRPr>
          </a:p>
          <a:p>
            <a:pPr algn="ct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7A5-6033-B6EA-F016-8BC26C934F98}"/>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0032EC46-1B13-3E0F-5401-B5ABE86E2A0F}"/>
              </a:ext>
            </a:extLst>
          </p:cNvPr>
          <p:cNvSpPr>
            <a:spLocks noGrp="1"/>
          </p:cNvSpPr>
          <p:nvPr>
            <p:ph idx="1"/>
          </p:nvPr>
        </p:nvSpPr>
        <p:spPr/>
        <p:txBody>
          <a:bodyPr>
            <a:normAutofit/>
          </a:bodyPr>
          <a:lstStyle/>
          <a:p>
            <a:pPr algn="just">
              <a:buFont typeface="Wingdings" panose="05000000000000000000" pitchFamily="2" charset="2"/>
              <a:buChar char="q"/>
            </a:pPr>
            <a:r>
              <a:rPr lang="en-IN" sz="2400" b="1" dirty="0"/>
              <a:t>Fan X.H., Zhang Y.L. A Design of bi-verification vehicle access intelligent control system based on RFID. Proceedings of the Ninth</a:t>
            </a:r>
          </a:p>
          <a:p>
            <a:pPr algn="just">
              <a:buFont typeface="Wingdings" panose="05000000000000000000" pitchFamily="2" charset="2"/>
              <a:buChar char="q"/>
            </a:pPr>
            <a:r>
              <a:rPr lang="en-IN" sz="2400" b="1" dirty="0"/>
              <a:t>International Conference on Electronic Measurement &amp; Instruments (ICEMI’2009); Beijing, China. August 16–19, 2009.</a:t>
            </a:r>
          </a:p>
          <a:p>
            <a:pPr algn="just">
              <a:buFont typeface="Wingdings" panose="05000000000000000000" pitchFamily="2" charset="2"/>
              <a:buChar char="q"/>
            </a:pPr>
            <a:r>
              <a:rPr lang="en-US" sz="2400" b="1" dirty="0"/>
              <a:t>Patel, H. K., Dutta, S. K., &amp; Das, P. S. (2015). Production of Electricity by the Method of Road Power. International Journal of Research (IJR)</a:t>
            </a:r>
            <a:endParaRPr lang="en-IN" sz="2400" b="1" dirty="0"/>
          </a:p>
        </p:txBody>
      </p:sp>
    </p:spTree>
    <p:extLst>
      <p:ext uri="{BB962C8B-B14F-4D97-AF65-F5344CB8AC3E}">
        <p14:creationId xmlns:p14="http://schemas.microsoft.com/office/powerpoint/2010/main" val="12859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E9D3-37D4-9737-08CC-0EF442019EF1}"/>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AA9CD1C4-575C-36A2-B1E8-2F0C20CD8488}"/>
              </a:ext>
            </a:extLst>
          </p:cNvPr>
          <p:cNvSpPr>
            <a:spLocks noGrp="1"/>
          </p:cNvSpPr>
          <p:nvPr>
            <p:ph idx="1"/>
          </p:nvPr>
        </p:nvSpPr>
        <p:spPr>
          <a:xfrm>
            <a:off x="1194317" y="2108201"/>
            <a:ext cx="9961363" cy="3760891"/>
          </a:xfrm>
        </p:spPr>
        <p:txBody>
          <a:bodyPr>
            <a:noAutofit/>
          </a:bodyPr>
          <a:lstStyle/>
          <a:p>
            <a:pPr marL="0" indent="0" algn="just">
              <a:lnSpc>
                <a:spcPct val="100000"/>
              </a:lnSpc>
              <a:buNone/>
            </a:pPr>
            <a:r>
              <a:rPr lang="en-US" sz="2400" b="1" dirty="0"/>
              <a:t>This project introduces a novel approach to road safety by integrating intelligent technologies into speed breakers and zebra crossings. The Smart Breaker system utilizes speed sensing technology to dynamically adjust the speed breaker based on the approaching vehicle's speed. When vehicles exceed a predefined speed threshold, the speed breaker automatically elevates to effectively slow down the traffic. Furthermore, the system incorporates an advanced zebra crossing with embedded LED lights that illuminate when pedestrians stand on the crossing, enhancing their visibility to approaching vehicles. This feature significantly improves pedestrian safety, especially during low light conditions or high traffic volumes. </a:t>
            </a:r>
            <a:endParaRPr lang="en-IN" sz="2400" b="1" dirty="0"/>
          </a:p>
        </p:txBody>
      </p:sp>
    </p:spTree>
    <p:extLst>
      <p:ext uri="{BB962C8B-B14F-4D97-AF65-F5344CB8AC3E}">
        <p14:creationId xmlns:p14="http://schemas.microsoft.com/office/powerpoint/2010/main" val="104259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6D21-B92E-9469-235D-EA36F744B701}"/>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2994B5A7-4FDF-FD98-61E1-C43F22343F1F}"/>
              </a:ext>
            </a:extLst>
          </p:cNvPr>
          <p:cNvSpPr>
            <a:spLocks noGrp="1"/>
          </p:cNvSpPr>
          <p:nvPr>
            <p:ph idx="1"/>
          </p:nvPr>
        </p:nvSpPr>
        <p:spPr>
          <a:xfrm>
            <a:off x="1097280" y="1941095"/>
            <a:ext cx="10058400" cy="4219073"/>
          </a:xfrm>
        </p:spPr>
        <p:txBody>
          <a:bodyPr>
            <a:normAutofit/>
          </a:bodyPr>
          <a:lstStyle/>
          <a:p>
            <a:pPr algn="just">
              <a:buFont typeface="Wingdings" panose="05000000000000000000" pitchFamily="2" charset="2"/>
              <a:buChar char="q"/>
            </a:pPr>
            <a:r>
              <a:rPr lang="en-US" sz="2400" b="1" dirty="0">
                <a:solidFill>
                  <a:schemeClr val="tx1">
                    <a:lumMod val="95000"/>
                    <a:lumOff val="5000"/>
                  </a:schemeClr>
                </a:solidFill>
              </a:rPr>
              <a:t> A smart speed breaker integrated with a smart zebra crossing aims to create a safer and more efficient traffic environment. </a:t>
            </a:r>
          </a:p>
          <a:p>
            <a:pPr algn="just">
              <a:buFont typeface="Wingdings" panose="05000000000000000000" pitchFamily="2" charset="2"/>
              <a:buChar char="q"/>
            </a:pPr>
            <a:r>
              <a:rPr lang="en-US" sz="2400" b="1" dirty="0">
                <a:solidFill>
                  <a:schemeClr val="tx1">
                    <a:lumMod val="95000"/>
                    <a:lumOff val="5000"/>
                  </a:schemeClr>
                </a:solidFill>
              </a:rPr>
              <a:t>Raising the speed breaker only when a pedestrian is crossing, prioritizes pedestrian safety while reducing unnecessary slowdowns for law-abiding drivers.  </a:t>
            </a:r>
          </a:p>
          <a:p>
            <a:pPr algn="just">
              <a:buFont typeface="Wingdings" panose="05000000000000000000" pitchFamily="2" charset="2"/>
              <a:buChar char="q"/>
            </a:pPr>
            <a:r>
              <a:rPr lang="en-US" sz="2400" b="1" dirty="0">
                <a:solidFill>
                  <a:schemeClr val="tx1">
                    <a:lumMod val="95000"/>
                    <a:lumOff val="5000"/>
                  </a:schemeClr>
                </a:solidFill>
              </a:rPr>
              <a:t>This system also gathers data on pedestrian activity and traffic patterns, allowing for smarter traffic management and congestion reduction. Ultimately, this integration contributes to a more technologically advanced city infrastructure with a focus on both safety and efficiency.</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145537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8564-E498-754B-5C4A-0811B21DEE8F}"/>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770B1251-4056-BE2A-D59C-3DE00DB10ADC}"/>
              </a:ext>
            </a:extLst>
          </p:cNvPr>
          <p:cNvSpPr>
            <a:spLocks noGrp="1"/>
          </p:cNvSpPr>
          <p:nvPr>
            <p:ph idx="1"/>
          </p:nvPr>
        </p:nvSpPr>
        <p:spPr>
          <a:xfrm>
            <a:off x="1097280" y="1931437"/>
            <a:ext cx="10058400" cy="3937655"/>
          </a:xfrm>
        </p:spPr>
        <p:txBody>
          <a:bodyPr>
            <a:noAutofit/>
          </a:bodyPr>
          <a:lstStyle/>
          <a:p>
            <a:pPr algn="just">
              <a:buFont typeface="Wingdings" panose="05000000000000000000" pitchFamily="2" charset="2"/>
              <a:buChar char="q"/>
            </a:pPr>
            <a:r>
              <a:rPr lang="en-US" sz="2400" b="1" dirty="0"/>
              <a:t>In [1] paper explains about poor visibility conditions during foggy winters or nighttime driving as leading causes of road accidents in India. The primary contributor to such accidents is often attributed to drivers' unintentional oversight of speed breakers, either due to their inability to detect them promptly or due to vehicles traveling at excessive speeds. </a:t>
            </a:r>
          </a:p>
          <a:p>
            <a:pPr algn="just">
              <a:buFont typeface="Wingdings" panose="05000000000000000000" pitchFamily="2" charset="2"/>
              <a:buChar char="q"/>
            </a:pPr>
            <a:r>
              <a:rPr lang="en-US" sz="2400" b="1" dirty="0"/>
              <a:t>This paper[2] introduces a novel approach to enhancing public safety through the implementation of a flexible speed breaker system. The primary objective of this project is to mitigate road accidents by regulating vehicle speeds, particularly when vehicles surpass their speed limits. </a:t>
            </a:r>
            <a:endParaRPr lang="en-IN" sz="2400" b="1" dirty="0"/>
          </a:p>
        </p:txBody>
      </p:sp>
    </p:spTree>
    <p:extLst>
      <p:ext uri="{BB962C8B-B14F-4D97-AF65-F5344CB8AC3E}">
        <p14:creationId xmlns:p14="http://schemas.microsoft.com/office/powerpoint/2010/main" val="389354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26BC-2667-F6CD-E03E-025981AF0477}"/>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C09B2A09-15DB-3CC4-5FE0-EC83B075B4D5}"/>
              </a:ext>
            </a:extLst>
          </p:cNvPr>
          <p:cNvSpPr>
            <a:spLocks noGrp="1"/>
          </p:cNvSpPr>
          <p:nvPr>
            <p:ph idx="1"/>
          </p:nvPr>
        </p:nvSpPr>
        <p:spPr>
          <a:xfrm>
            <a:off x="1097280" y="1959429"/>
            <a:ext cx="10058400" cy="4329404"/>
          </a:xfrm>
        </p:spPr>
        <p:txBody>
          <a:bodyPr>
            <a:noAutofit/>
          </a:bodyPr>
          <a:lstStyle/>
          <a:p>
            <a:r>
              <a:rPr lang="en-US" sz="2400" b="1" dirty="0"/>
              <a:t>This project proposes a more modern and potentially more affordable approach to speed monitoring:</a:t>
            </a:r>
          </a:p>
          <a:p>
            <a:pPr>
              <a:buFont typeface="Wingdings" panose="05000000000000000000" pitchFamily="2" charset="2"/>
              <a:buChar char="q"/>
            </a:pPr>
            <a:r>
              <a:rPr lang="en-US" sz="2400" b="1" dirty="0"/>
              <a:t>Hardware: It utilizes an Arduino for processing and an array of sensors (ultrasonic sensors, servo motor) for data collection and potential speed control.</a:t>
            </a:r>
          </a:p>
          <a:p>
            <a:pPr>
              <a:buFont typeface="Wingdings" panose="05000000000000000000" pitchFamily="2" charset="2"/>
              <a:buChar char="q"/>
            </a:pPr>
            <a:r>
              <a:rPr lang="en-US" sz="2400" b="1" dirty="0"/>
              <a:t>Software: The code written in Arduino C++ language controls the hardware components and performs calculations.</a:t>
            </a:r>
          </a:p>
          <a:p>
            <a:pPr>
              <a:buFont typeface="Wingdings" panose="05000000000000000000" pitchFamily="2" charset="2"/>
              <a:buChar char="q"/>
            </a:pPr>
            <a:r>
              <a:rPr lang="en-US" sz="2400" b="1" dirty="0"/>
              <a:t>Data Connectivity: The system integrates </a:t>
            </a:r>
            <a:r>
              <a:rPr lang="en-US" sz="2400" b="1" dirty="0" err="1"/>
              <a:t>WiFi</a:t>
            </a:r>
            <a:r>
              <a:rPr lang="en-US" sz="2400" b="1" dirty="0"/>
              <a:t> for uploading data to </a:t>
            </a:r>
            <a:r>
              <a:rPr lang="en-US" sz="2400" b="1" dirty="0" err="1"/>
              <a:t>ThingSpeak</a:t>
            </a:r>
            <a:r>
              <a:rPr lang="en-US" sz="2400" b="1" dirty="0"/>
              <a:t>, allowing for remote monitoring and analysis.</a:t>
            </a:r>
            <a:endParaRPr lang="en-IN" sz="2400" b="1" dirty="0"/>
          </a:p>
        </p:txBody>
      </p:sp>
    </p:spTree>
    <p:extLst>
      <p:ext uri="{BB962C8B-B14F-4D97-AF65-F5344CB8AC3E}">
        <p14:creationId xmlns:p14="http://schemas.microsoft.com/office/powerpoint/2010/main" val="401624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C038-2F3C-94EE-1E66-8599146ECE66}"/>
              </a:ext>
            </a:extLst>
          </p:cNvPr>
          <p:cNvSpPr>
            <a:spLocks noGrp="1"/>
          </p:cNvSpPr>
          <p:nvPr>
            <p:ph type="title"/>
          </p:nvPr>
        </p:nvSpPr>
        <p:spPr/>
        <p:txBody>
          <a:bodyPr/>
          <a:lstStyle/>
          <a:p>
            <a:pPr algn="ctr"/>
            <a:r>
              <a:rPr lang="en-US" dirty="0"/>
              <a:t>SYSTEM ARCHITECTURE</a:t>
            </a:r>
            <a:endParaRPr lang="en-IN" dirty="0"/>
          </a:p>
        </p:txBody>
      </p:sp>
      <p:pic>
        <p:nvPicPr>
          <p:cNvPr id="5" name="Content Placeholder 4">
            <a:extLst>
              <a:ext uri="{FF2B5EF4-FFF2-40B4-BE49-F238E27FC236}">
                <a16:creationId xmlns:a16="http://schemas.microsoft.com/office/drawing/2014/main" id="{C6FCF4D5-899C-75BD-E0DB-B7E94ACAA9CF}"/>
              </a:ext>
            </a:extLst>
          </p:cNvPr>
          <p:cNvPicPr>
            <a:picLocks noGrp="1" noChangeAspect="1"/>
          </p:cNvPicPr>
          <p:nvPr>
            <p:ph idx="1"/>
          </p:nvPr>
        </p:nvPicPr>
        <p:blipFill>
          <a:blip r:embed="rId2"/>
          <a:stretch>
            <a:fillRect/>
          </a:stretch>
        </p:blipFill>
        <p:spPr>
          <a:xfrm>
            <a:off x="3359887" y="1967696"/>
            <a:ext cx="4867470" cy="4405112"/>
          </a:xfrm>
        </p:spPr>
      </p:pic>
    </p:spTree>
    <p:extLst>
      <p:ext uri="{BB962C8B-B14F-4D97-AF65-F5344CB8AC3E}">
        <p14:creationId xmlns:p14="http://schemas.microsoft.com/office/powerpoint/2010/main" val="104703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FAB0-8494-71AE-66A8-2835CEC25BC5}"/>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9F0E9B3F-CEED-6C81-57C4-BF61CB94BAE3}"/>
              </a:ext>
            </a:extLst>
          </p:cNvPr>
          <p:cNvSpPr>
            <a:spLocks noGrp="1"/>
          </p:cNvSpPr>
          <p:nvPr>
            <p:ph idx="1"/>
          </p:nvPr>
        </p:nvSpPr>
        <p:spPr/>
        <p:txBody>
          <a:bodyPr>
            <a:noAutofit/>
          </a:bodyPr>
          <a:lstStyle/>
          <a:p>
            <a:pPr algn="just">
              <a:buFont typeface="Wingdings" panose="05000000000000000000" pitchFamily="2" charset="2"/>
              <a:buChar char="q"/>
            </a:pPr>
            <a:r>
              <a:rPr lang="en-US" sz="2400" b="1" dirty="0"/>
              <a:t>Arduino Uno: This is serves as the central control unit for the project. </a:t>
            </a:r>
          </a:p>
          <a:p>
            <a:pPr algn="just">
              <a:buFont typeface="Wingdings" panose="05000000000000000000" pitchFamily="2" charset="2"/>
              <a:buChar char="q"/>
            </a:pPr>
            <a:r>
              <a:rPr lang="en-US" sz="2400" b="1" dirty="0"/>
              <a:t>IR Sensor Module: The IR (Infrared) sensor module is used for detecting the speed of approaching vehicles. </a:t>
            </a:r>
          </a:p>
          <a:p>
            <a:pPr algn="just">
              <a:buFont typeface="Wingdings" panose="05000000000000000000" pitchFamily="2" charset="2"/>
              <a:buChar char="q"/>
            </a:pPr>
            <a:r>
              <a:rPr lang="en-US" sz="2400" b="1" dirty="0"/>
              <a:t>RF Module: The RF (Radio Frequency) module enables wireless communication between the speed breaker system and vehicles</a:t>
            </a:r>
          </a:p>
          <a:p>
            <a:pPr algn="just">
              <a:buFont typeface="Wingdings" panose="05000000000000000000" pitchFamily="2" charset="2"/>
              <a:buChar char="q"/>
            </a:pPr>
            <a:r>
              <a:rPr lang="en-US" sz="2400" b="1" dirty="0"/>
              <a:t>Servo Motor: The servo motor is responsible for adjusting the height of the speed breaker based on the detected vehicle speed.</a:t>
            </a:r>
            <a:endParaRPr lang="en-IN" sz="2400" b="1" dirty="0"/>
          </a:p>
        </p:txBody>
      </p:sp>
    </p:spTree>
    <p:extLst>
      <p:ext uri="{BB962C8B-B14F-4D97-AF65-F5344CB8AC3E}">
        <p14:creationId xmlns:p14="http://schemas.microsoft.com/office/powerpoint/2010/main" val="29471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9C0D-9D8A-4603-4016-FCC3CDC21074}"/>
              </a:ext>
            </a:extLst>
          </p:cNvPr>
          <p:cNvSpPr>
            <a:spLocks noGrp="1"/>
          </p:cNvSpPr>
          <p:nvPr>
            <p:ph type="title"/>
          </p:nvPr>
        </p:nvSpPr>
        <p:spPr/>
        <p:txBody>
          <a:bodyPr/>
          <a:lstStyle/>
          <a:p>
            <a:pPr algn="ctr"/>
            <a:r>
              <a:rPr lang="en-US" dirty="0"/>
              <a:t>RESULT</a:t>
            </a:r>
            <a:endParaRPr lang="en-IN" dirty="0"/>
          </a:p>
        </p:txBody>
      </p:sp>
      <p:pic>
        <p:nvPicPr>
          <p:cNvPr id="5" name="Content Placeholder 4">
            <a:extLst>
              <a:ext uri="{FF2B5EF4-FFF2-40B4-BE49-F238E27FC236}">
                <a16:creationId xmlns:a16="http://schemas.microsoft.com/office/drawing/2014/main" id="{79390037-3BED-BFE9-BAF8-4A62A6A66E6A}"/>
              </a:ext>
            </a:extLst>
          </p:cNvPr>
          <p:cNvPicPr>
            <a:picLocks noGrp="1" noChangeAspect="1"/>
          </p:cNvPicPr>
          <p:nvPr>
            <p:ph idx="1"/>
          </p:nvPr>
        </p:nvPicPr>
        <p:blipFill>
          <a:blip r:embed="rId2"/>
          <a:stretch>
            <a:fillRect/>
          </a:stretch>
        </p:blipFill>
        <p:spPr>
          <a:xfrm>
            <a:off x="1342664" y="1990846"/>
            <a:ext cx="9653286" cy="4305782"/>
          </a:xfrm>
        </p:spPr>
      </p:pic>
    </p:spTree>
    <p:extLst>
      <p:ext uri="{BB962C8B-B14F-4D97-AF65-F5344CB8AC3E}">
        <p14:creationId xmlns:p14="http://schemas.microsoft.com/office/powerpoint/2010/main" val="205519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53A8-11AF-792D-B4F4-86C8676C7DC8}"/>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EFE266A3-D71B-A80F-933C-6C633D766998}"/>
              </a:ext>
            </a:extLst>
          </p:cNvPr>
          <p:cNvSpPr>
            <a:spLocks noGrp="1"/>
          </p:cNvSpPr>
          <p:nvPr>
            <p:ph idx="1"/>
          </p:nvPr>
        </p:nvSpPr>
        <p:spPr>
          <a:xfrm>
            <a:off x="1097280" y="2108201"/>
            <a:ext cx="10058400" cy="4176852"/>
          </a:xfrm>
        </p:spPr>
        <p:txBody>
          <a:bodyPr>
            <a:noAutofit/>
          </a:bodyPr>
          <a:lstStyle/>
          <a:p>
            <a:pPr algn="just"/>
            <a:r>
              <a:rPr lang="en-US" sz="2400" b="1" dirty="0"/>
              <a:t>In conclusion, the smart speed breaker system presents a significant advancement in road safety technology by effectively addressing the challenges posed by speeding vehicles and poor visibility conditions. While the current implementation demonstrates promising results in regulating vehicle speeds and enhancing driver awareness, further enhancements can be explored to maximize its effectiveness. These include integrating machine learning algorithms for predictive analysis, enhancing communication capabilities, adapting to environmental factors, implementing data analytics for informed decision-making, and integrating with existing smart city infrastructure. </a:t>
            </a:r>
            <a:endParaRPr lang="en-IN" sz="2400" b="1" dirty="0"/>
          </a:p>
        </p:txBody>
      </p:sp>
    </p:spTree>
    <p:extLst>
      <p:ext uri="{BB962C8B-B14F-4D97-AF65-F5344CB8AC3E}">
        <p14:creationId xmlns:p14="http://schemas.microsoft.com/office/powerpoint/2010/main" val="22323682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{F88385B2-B6A3-4C28-9103-29A29ED1C5AA}tf33845126_win32</Template>
  <TotalTime>167</TotalTime>
  <Words>675</Words>
  <Application>Microsoft Office PowerPoint</Application>
  <PresentationFormat>Widescreen</PresentationFormat>
  <Paragraphs>33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1_RetrospectVTI</vt:lpstr>
      <vt:lpstr>SMART SPEED BREAKER WITH  ZEBRA CROSSING</vt:lpstr>
      <vt:lpstr>ABSTRACT</vt:lpstr>
      <vt:lpstr>INTRODUCTION</vt:lpstr>
      <vt:lpstr>LITERATURE SURVEY</vt:lpstr>
      <vt:lpstr>PROPOSED SYSTEM</vt:lpstr>
      <vt:lpstr>SYSTEM ARCHITECTURE</vt:lpstr>
      <vt:lpstr>METHODOLOGY</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SPEED BREAKER WITH  ZEBRA CROSSING</dc:title>
  <dc:creator>Joshita Umanath</dc:creator>
  <cp:lastModifiedBy>Guest User</cp:lastModifiedBy>
  <cp:revision>4</cp:revision>
  <dcterms:created xsi:type="dcterms:W3CDTF">2024-05-24T08:01:25Z</dcterms:created>
  <dcterms:modified xsi:type="dcterms:W3CDTF">2024-05-25T01:24:19Z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