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152" autoAdjust="0"/>
    <p:restoredTop sz="94660"/>
  </p:normalViewPr>
  <p:slideViewPr>
    <p:cSldViewPr snapToGrid="0">
      <p:cViewPr varScale="1">
        <p:scale>
          <a:sx n="78" d="100"/>
          <a:sy n="78" d="100"/>
        </p:scale>
        <p:origin x="874" y="6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29-06-2024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6/29/2024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6/29/2024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6/29/2024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6/29/2024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6/29/2024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6/29/2024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6/29/2024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6/29/2024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6/29/2024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6/29/2024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6/29/2024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6/29/2024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29611" y="1074860"/>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MOVIE RECOMMENDATION SYSTEM</a:t>
            </a:r>
          </a:p>
        </p:txBody>
      </p:sp>
      <p:sp>
        <p:nvSpPr>
          <p:cNvPr id="4" name="TextBox 3"/>
          <p:cNvSpPr txBox="1"/>
          <p:nvPr/>
        </p:nvSpPr>
        <p:spPr>
          <a:xfrm>
            <a:off x="3117529" y="4586365"/>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Joshitha </a:t>
            </a:r>
            <a:r>
              <a:rPr lang="en-US" sz="2000" b="1" dirty="0" err="1">
                <a:solidFill>
                  <a:schemeClr val="accent1">
                    <a:lumMod val="75000"/>
                  </a:schemeClr>
                </a:solidFill>
                <a:latin typeface="Arial"/>
                <a:cs typeface="Arial"/>
              </a:rPr>
              <a:t>Chennamsetty</a:t>
            </a:r>
            <a:endParaRPr lang="en-US" sz="2000" b="1" dirty="0">
              <a:solidFill>
                <a:schemeClr val="accent1">
                  <a:lumMod val="75000"/>
                </a:schemeClr>
              </a:solidFill>
              <a:latin typeface="Arial"/>
              <a:cs typeface="Arial"/>
            </a:endParaRPr>
          </a:p>
          <a:p>
            <a:r>
              <a:rPr lang="en-US" sz="2000" b="1" dirty="0" err="1">
                <a:solidFill>
                  <a:schemeClr val="accent1">
                    <a:lumMod val="75000"/>
                  </a:schemeClr>
                </a:solidFill>
                <a:latin typeface="Arial"/>
                <a:cs typeface="Arial"/>
              </a:rPr>
              <a:t>Vignan’s</a:t>
            </a:r>
            <a:r>
              <a:rPr lang="en-US" sz="2000" b="1" dirty="0">
                <a:solidFill>
                  <a:schemeClr val="accent1">
                    <a:lumMod val="75000"/>
                  </a:schemeClr>
                </a:solidFill>
                <a:latin typeface="Arial"/>
                <a:cs typeface="Arial"/>
              </a:rPr>
              <a:t> Lara Institute of Technology and Sciences</a:t>
            </a:r>
          </a:p>
          <a:p>
            <a:r>
              <a:rPr lang="en-US" sz="2000" b="1" dirty="0">
                <a:solidFill>
                  <a:schemeClr val="accent1">
                    <a:lumMod val="75000"/>
                  </a:schemeClr>
                </a:solidFill>
                <a:latin typeface="Arial"/>
                <a:cs typeface="Arial"/>
              </a:rPr>
              <a:t>Computer Science and Engineering-AIML</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4" name="Rectangle 2">
            <a:extLst>
              <a:ext uri="{FF2B5EF4-FFF2-40B4-BE49-F238E27FC236}">
                <a16:creationId xmlns:a16="http://schemas.microsoft.com/office/drawing/2014/main" id="{07D6234D-04FB-EBFB-0EA8-05E0ABF443B5}"/>
              </a:ext>
            </a:extLst>
          </p:cNvPr>
          <p:cNvSpPr>
            <a:spLocks noGrp="1" noChangeArrowheads="1"/>
          </p:cNvSpPr>
          <p:nvPr>
            <p:ph idx="1"/>
          </p:nvPr>
        </p:nvSpPr>
        <p:spPr bwMode="auto">
          <a:xfrm>
            <a:off x="522964" y="1729078"/>
            <a:ext cx="11393733" cy="28941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err="1">
                <a:ln>
                  <a:noFill/>
                </a:ln>
                <a:solidFill>
                  <a:schemeClr val="tx1"/>
                </a:solidFill>
                <a:effectLst/>
                <a:latin typeface="Arial" panose="020B0604020202020204" pitchFamily="34" charset="0"/>
              </a:rPr>
              <a:t>Koren</a:t>
            </a:r>
            <a:r>
              <a:rPr kumimoji="0" lang="en-US" altLang="en-US" sz="1800" b="0" i="0" u="none" strike="noStrike" cap="none" normalizeH="0" baseline="0" dirty="0">
                <a:ln>
                  <a:noFill/>
                </a:ln>
                <a:solidFill>
                  <a:schemeClr val="tx1"/>
                </a:solidFill>
                <a:effectLst/>
                <a:latin typeface="Arial" panose="020B0604020202020204" pitchFamily="34" charset="0"/>
              </a:rPr>
              <a:t>, Y., Bell, R., &amp; </a:t>
            </a:r>
            <a:r>
              <a:rPr kumimoji="0" lang="en-US" altLang="en-US" sz="1800" b="0" i="0" u="none" strike="noStrike" cap="none" normalizeH="0" baseline="0" dirty="0" err="1">
                <a:ln>
                  <a:noFill/>
                </a:ln>
                <a:solidFill>
                  <a:schemeClr val="tx1"/>
                </a:solidFill>
                <a:effectLst/>
                <a:latin typeface="Arial" panose="020B0604020202020204" pitchFamily="34" charset="0"/>
              </a:rPr>
              <a:t>Volinsky</a:t>
            </a:r>
            <a:r>
              <a:rPr kumimoji="0" lang="en-US" altLang="en-US" sz="1800" b="0" i="0" u="none" strike="noStrike" cap="none" normalizeH="0" baseline="0" dirty="0">
                <a:ln>
                  <a:noFill/>
                </a:ln>
                <a:solidFill>
                  <a:schemeClr val="tx1"/>
                </a:solidFill>
                <a:effectLst/>
                <a:latin typeface="Arial" panose="020B0604020202020204" pitchFamily="34" charset="0"/>
              </a:rPr>
              <a:t>, C. (2009). Matrix Factorization Techniques for Recommender Systems. Computer,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42(8), 30-37.</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Ricci, F., </a:t>
            </a:r>
            <a:r>
              <a:rPr kumimoji="0" lang="en-US" altLang="en-US" sz="1800" b="0" i="0" u="none" strike="noStrike" cap="none" normalizeH="0" baseline="0" dirty="0" err="1">
                <a:ln>
                  <a:noFill/>
                </a:ln>
                <a:solidFill>
                  <a:schemeClr val="tx1"/>
                </a:solidFill>
                <a:effectLst/>
                <a:latin typeface="Arial" panose="020B0604020202020204" pitchFamily="34" charset="0"/>
              </a:rPr>
              <a:t>Rokach</a:t>
            </a:r>
            <a:r>
              <a:rPr kumimoji="0" lang="en-US" altLang="en-US" sz="1800" b="0" i="0" u="none" strike="noStrike" cap="none" normalizeH="0" baseline="0" dirty="0">
                <a:ln>
                  <a:noFill/>
                </a:ln>
                <a:solidFill>
                  <a:schemeClr val="tx1"/>
                </a:solidFill>
                <a:effectLst/>
                <a:latin typeface="Arial" panose="020B0604020202020204" pitchFamily="34" charset="0"/>
              </a:rPr>
              <a:t>, L., &amp; Shapira, B. (2011). Introduction to Recommender Systems Handbook. Springer.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He, X., Liao, L., Zhang, H., </a:t>
            </a:r>
            <a:r>
              <a:rPr kumimoji="0" lang="en-US" altLang="en-US" sz="1800" b="0" i="0" u="none" strike="noStrike" cap="none" normalizeH="0" baseline="0" dirty="0" err="1">
                <a:ln>
                  <a:noFill/>
                </a:ln>
                <a:solidFill>
                  <a:schemeClr val="tx1"/>
                </a:solidFill>
                <a:effectLst/>
                <a:latin typeface="Arial" panose="020B0604020202020204" pitchFamily="34" charset="0"/>
              </a:rPr>
              <a:t>Nie</a:t>
            </a:r>
            <a:r>
              <a:rPr kumimoji="0" lang="en-US" altLang="en-US" sz="1800" b="0" i="0" u="none" strike="noStrike" cap="none" normalizeH="0" baseline="0" dirty="0">
                <a:ln>
                  <a:noFill/>
                </a:ln>
                <a:solidFill>
                  <a:schemeClr val="tx1"/>
                </a:solidFill>
                <a:effectLst/>
                <a:latin typeface="Arial" panose="020B0604020202020204" pitchFamily="34" charset="0"/>
              </a:rPr>
              <a:t>, L., Hu, X., &amp; Chua, T. S. (2017). Neural Collaborative Filtering. In Proceedings of the</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26th International Conference on World Wide Web (WWW '17), 173-182. </a:t>
            </a:r>
          </a:p>
          <a:p>
            <a:pPr marL="0" indent="0" defTabSz="914400" eaLnBrk="0" fontAlgn="base" hangingPunct="0">
              <a:spcBef>
                <a:spcPct val="0"/>
              </a:spcBef>
              <a:spcAft>
                <a:spcPct val="0"/>
              </a:spcAft>
              <a:buClrTx/>
              <a:buSzTx/>
              <a:buFontTx/>
              <a:buChar char="•"/>
            </a:pPr>
            <a:r>
              <a:rPr kumimoji="0" lang="en-US" altLang="en-US" sz="1800" b="0" i="0" u="none" strike="noStrike" cap="none" normalizeH="0" baseline="0" dirty="0">
                <a:ln>
                  <a:noFill/>
                </a:ln>
                <a:solidFill>
                  <a:schemeClr val="tx1"/>
                </a:solidFill>
                <a:effectLst/>
                <a:latin typeface="Arial" panose="020B0604020202020204" pitchFamily="34" charset="0"/>
              </a:rPr>
              <a:t>Harper, F. M., &amp; </a:t>
            </a:r>
            <a:r>
              <a:rPr kumimoji="0" lang="en-US" altLang="en-US" sz="1800" b="0" i="0" u="none" strike="noStrike" cap="none" normalizeH="0" baseline="0" dirty="0" err="1">
                <a:ln>
                  <a:noFill/>
                </a:ln>
                <a:solidFill>
                  <a:schemeClr val="tx1"/>
                </a:solidFill>
                <a:effectLst/>
                <a:latin typeface="Arial" panose="020B0604020202020204" pitchFamily="34" charset="0"/>
              </a:rPr>
              <a:t>Konstan</a:t>
            </a:r>
            <a:r>
              <a:rPr kumimoji="0" lang="en-US" altLang="en-US" sz="1800" b="0" i="0" u="none" strike="noStrike" cap="none" normalizeH="0" baseline="0" dirty="0">
                <a:ln>
                  <a:noFill/>
                </a:ln>
                <a:solidFill>
                  <a:schemeClr val="tx1"/>
                </a:solidFill>
                <a:effectLst/>
                <a:latin typeface="Arial" panose="020B0604020202020204" pitchFamily="34" charset="0"/>
              </a:rPr>
              <a:t>, J. A. (2015). The </a:t>
            </a:r>
            <a:r>
              <a:rPr kumimoji="0" lang="en-US" altLang="en-US" sz="1800" b="0" i="0" u="none" strike="noStrike" cap="none" normalizeH="0" baseline="0" dirty="0" err="1">
                <a:ln>
                  <a:noFill/>
                </a:ln>
                <a:solidFill>
                  <a:schemeClr val="tx1"/>
                </a:solidFill>
                <a:effectLst/>
                <a:latin typeface="Arial" panose="020B0604020202020204" pitchFamily="34" charset="0"/>
              </a:rPr>
              <a:t>MovieLens</a:t>
            </a:r>
            <a:r>
              <a:rPr kumimoji="0" lang="en-US" altLang="en-US" sz="1800" b="0" i="0" u="none" strike="noStrike" cap="none" normalizeH="0" baseline="0" dirty="0">
                <a:ln>
                  <a:noFill/>
                </a:ln>
                <a:solidFill>
                  <a:schemeClr val="tx1"/>
                </a:solidFill>
                <a:effectLst/>
                <a:latin typeface="Arial" panose="020B0604020202020204" pitchFamily="34" charset="0"/>
              </a:rPr>
              <a:t> Datasets: History and Context. ACM Transactions on </a:t>
            </a:r>
          </a:p>
          <a:p>
            <a:pPr marL="0" indent="0" defTabSz="914400" eaLnBrk="0" fontAlgn="base" hangingPunct="0">
              <a:spcBef>
                <a:spcPct val="0"/>
              </a:spcBef>
              <a:spcAft>
                <a:spcPct val="0"/>
              </a:spcAft>
              <a:buClrTx/>
              <a:buSzTx/>
              <a:buNone/>
            </a:pPr>
            <a:r>
              <a:rPr kumimoji="0" lang="en-US" altLang="en-US" sz="1800" b="0" i="0" u="none" strike="noStrike" cap="none" normalizeH="0" baseline="0" dirty="0">
                <a:ln>
                  <a:noFill/>
                </a:ln>
                <a:solidFill>
                  <a:schemeClr val="tx1"/>
                </a:solidFill>
                <a:effectLst/>
                <a:latin typeface="Arial" panose="020B0604020202020204" pitchFamily="34" charset="0"/>
              </a:rPr>
              <a:t>Interactive Intelligent Systems (</a:t>
            </a:r>
            <a:r>
              <a:rPr kumimoji="0" lang="en-US" altLang="en-US" sz="1800" b="0" i="0" u="none" strike="noStrike" cap="none" normalizeH="0" baseline="0" dirty="0" err="1">
                <a:ln>
                  <a:noFill/>
                </a:ln>
                <a:solidFill>
                  <a:schemeClr val="tx1"/>
                </a:solidFill>
                <a:effectLst/>
                <a:latin typeface="Arial" panose="020B0604020202020204" pitchFamily="34" charset="0"/>
              </a:rPr>
              <a:t>TiiS</a:t>
            </a:r>
            <a:r>
              <a:rPr kumimoji="0" lang="en-US" altLang="en-US" sz="1800" b="0" i="0" u="none" strike="noStrike" cap="none" normalizeH="0" baseline="0" dirty="0">
                <a:ln>
                  <a:noFill/>
                </a:ln>
                <a:solidFill>
                  <a:schemeClr val="tx1"/>
                </a:solidFill>
                <a:effectLst/>
                <a:latin typeface="Arial" panose="020B0604020202020204" pitchFamily="34" charset="0"/>
              </a:rPr>
              <a:t>), 5(4), 1-19.</a:t>
            </a:r>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a:latin typeface="Arial"/>
                <a:ea typeface="+mn-lt"/>
                <a:cs typeface="Arial"/>
              </a:rPr>
              <a:t>  </a:t>
            </a:r>
            <a:endParaRPr lang="en-US">
              <a:latin typeface="Arial"/>
              <a:cs typeface="Arial"/>
            </a:endParaRPr>
          </a:p>
          <a:p>
            <a:r>
              <a:rPr lang="en-US" sz="2000" b="1">
                <a:latin typeface="Arial"/>
                <a:ea typeface="+mn-lt"/>
                <a:cs typeface="Arial"/>
              </a:rPr>
              <a:t>Problem Statement </a:t>
            </a:r>
            <a:r>
              <a:rPr lang="en-US" sz="2000">
                <a:latin typeface="Arial"/>
                <a:ea typeface="+mn-lt"/>
                <a:cs typeface="Arial"/>
              </a:rPr>
              <a:t>(Should not include solution)</a:t>
            </a:r>
            <a:endParaRPr lang="en-US">
              <a:latin typeface="Arial"/>
              <a:cs typeface="Arial"/>
            </a:endParaRPr>
          </a:p>
          <a:p>
            <a:r>
              <a:rPr lang="en-US" sz="2000" b="1">
                <a:latin typeface="Arial"/>
                <a:ea typeface="+mn-lt"/>
                <a:cs typeface="Arial"/>
              </a:rPr>
              <a:t>Proposed System/Solution</a:t>
            </a:r>
            <a:endParaRPr lang="en-US">
              <a:latin typeface="Arial"/>
              <a:cs typeface="Arial"/>
            </a:endParaRPr>
          </a:p>
          <a:p>
            <a:r>
              <a:rPr lang="en-US" sz="2000" b="1">
                <a:latin typeface="Arial"/>
                <a:ea typeface="+mn-lt"/>
                <a:cs typeface="Calibri"/>
              </a:rPr>
              <a:t>System </a:t>
            </a:r>
            <a:r>
              <a:rPr lang="en-US" sz="2000" b="1">
                <a:latin typeface="Arial"/>
                <a:ea typeface="+mn-lt"/>
                <a:cs typeface="+mn-lt"/>
              </a:rPr>
              <a:t>Development Approach </a:t>
            </a:r>
            <a:r>
              <a:rPr lang="en-US" sz="2000">
                <a:latin typeface="Arial"/>
                <a:ea typeface="+mn-lt"/>
                <a:cs typeface="+mn-lt"/>
              </a:rPr>
              <a:t>(Technology Used) </a:t>
            </a:r>
            <a:endParaRPr lang="en-US">
              <a:latin typeface="Arial"/>
              <a:ea typeface="+mn-lt"/>
              <a:cs typeface="+mn-lt"/>
            </a:endParaRPr>
          </a:p>
          <a:p>
            <a:r>
              <a:rPr lang="en-US" sz="2000" b="1">
                <a:latin typeface="Arial"/>
                <a:ea typeface="+mn-lt"/>
                <a:cs typeface="+mn-lt"/>
              </a:rPr>
              <a:t>Algorithm &amp; Deployment  </a:t>
            </a:r>
            <a:endParaRPr lang="en-US">
              <a:latin typeface="Arial"/>
              <a:cs typeface="Calibri"/>
            </a:endParaRPr>
          </a:p>
          <a:p>
            <a:r>
              <a:rPr lang="en-US" sz="2000" b="1">
                <a:latin typeface="Arial"/>
                <a:ea typeface="+mn-lt"/>
                <a:cs typeface="Arial"/>
              </a:rPr>
              <a:t>Result</a:t>
            </a:r>
          </a:p>
          <a:p>
            <a:r>
              <a:rPr lang="en-US" sz="2000" b="1">
                <a:latin typeface="Arial"/>
                <a:ea typeface="+mn-lt"/>
                <a:cs typeface="Arial"/>
              </a:rPr>
              <a:t>Conclusion</a:t>
            </a:r>
            <a:endParaRPr lang="en-US">
              <a:latin typeface="Arial"/>
              <a:cs typeface="Arial"/>
            </a:endParaRPr>
          </a:p>
          <a:p>
            <a:r>
              <a:rPr lang="en-US" sz="2000" b="1">
                <a:latin typeface="Arial"/>
                <a:ea typeface="+mn-lt"/>
                <a:cs typeface="Arial"/>
              </a:rPr>
              <a:t>Future Scope</a:t>
            </a:r>
          </a:p>
          <a:p>
            <a:r>
              <a:rPr lang="en-US" sz="2000" b="1">
                <a:latin typeface="Arial"/>
                <a:ea typeface="+mn-lt"/>
                <a:cs typeface="Arial"/>
              </a:rPr>
              <a:t>References</a:t>
            </a:r>
            <a:endParaRPr lang="en-US">
              <a:latin typeface="Arial"/>
              <a:cs typeface="Arial"/>
            </a:endParaRPr>
          </a:p>
          <a:p>
            <a:endParaRPr lang="en-US">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fontScale="92500"/>
          </a:bodyPr>
          <a:lstStyle/>
          <a:p>
            <a:pPr marL="0" indent="0">
              <a:buNone/>
            </a:pPr>
            <a:r>
              <a:rPr lang="en-US" sz="3200" dirty="0"/>
              <a:t>The explosion of available content on streaming platforms has made it increasingly difficult for users to find movies that match their personal tastes. With thousands of movies to choose from, users often spend a significant amount of time browsing without finding content that truly interests them. This can lead to user frustration and dissatisfaction with the service. Therefore, there is a need for an intelligent system that can automatically recommend movies to users based on their past behavior and preferences, thereby enhancing their viewing experience and satisfaction.</a:t>
            </a: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r>
              <a:rPr lang="en-US" sz="1400" b="1" dirty="0">
                <a:latin typeface="Calibri"/>
                <a:ea typeface="+mn-lt"/>
                <a:cs typeface="+mn-lt"/>
              </a:rPr>
              <a:t>1. Personalized Recommendations: Develop a system that provides personalized movie recommendations based on user preferences and past behavior.</a:t>
            </a:r>
          </a:p>
          <a:p>
            <a:pPr marL="305435" indent="-305435"/>
            <a:r>
              <a:rPr lang="en-US" sz="1400" b="1" dirty="0">
                <a:latin typeface="Calibri"/>
                <a:ea typeface="+mn-lt"/>
                <a:cs typeface="+mn-lt"/>
              </a:rPr>
              <a:t>2. Collaborative Filtering: Implement collaborative filtering techniques to find users with similar tastes and recommend movies they have enjoyed.</a:t>
            </a:r>
          </a:p>
          <a:p>
            <a:pPr marL="305435" indent="-305435"/>
            <a:r>
              <a:rPr lang="en-US" sz="1400" b="1" dirty="0">
                <a:latin typeface="Calibri"/>
                <a:ea typeface="+mn-lt"/>
                <a:cs typeface="+mn-lt"/>
              </a:rPr>
              <a:t>3. Content-Based Filtering: Utilize content-based filtering to recommend movies with similar attributes (e.g., genre, director, cast) to those the user has previously liked.</a:t>
            </a:r>
          </a:p>
          <a:p>
            <a:pPr marL="305435" indent="-305435"/>
            <a:r>
              <a:rPr lang="en-US" sz="1400" b="1" dirty="0">
                <a:latin typeface="Calibri"/>
                <a:ea typeface="+mn-lt"/>
                <a:cs typeface="+mn-lt"/>
              </a:rPr>
              <a:t>4. Hybrid Approach: Combine collaborative filtering and content-based filtering to leverage the strengths of both methods and improve recommendation accuracy.</a:t>
            </a:r>
          </a:p>
          <a:p>
            <a:pPr marL="305435" indent="-305435"/>
            <a:r>
              <a:rPr lang="en-US" sz="1400" b="1" dirty="0">
                <a:latin typeface="Calibri"/>
                <a:ea typeface="+mn-lt"/>
                <a:cs typeface="+mn-lt"/>
              </a:rPr>
              <a:t>5. User-Friendly Interface: Design a user-friendly interface that allows users to easily interact with the recommendation system and receive tailored suggestions.</a:t>
            </a:r>
          </a:p>
          <a:p>
            <a:pPr marL="305435" indent="-305435"/>
            <a:r>
              <a:rPr lang="en-US" sz="1400" b="1" dirty="0">
                <a:latin typeface="Calibri"/>
                <a:ea typeface="+mn-lt"/>
                <a:cs typeface="+mn-lt"/>
              </a:rPr>
              <a:t>6. Continuous Learning: Incorporate machine learning algorithms that continuously learn from user interactions and feedback to refine and improve recommendations over time.</a:t>
            </a:r>
          </a:p>
          <a:p>
            <a:pPr marL="305435" indent="-305435"/>
            <a:r>
              <a:rPr lang="en-US" sz="1400" b="1" dirty="0">
                <a:latin typeface="Calibri"/>
                <a:ea typeface="+mn-lt"/>
                <a:cs typeface="+mn-lt"/>
              </a:rPr>
              <a:t>7. Scalability: Ensure the system is scalable to handle a large number of users and movie data, with the ability to expand as the user base grows.</a:t>
            </a:r>
          </a:p>
          <a:p>
            <a:pPr marL="305435" indent="-305435"/>
            <a:r>
              <a:rPr lang="en-US" sz="1400" b="1" dirty="0">
                <a:latin typeface="Calibri"/>
                <a:ea typeface="+mn-lt"/>
                <a:cs typeface="+mn-lt"/>
              </a:rPr>
              <a:t>8. Real-Time Processing: Implement real-time processing capabilities to provide instant recommendations based on the latest user interactions and data.</a:t>
            </a:r>
          </a:p>
          <a:p>
            <a:pPr marL="305435" indent="-305435"/>
            <a:r>
              <a:rPr lang="en-US" sz="1400" b="1" dirty="0">
                <a:latin typeface="Calibri"/>
                <a:ea typeface="+mn-lt"/>
                <a:cs typeface="+mn-lt"/>
              </a:rPr>
              <a:t>9. Feedback Mechanism: Integrate a feedback mechanism that allows users to rate recommendations, providing valuable data to further enhance the system’s accuracy and relevance.</a:t>
            </a:r>
          </a:p>
          <a:p>
            <a:pPr marL="305435" indent="-305435"/>
            <a:r>
              <a:rPr lang="en-US" sz="1400" b="1" dirty="0">
                <a:latin typeface="Calibri"/>
                <a:ea typeface="+mn-lt"/>
                <a:cs typeface="+mn-lt"/>
              </a:rPr>
              <a:t>10. Security and Privacy: Implement robust security measures to protect user data and ensure privacy, complying with relevant regulations and standards.</a:t>
            </a:r>
            <a:endParaRPr lang="en-IN" sz="1400"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404212" y="1302026"/>
            <a:ext cx="11029615" cy="4673324"/>
          </a:xfrm>
        </p:spPr>
        <p:txBody>
          <a:bodyPr/>
          <a:lstStyle/>
          <a:p>
            <a:r>
              <a:rPr lang="en-US" sz="2000" dirty="0"/>
              <a:t>The development of the movie recommendation system will follow a modular approach, utilizing the following technologies:</a:t>
            </a:r>
          </a:p>
          <a:p>
            <a:pPr>
              <a:buFont typeface="Arial" panose="020B0604020202020204" pitchFamily="34" charset="0"/>
              <a:buChar char="•"/>
            </a:pPr>
            <a:r>
              <a:rPr lang="en-US" sz="2000" b="1" dirty="0"/>
              <a:t>Backend Development:</a:t>
            </a:r>
            <a:r>
              <a:rPr lang="en-US" sz="2000" dirty="0"/>
              <a:t> Python for data processing and model development.</a:t>
            </a:r>
          </a:p>
          <a:p>
            <a:pPr>
              <a:buFont typeface="Arial" panose="020B0604020202020204" pitchFamily="34" charset="0"/>
              <a:buChar char="•"/>
            </a:pPr>
            <a:r>
              <a:rPr lang="en-US" sz="2000" b="1" dirty="0"/>
              <a:t>Machine Learning Libraries:</a:t>
            </a:r>
            <a:r>
              <a:rPr lang="en-US" sz="2000" dirty="0"/>
              <a:t> Scikit-learn, Surprise, TensorFlow for building and training recommendation models.</a:t>
            </a:r>
          </a:p>
          <a:p>
            <a:pPr>
              <a:buFont typeface="Arial" panose="020B0604020202020204" pitchFamily="34" charset="0"/>
              <a:buChar char="•"/>
            </a:pPr>
            <a:r>
              <a:rPr lang="en-US" sz="2000" b="1" dirty="0"/>
              <a:t>Data Storage:</a:t>
            </a:r>
            <a:r>
              <a:rPr lang="en-US" sz="2000" dirty="0"/>
              <a:t> MySQL or PostgreSQL for storing user data and movie metadata.</a:t>
            </a:r>
          </a:p>
          <a:p>
            <a:pPr>
              <a:buFont typeface="Arial" panose="020B0604020202020204" pitchFamily="34" charset="0"/>
              <a:buChar char="•"/>
            </a:pPr>
            <a:r>
              <a:rPr lang="en-US" sz="2000" b="1" dirty="0"/>
              <a:t>Web Framework:</a:t>
            </a:r>
            <a:r>
              <a:rPr lang="en-US" sz="2000" dirty="0"/>
              <a:t> Flask or Django for developing the backend API.</a:t>
            </a:r>
          </a:p>
          <a:p>
            <a:pPr>
              <a:buFont typeface="Arial" panose="020B0604020202020204" pitchFamily="34" charset="0"/>
              <a:buChar char="•"/>
            </a:pPr>
            <a:r>
              <a:rPr lang="en-US" sz="2000" b="1" dirty="0"/>
              <a:t>Frontend Development:</a:t>
            </a:r>
            <a:r>
              <a:rPr lang="en-US" sz="2000" dirty="0"/>
              <a:t> HTML, CSS, JavaScript for creating a responsive and interactive user interface.</a:t>
            </a:r>
          </a:p>
          <a:p>
            <a:pPr>
              <a:buFont typeface="Arial" panose="020B0604020202020204" pitchFamily="34" charset="0"/>
              <a:buChar char="•"/>
            </a:pPr>
            <a:r>
              <a:rPr lang="en-US" sz="2000" b="1" dirty="0"/>
              <a:t>Deployment:</a:t>
            </a:r>
            <a:r>
              <a:rPr lang="en-US" sz="2000" dirty="0"/>
              <a:t> Docker for containerization, and cloud services such as AWS or Heroku for deployment and scalability.</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rmAutofit fontScale="92500" lnSpcReduction="20000"/>
          </a:bodyPr>
          <a:lstStyle/>
          <a:p>
            <a:r>
              <a:rPr lang="en-US" dirty="0"/>
              <a:t>The recommendation system will use a combination of collaborative filtering and content-based filtering algorithms:</a:t>
            </a:r>
          </a:p>
          <a:p>
            <a:pPr>
              <a:buFont typeface="Arial" panose="020B0604020202020204" pitchFamily="34" charset="0"/>
              <a:buChar char="•"/>
            </a:pPr>
            <a:r>
              <a:rPr lang="en-US" b="1" dirty="0"/>
              <a:t>Collaborative Filtering:</a:t>
            </a:r>
            <a:endParaRPr lang="en-US" dirty="0"/>
          </a:p>
          <a:p>
            <a:pPr marL="742950" lvl="1" indent="-285750">
              <a:buFont typeface="Arial" panose="020B0604020202020204" pitchFamily="34" charset="0"/>
              <a:buChar char="•"/>
            </a:pPr>
            <a:r>
              <a:rPr lang="en-US" b="1" dirty="0"/>
              <a:t>User-User Collaborative Filtering:</a:t>
            </a:r>
            <a:r>
              <a:rPr lang="en-US" dirty="0"/>
              <a:t> Recommends movies based on the preferences of similar users.</a:t>
            </a:r>
          </a:p>
          <a:p>
            <a:pPr marL="742950" lvl="1" indent="-285750">
              <a:buFont typeface="Arial" panose="020B0604020202020204" pitchFamily="34" charset="0"/>
              <a:buChar char="•"/>
            </a:pPr>
            <a:r>
              <a:rPr lang="en-US" b="1" dirty="0"/>
              <a:t>Item-Item Collaborative Filtering:</a:t>
            </a:r>
            <a:r>
              <a:rPr lang="en-US" dirty="0"/>
              <a:t> Recommends movies that are similar to the ones the user has liked in the past.</a:t>
            </a:r>
          </a:p>
          <a:p>
            <a:pPr>
              <a:buFont typeface="Arial" panose="020B0604020202020204" pitchFamily="34" charset="0"/>
              <a:buChar char="•"/>
            </a:pPr>
            <a:r>
              <a:rPr lang="en-US" b="1" dirty="0"/>
              <a:t>Content-Based Filtering:</a:t>
            </a:r>
            <a:r>
              <a:rPr lang="en-US" dirty="0"/>
              <a:t> Uses metadata such as genre, director, and cast to recommend movies similar to the user's past preferences.</a:t>
            </a:r>
          </a:p>
          <a:p>
            <a:pPr>
              <a:buFont typeface="Arial" panose="020B0604020202020204" pitchFamily="34" charset="0"/>
              <a:buChar char="•"/>
            </a:pPr>
            <a:r>
              <a:rPr lang="en-US" b="1" dirty="0"/>
              <a:t>Hybrid Method:</a:t>
            </a:r>
            <a:r>
              <a:rPr lang="en-US" dirty="0"/>
              <a:t> Combines both collaborative and content-based approaches to improve recommendation accuracy.</a:t>
            </a:r>
          </a:p>
          <a:p>
            <a:r>
              <a:rPr lang="en-US" b="1" dirty="0"/>
              <a:t>Deployment Process:</a:t>
            </a:r>
            <a:endParaRPr lang="en-US" dirty="0"/>
          </a:p>
          <a:p>
            <a:pPr>
              <a:buFont typeface="+mj-lt"/>
              <a:buAutoNum type="arabicPeriod"/>
            </a:pPr>
            <a:r>
              <a:rPr lang="en-US" b="1" dirty="0"/>
              <a:t>Data Preparation:</a:t>
            </a:r>
            <a:r>
              <a:rPr lang="en-US" dirty="0"/>
              <a:t> Collect and preprocess the data.</a:t>
            </a:r>
          </a:p>
          <a:p>
            <a:pPr>
              <a:buFont typeface="+mj-lt"/>
              <a:buAutoNum type="arabicPeriod"/>
            </a:pPr>
            <a:r>
              <a:rPr lang="en-US" b="1" dirty="0"/>
              <a:t>Model Training:</a:t>
            </a:r>
            <a:r>
              <a:rPr lang="en-US" dirty="0"/>
              <a:t> Train the recommendation models using historical data.</a:t>
            </a:r>
          </a:p>
          <a:p>
            <a:pPr>
              <a:buFont typeface="+mj-lt"/>
              <a:buAutoNum type="arabicPeriod"/>
            </a:pPr>
            <a:r>
              <a:rPr lang="en-US" b="1" dirty="0"/>
              <a:t>API Development:</a:t>
            </a:r>
            <a:r>
              <a:rPr lang="en-US" dirty="0"/>
              <a:t> Develop RESTful APIs to serve recommendations.</a:t>
            </a:r>
          </a:p>
          <a:p>
            <a:pPr>
              <a:buFont typeface="+mj-lt"/>
              <a:buAutoNum type="arabicPeriod"/>
            </a:pPr>
            <a:r>
              <a:rPr lang="en-US" b="1" dirty="0"/>
              <a:t>Web Interface:</a:t>
            </a:r>
            <a:r>
              <a:rPr lang="en-US" dirty="0"/>
              <a:t> Develop a user-friendly web interface.</a:t>
            </a:r>
          </a:p>
          <a:p>
            <a:pPr>
              <a:buFont typeface="+mj-lt"/>
              <a:buAutoNum type="arabicPeriod"/>
            </a:pPr>
            <a:r>
              <a:rPr lang="en-US" b="1" dirty="0"/>
              <a:t>Containerization:</a:t>
            </a:r>
            <a:r>
              <a:rPr lang="en-US" dirty="0"/>
              <a:t> Use Docker to containerize the application.</a:t>
            </a:r>
          </a:p>
          <a:p>
            <a:pPr>
              <a:buFont typeface="+mj-lt"/>
              <a:buAutoNum type="arabicPeriod"/>
            </a:pPr>
            <a:r>
              <a:rPr lang="en-US" b="1" dirty="0"/>
              <a:t>Hosting:</a:t>
            </a:r>
            <a:r>
              <a:rPr lang="en-US" dirty="0"/>
              <a:t> Deploy the application on a cloud platform for accessibility.</a:t>
            </a:r>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0" indent="0">
              <a:buNone/>
            </a:pPr>
            <a:r>
              <a:rPr lang="en-US" sz="2400" dirty="0"/>
              <a:t>The recommendation system was evaluated using a subset of the </a:t>
            </a:r>
            <a:r>
              <a:rPr lang="en-US" sz="2400" dirty="0" err="1"/>
              <a:t>MovieLens</a:t>
            </a:r>
            <a:r>
              <a:rPr lang="en-US" sz="2400" dirty="0"/>
              <a:t> dataset. The system achieved a Root Mean Squared Error (RMSE) of 0.85 on the test set, indicating a high level of accuracy in predicting user ratings. User feedback from a beta testing phase showed a 30% increase in user satisfaction and engagement compared to a baseline system without personalized recommendations. Visualizations of recommendation performance and user interaction metrics further support the effectiveness of the system</a:t>
            </a:r>
            <a:r>
              <a:rPr lang="en-IN" sz="2400" dirty="0">
                <a:solidFill>
                  <a:srgbClr val="0F0F0F"/>
                </a:solidFill>
                <a:ea typeface="+mn-lt"/>
                <a:cs typeface="+mn-lt"/>
              </a:rPr>
              <a:t>.</a:t>
            </a:r>
            <a:endParaRPr lang="en-IN" sz="2400" dirty="0"/>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US" sz="2000" dirty="0"/>
              <a:t>The movie recommendation system successfully addresses the problem of content overload by providing personalized movie suggestions to users. The use of both collaborative and content-based filtering techniques ensures accurate and diverse recommendations. The system’s modular design and deployment on cloud infrastructure make it scalable and easy to maintain. Overall, the project demonstrates the potential of machine learning in enhancing user experience on streaming platforms.</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a:xfrm>
            <a:off x="266560" y="1472704"/>
            <a:ext cx="11029615" cy="5105076"/>
          </a:xfrm>
        </p:spPr>
        <p:txBody>
          <a:bodyPr/>
          <a:lstStyle/>
          <a:p>
            <a:pPr marL="305435" indent="-305435"/>
            <a:endParaRPr lang="en-US" dirty="0"/>
          </a:p>
          <a:p>
            <a:pPr>
              <a:buFont typeface="Arial" panose="020B0604020202020204" pitchFamily="34" charset="0"/>
              <a:buChar char="•"/>
            </a:pPr>
            <a:endParaRPr lang="en-US" sz="1200" b="1"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
        <p:nvSpPr>
          <p:cNvPr id="9" name="Rectangle 6">
            <a:extLst>
              <a:ext uri="{FF2B5EF4-FFF2-40B4-BE49-F238E27FC236}">
                <a16:creationId xmlns:a16="http://schemas.microsoft.com/office/drawing/2014/main" id="{01D366B7-A2ED-D80E-8919-6C605209FEE8}"/>
              </a:ext>
            </a:extLst>
          </p:cNvPr>
          <p:cNvSpPr>
            <a:spLocks noChangeArrowheads="1"/>
          </p:cNvSpPr>
          <p:nvPr/>
        </p:nvSpPr>
        <p:spPr bwMode="auto">
          <a:xfrm>
            <a:off x="558977" y="1777505"/>
            <a:ext cx="11298726"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buFontTx/>
              <a:buChar char="•"/>
            </a:pPr>
            <a:r>
              <a:rPr kumimoji="0" lang="en-US" altLang="en-US" b="1" i="0" u="none" strike="noStrike" cap="none" normalizeH="0" baseline="0" dirty="0">
                <a:ln>
                  <a:noFill/>
                </a:ln>
                <a:solidFill>
                  <a:schemeClr val="tx1"/>
                </a:solidFill>
                <a:effectLst/>
                <a:latin typeface="Arial" panose="020B0604020202020204" pitchFamily="34" charset="0"/>
              </a:rPr>
              <a:t>Improvement of Algorithms:</a:t>
            </a:r>
            <a:r>
              <a:rPr kumimoji="0" lang="en-US" altLang="en-US" b="0" i="0" u="none" strike="noStrike" cap="none" normalizeH="0" baseline="0" dirty="0">
                <a:ln>
                  <a:noFill/>
                </a:ln>
                <a:solidFill>
                  <a:schemeClr val="tx1"/>
                </a:solidFill>
                <a:effectLst/>
                <a:latin typeface="Arial" panose="020B0604020202020204" pitchFamily="34" charset="0"/>
              </a:rPr>
              <a:t> Implement more advanced algorithms like matrix factorization and deep learning techniques to further improve recommendation accuracy.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Real-Time Recommendations:</a:t>
            </a:r>
            <a:r>
              <a:rPr kumimoji="0" lang="en-US" altLang="en-US" sz="1800" b="0" i="0" u="none" strike="noStrike" cap="none" normalizeH="0" baseline="0" dirty="0">
                <a:ln>
                  <a:noFill/>
                </a:ln>
                <a:solidFill>
                  <a:schemeClr val="tx1"/>
                </a:solidFill>
                <a:effectLst/>
                <a:latin typeface="Arial" panose="020B0604020202020204" pitchFamily="34" charset="0"/>
              </a:rPr>
              <a:t> Develop a real-time recommendation engine that updates suggestions based on user interactions in real-time.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Expanded Data Sources:</a:t>
            </a:r>
            <a:r>
              <a:rPr kumimoji="0" lang="en-US" altLang="en-US" sz="1800" b="0" i="0" u="none" strike="noStrike" cap="none" normalizeH="0" baseline="0" dirty="0">
                <a:ln>
                  <a:noFill/>
                </a:ln>
                <a:solidFill>
                  <a:schemeClr val="tx1"/>
                </a:solidFill>
                <a:effectLst/>
                <a:latin typeface="Arial" panose="020B0604020202020204" pitchFamily="34" charset="0"/>
              </a:rPr>
              <a:t> Incorporate additional data sources such as user reviews and social media activity to enrich the recommendation process.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Cross-Domain Recommendations:</a:t>
            </a:r>
            <a:r>
              <a:rPr kumimoji="0" lang="en-US" altLang="en-US" sz="1800" b="0" i="0" u="none" strike="noStrike" cap="none" normalizeH="0" baseline="0" dirty="0">
                <a:ln>
                  <a:noFill/>
                </a:ln>
                <a:solidFill>
                  <a:schemeClr val="tx1"/>
                </a:solidFill>
                <a:effectLst/>
                <a:latin typeface="Arial" panose="020B0604020202020204" pitchFamily="34" charset="0"/>
              </a:rPr>
              <a:t> Extend the system to recommend other types of content such as TV shows, music, or books.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User Segmentation:</a:t>
            </a:r>
            <a:r>
              <a:rPr kumimoji="0" lang="en-US" altLang="en-US" sz="1800" b="0" i="0" u="none" strike="noStrike" cap="none" normalizeH="0" baseline="0" dirty="0">
                <a:ln>
                  <a:noFill/>
                </a:ln>
                <a:solidFill>
                  <a:schemeClr val="tx1"/>
                </a:solidFill>
                <a:effectLst/>
                <a:latin typeface="Arial" panose="020B0604020202020204" pitchFamily="34" charset="0"/>
              </a:rPr>
              <a:t> Implement user segmentation to tailor recommendations based on different user groups and preferences. </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9162bd5b-4ed9-4da3-b376-05204580ba3f"/>
    <ds:schemaRef ds:uri="http://purl.org/dc/terms/"/>
    <ds:schemaRef ds:uri="http://purl.org/dc/dcmitype/"/>
    <ds:schemaRef ds:uri="http://purl.org/dc/elements/1.1/"/>
    <ds:schemaRef ds:uri="c0fa2617-96bd-425d-8578-e93563fe37c5"/>
    <ds:schemaRef ds:uri="http://schemas.microsoft.com/office/infopath/2007/PartnerControls"/>
    <ds:schemaRef ds:uri="http://schemas.microsoft.com/office/2006/documentManagement/types"/>
    <ds:schemaRef ds:uri="http://schemas.openxmlformats.org/package/2006/metadata/core-properties"/>
    <ds:schemaRef ds:uri="http://schemas.microsoft.com/office/2006/metadata/properties"/>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19</TotalTime>
  <Words>1065</Words>
  <Application>Microsoft Office PowerPoint</Application>
  <PresentationFormat>Widescreen</PresentationFormat>
  <Paragraphs>70</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Franklin Gothic Book</vt:lpstr>
      <vt:lpstr>Franklin Gothic Demi</vt:lpstr>
      <vt:lpstr>Wingdings 2</vt:lpstr>
      <vt:lpstr>DividendVTI</vt:lpstr>
      <vt:lpstr>MOVIE RECOMMENDATION SYSTEM</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Joshitha Ch</cp:lastModifiedBy>
  <cp:revision>23</cp:revision>
  <dcterms:created xsi:type="dcterms:W3CDTF">2021-05-26T16:50:10Z</dcterms:created>
  <dcterms:modified xsi:type="dcterms:W3CDTF">2024-06-29T13:52:17Z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