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10417-59CB-4737-A949-1ADABA95739B}"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7B309-975E-4A85-A0D5-19114C29C4DF}" type="slidenum">
              <a:rPr lang="en-IN" smtClean="0"/>
              <a:t>‹#›</a:t>
            </a:fld>
            <a:endParaRPr lang="en-IN"/>
          </a:p>
        </p:txBody>
      </p:sp>
    </p:spTree>
    <p:extLst>
      <p:ext uri="{BB962C8B-B14F-4D97-AF65-F5344CB8AC3E}">
        <p14:creationId xmlns:p14="http://schemas.microsoft.com/office/powerpoint/2010/main" val="176533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56D4BC-FEEF-4E28-99F6-5ADD3B865F76}" type="datetimeFigureOut">
              <a:rPr lang="en-IN" smtClean="0"/>
              <a:t>13-09-2024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95650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243716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4257018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5192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41224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56D4BC-FEEF-4E28-99F6-5ADD3B865F76}"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99831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56D4BC-FEEF-4E28-99F6-5ADD3B865F76}"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35064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6D4BC-FEEF-4E28-99F6-5ADD3B865F76}"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83188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6D4BC-FEEF-4E28-99F6-5ADD3B865F76}"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4868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6D4BC-FEEF-4E28-99F6-5ADD3B865F76}"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258464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6D4BC-FEEF-4E28-99F6-5ADD3B865F76}"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78747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366052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56D4BC-FEEF-4E28-99F6-5ADD3B865F76}"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203743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56D4BC-FEEF-4E28-99F6-5ADD3B865F76}"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373091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6D4BC-FEEF-4E28-99F6-5ADD3B865F76}" type="datetimeFigureOut">
              <a:rPr lang="en-IN" smtClean="0"/>
              <a:t>13-09-2024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409400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260782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56D4BC-FEEF-4E28-99F6-5ADD3B865F76}"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551EA-6A28-4549-8C8E-30CBCE6CA3CC}" type="slidenum">
              <a:rPr lang="en-IN" smtClean="0"/>
              <a:t>‹#›</a:t>
            </a:fld>
            <a:endParaRPr lang="en-IN"/>
          </a:p>
        </p:txBody>
      </p:sp>
    </p:spTree>
    <p:extLst>
      <p:ext uri="{BB962C8B-B14F-4D97-AF65-F5344CB8AC3E}">
        <p14:creationId xmlns:p14="http://schemas.microsoft.com/office/powerpoint/2010/main" val="16017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56D4BC-FEEF-4E28-99F6-5ADD3B865F76}" type="datetimeFigureOut">
              <a:rPr lang="en-IN" smtClean="0"/>
              <a:t>13-09-2024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6551EA-6A28-4549-8C8E-30CBCE6CA3CC}" type="slidenum">
              <a:rPr lang="en-IN" smtClean="0"/>
              <a:t>‹#›</a:t>
            </a:fld>
            <a:endParaRPr lang="en-IN"/>
          </a:p>
        </p:txBody>
      </p:sp>
    </p:spTree>
    <p:extLst>
      <p:ext uri="{BB962C8B-B14F-4D97-AF65-F5344CB8AC3E}">
        <p14:creationId xmlns:p14="http://schemas.microsoft.com/office/powerpoint/2010/main" val="19743005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68AC-293F-4F57-E096-4327D682F876}"/>
              </a:ext>
            </a:extLst>
          </p:cNvPr>
          <p:cNvSpPr>
            <a:spLocks noGrp="1"/>
          </p:cNvSpPr>
          <p:nvPr>
            <p:ph type="ctrTitle"/>
          </p:nvPr>
        </p:nvSpPr>
        <p:spPr>
          <a:xfrm>
            <a:off x="1890492" y="1667647"/>
            <a:ext cx="8791575" cy="2387600"/>
          </a:xfrm>
        </p:spPr>
        <p:txBody>
          <a:bodyPr>
            <a:normAutofit/>
          </a:bodyPr>
          <a:lstStyle/>
          <a:p>
            <a:r>
              <a:rPr lang="en-US" sz="4400" dirty="0">
                <a:solidFill>
                  <a:schemeClr val="bg1"/>
                </a:solidFill>
              </a:rPr>
              <a:t>Object detection in images/videos using </a:t>
            </a:r>
            <a:r>
              <a:rPr lang="en-US" sz="4400" dirty="0" err="1">
                <a:solidFill>
                  <a:schemeClr val="bg1"/>
                </a:solidFill>
              </a:rPr>
              <a:t>detr</a:t>
            </a:r>
            <a:r>
              <a:rPr lang="en-US" sz="4400" dirty="0">
                <a:solidFill>
                  <a:schemeClr val="bg1"/>
                </a:solidFill>
              </a:rPr>
              <a:t> transformer model</a:t>
            </a:r>
            <a:endParaRPr lang="en-IN" sz="4400" dirty="0">
              <a:solidFill>
                <a:schemeClr val="bg1"/>
              </a:solidFill>
            </a:endParaRPr>
          </a:p>
        </p:txBody>
      </p:sp>
      <p:sp>
        <p:nvSpPr>
          <p:cNvPr id="3" name="Subtitle 2">
            <a:extLst>
              <a:ext uri="{FF2B5EF4-FFF2-40B4-BE49-F238E27FC236}">
                <a16:creationId xmlns:a16="http://schemas.microsoft.com/office/drawing/2014/main" id="{E1338B44-179F-7F18-DF2A-8F4E9BD1C615}"/>
              </a:ext>
            </a:extLst>
          </p:cNvPr>
          <p:cNvSpPr>
            <a:spLocks noGrp="1"/>
          </p:cNvSpPr>
          <p:nvPr>
            <p:ph type="subTitle" idx="1"/>
          </p:nvPr>
        </p:nvSpPr>
        <p:spPr>
          <a:xfrm>
            <a:off x="2136483" y="4961055"/>
            <a:ext cx="8791575" cy="1655762"/>
          </a:xfrm>
        </p:spPr>
        <p:txBody>
          <a:bodyPr/>
          <a:lstStyle/>
          <a:p>
            <a:endParaRPr lang="en-IN" dirty="0"/>
          </a:p>
        </p:txBody>
      </p:sp>
    </p:spTree>
    <p:extLst>
      <p:ext uri="{BB962C8B-B14F-4D97-AF65-F5344CB8AC3E}">
        <p14:creationId xmlns:p14="http://schemas.microsoft.com/office/powerpoint/2010/main" val="71658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35DF7-A54C-A9B5-4089-7D418BADFBC2}"/>
              </a:ext>
            </a:extLst>
          </p:cNvPr>
          <p:cNvSpPr txBox="1"/>
          <p:nvPr/>
        </p:nvSpPr>
        <p:spPr>
          <a:xfrm>
            <a:off x="3749879" y="2832895"/>
            <a:ext cx="4052391" cy="1015663"/>
          </a:xfrm>
          <a:prstGeom prst="rect">
            <a:avLst/>
          </a:prstGeom>
          <a:noFill/>
        </p:spPr>
        <p:txBody>
          <a:bodyPr wrap="none" rtlCol="0">
            <a:spAutoFit/>
          </a:bodyPr>
          <a:lstStyle/>
          <a:p>
            <a:r>
              <a:rPr lang="en-US" sz="6000" dirty="0"/>
              <a:t>THANK YOU</a:t>
            </a:r>
            <a:endParaRPr lang="en-IN" sz="6000" dirty="0"/>
          </a:p>
        </p:txBody>
      </p:sp>
    </p:spTree>
    <p:extLst>
      <p:ext uri="{BB962C8B-B14F-4D97-AF65-F5344CB8AC3E}">
        <p14:creationId xmlns:p14="http://schemas.microsoft.com/office/powerpoint/2010/main" val="167597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ED0-107F-CE36-3545-BD721992715A}"/>
              </a:ext>
            </a:extLst>
          </p:cNvPr>
          <p:cNvSpPr>
            <a:spLocks noGrp="1"/>
          </p:cNvSpPr>
          <p:nvPr>
            <p:ph type="title"/>
          </p:nvPr>
        </p:nvSpPr>
        <p:spPr>
          <a:xfrm>
            <a:off x="1376305" y="-111325"/>
            <a:ext cx="9905998" cy="1478570"/>
          </a:xfrm>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DA5077D4-3846-C06A-C800-F897A12708B8}"/>
              </a:ext>
            </a:extLst>
          </p:cNvPr>
          <p:cNvSpPr>
            <a:spLocks noGrp="1"/>
          </p:cNvSpPr>
          <p:nvPr>
            <p:ph idx="1"/>
          </p:nvPr>
        </p:nvSpPr>
        <p:spPr>
          <a:xfrm>
            <a:off x="1200136" y="904851"/>
            <a:ext cx="9905999" cy="3541714"/>
          </a:xfrm>
        </p:spPr>
        <p:txBody>
          <a:bodyPr>
            <a:normAutofit fontScale="92500" lnSpcReduction="10000"/>
          </a:bodyPr>
          <a:lstStyle/>
          <a:p>
            <a:pPr marL="0" indent="0">
              <a:buNone/>
            </a:pPr>
            <a:r>
              <a:rPr lang="en-US" dirty="0"/>
              <a:t>1. Introduction to Object Detection  </a:t>
            </a:r>
          </a:p>
          <a:p>
            <a:pPr marL="0" indent="0">
              <a:buNone/>
            </a:pPr>
            <a:r>
              <a:rPr lang="en-US" dirty="0"/>
              <a:t>2. Evolution and Applications </a:t>
            </a:r>
          </a:p>
          <a:p>
            <a:pPr marL="0" indent="0">
              <a:buNone/>
            </a:pPr>
            <a:r>
              <a:rPr lang="en-US" dirty="0"/>
              <a:t>3. Introduction to DETR </a:t>
            </a:r>
          </a:p>
          <a:p>
            <a:pPr marL="0" indent="0">
              <a:buNone/>
            </a:pPr>
            <a:r>
              <a:rPr lang="en-US" dirty="0"/>
              <a:t>4. How DETR Works  </a:t>
            </a:r>
          </a:p>
          <a:p>
            <a:pPr marL="0" indent="0">
              <a:buNone/>
            </a:pPr>
            <a:r>
              <a:rPr lang="en-US" dirty="0"/>
              <a:t>5. Recent Advances in DETR </a:t>
            </a:r>
          </a:p>
          <a:p>
            <a:pPr marL="0" indent="0">
              <a:buNone/>
            </a:pPr>
            <a:r>
              <a:rPr lang="en-US" dirty="0"/>
              <a:t>6. Setting Up DETR Model  </a:t>
            </a:r>
          </a:p>
          <a:p>
            <a:pPr marL="0" indent="0">
              <a:buNone/>
            </a:pPr>
            <a:r>
              <a:rPr lang="en-US" dirty="0"/>
              <a:t>7. Object Detection and Visualization</a:t>
            </a:r>
            <a:endParaRPr lang="en-IN" dirty="0"/>
          </a:p>
        </p:txBody>
      </p:sp>
    </p:spTree>
    <p:extLst>
      <p:ext uri="{BB962C8B-B14F-4D97-AF65-F5344CB8AC3E}">
        <p14:creationId xmlns:p14="http://schemas.microsoft.com/office/powerpoint/2010/main" val="213870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6BDD-3BE3-4769-927D-6ABCEA786388}"/>
              </a:ext>
            </a:extLst>
          </p:cNvPr>
          <p:cNvSpPr>
            <a:spLocks noGrp="1"/>
          </p:cNvSpPr>
          <p:nvPr>
            <p:ph type="title"/>
          </p:nvPr>
        </p:nvSpPr>
        <p:spPr>
          <a:xfrm>
            <a:off x="1250470" y="-119713"/>
            <a:ext cx="9905998" cy="1478570"/>
          </a:xfrm>
        </p:spPr>
        <p:txBody>
          <a:bodyPr/>
          <a:lstStyle/>
          <a:p>
            <a:r>
              <a:rPr lang="en-IN" dirty="0">
                <a:solidFill>
                  <a:schemeClr val="bg1"/>
                </a:solidFill>
              </a:rPr>
              <a:t>Introduction to Object Detection</a:t>
            </a:r>
          </a:p>
        </p:txBody>
      </p:sp>
      <p:sp>
        <p:nvSpPr>
          <p:cNvPr id="3" name="Content Placeholder 2">
            <a:extLst>
              <a:ext uri="{FF2B5EF4-FFF2-40B4-BE49-F238E27FC236}">
                <a16:creationId xmlns:a16="http://schemas.microsoft.com/office/drawing/2014/main" id="{CF9715EB-838A-DF45-51E7-D802C1820150}"/>
              </a:ext>
            </a:extLst>
          </p:cNvPr>
          <p:cNvSpPr>
            <a:spLocks noGrp="1"/>
          </p:cNvSpPr>
          <p:nvPr>
            <p:ph idx="1"/>
          </p:nvPr>
        </p:nvSpPr>
        <p:spPr>
          <a:xfrm>
            <a:off x="1143000" y="965971"/>
            <a:ext cx="9905999" cy="3541714"/>
          </a:xfrm>
        </p:spPr>
        <p:txBody>
          <a:bodyPr/>
          <a:lstStyle/>
          <a:p>
            <a:pPr marL="0" indent="0">
              <a:buNone/>
            </a:pPr>
            <a:r>
              <a:rPr lang="en-US" dirty="0"/>
              <a:t>Object detection is a computer vision task that involves identifying and locating objects within images and videos. It extends beyond simple image classification by not only determining the presence of objects but also drawing bounding boxes around them. This capability is crucial for various applications, including autonomous driving, surveillance, and image retrieval. </a:t>
            </a:r>
          </a:p>
          <a:p>
            <a:pPr marL="0" indent="0">
              <a:buNone/>
            </a:pPr>
            <a:r>
              <a:rPr lang="en-US" b="1" dirty="0">
                <a:solidFill>
                  <a:schemeClr val="bg1"/>
                </a:solidFill>
              </a:rPr>
              <a:t>Applications:</a:t>
            </a:r>
            <a:r>
              <a:rPr lang="en-US" b="1" dirty="0"/>
              <a:t> </a:t>
            </a:r>
            <a:r>
              <a:rPr lang="en-US" dirty="0"/>
              <a:t>Autonomous driving, security surveillance, and retail inventory management are examples where object detection is used extensively</a:t>
            </a:r>
            <a:endParaRPr lang="en-IN" dirty="0"/>
          </a:p>
        </p:txBody>
      </p:sp>
    </p:spTree>
    <p:extLst>
      <p:ext uri="{BB962C8B-B14F-4D97-AF65-F5344CB8AC3E}">
        <p14:creationId xmlns:p14="http://schemas.microsoft.com/office/powerpoint/2010/main" val="100243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E4BD-06B4-C3EC-0308-8FAD8DC6C278}"/>
              </a:ext>
            </a:extLst>
          </p:cNvPr>
          <p:cNvSpPr>
            <a:spLocks noGrp="1"/>
          </p:cNvSpPr>
          <p:nvPr>
            <p:ph type="title"/>
          </p:nvPr>
        </p:nvSpPr>
        <p:spPr>
          <a:xfrm>
            <a:off x="1143001" y="282959"/>
            <a:ext cx="9905998" cy="1478570"/>
          </a:xfrm>
        </p:spPr>
        <p:txBody>
          <a:bodyPr/>
          <a:lstStyle/>
          <a:p>
            <a:r>
              <a:rPr lang="en-IN" dirty="0">
                <a:solidFill>
                  <a:schemeClr val="bg1"/>
                </a:solidFill>
              </a:rPr>
              <a:t>Introduction to DETR</a:t>
            </a:r>
          </a:p>
        </p:txBody>
      </p:sp>
      <p:sp>
        <p:nvSpPr>
          <p:cNvPr id="3" name="Content Placeholder 2">
            <a:extLst>
              <a:ext uri="{FF2B5EF4-FFF2-40B4-BE49-F238E27FC236}">
                <a16:creationId xmlns:a16="http://schemas.microsoft.com/office/drawing/2014/main" id="{F7433166-DA61-C876-B7B5-35335A2A5393}"/>
              </a:ext>
            </a:extLst>
          </p:cNvPr>
          <p:cNvSpPr>
            <a:spLocks noGrp="1"/>
          </p:cNvSpPr>
          <p:nvPr>
            <p:ph idx="1"/>
          </p:nvPr>
        </p:nvSpPr>
        <p:spPr>
          <a:xfrm>
            <a:off x="1100484" y="1536423"/>
            <a:ext cx="9905999" cy="3541714"/>
          </a:xfrm>
        </p:spPr>
        <p:txBody>
          <a:bodyPr/>
          <a:lstStyle/>
          <a:p>
            <a:pPr marL="0" indent="0">
              <a:buNone/>
            </a:pPr>
            <a:r>
              <a:rPr lang="en-US" dirty="0"/>
              <a:t>DETR, which stands for </a:t>
            </a:r>
            <a:r>
              <a:rPr lang="en-US" dirty="0" err="1"/>
              <a:t>DEtection</a:t>
            </a:r>
            <a:r>
              <a:rPr lang="en-US" dirty="0"/>
              <a:t> </a:t>
            </a:r>
            <a:r>
              <a:rPr lang="en-US" dirty="0" err="1"/>
              <a:t>TRansformer</a:t>
            </a:r>
            <a:r>
              <a:rPr lang="en-US" dirty="0"/>
              <a:t>, is a state-of-the-art object detection model introduced by Facebook AI Research. Unlike traditional methods that rely heavily on predefined anchor boxes and region proposals, DETR leverages Transformer models, which were originally designed for language processing tasks</a:t>
            </a:r>
            <a:endParaRPr lang="en-IN" dirty="0"/>
          </a:p>
        </p:txBody>
      </p:sp>
      <p:pic>
        <p:nvPicPr>
          <p:cNvPr id="1026" name="Picture 2" descr="model image">
            <a:extLst>
              <a:ext uri="{FF2B5EF4-FFF2-40B4-BE49-F238E27FC236}">
                <a16:creationId xmlns:a16="http://schemas.microsoft.com/office/drawing/2014/main" id="{A8475C46-5D28-0F9E-E053-9A7638408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01" y="3453261"/>
            <a:ext cx="1044079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4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B1B4-529A-CFF4-B404-DE910373B905}"/>
              </a:ext>
            </a:extLst>
          </p:cNvPr>
          <p:cNvSpPr>
            <a:spLocks noGrp="1"/>
          </p:cNvSpPr>
          <p:nvPr>
            <p:ph type="title"/>
          </p:nvPr>
        </p:nvSpPr>
        <p:spPr>
          <a:xfrm>
            <a:off x="1057523" y="-203603"/>
            <a:ext cx="9905998" cy="1478570"/>
          </a:xfrm>
        </p:spPr>
        <p:txBody>
          <a:bodyPr/>
          <a:lstStyle/>
          <a:p>
            <a:r>
              <a:rPr lang="en-IN" dirty="0">
                <a:solidFill>
                  <a:schemeClr val="bg1"/>
                </a:solidFill>
              </a:rPr>
              <a:t>How DETR Works</a:t>
            </a:r>
          </a:p>
        </p:txBody>
      </p:sp>
      <p:sp>
        <p:nvSpPr>
          <p:cNvPr id="3" name="Content Placeholder 2">
            <a:extLst>
              <a:ext uri="{FF2B5EF4-FFF2-40B4-BE49-F238E27FC236}">
                <a16:creationId xmlns:a16="http://schemas.microsoft.com/office/drawing/2014/main" id="{C6D2F74F-706A-DB0A-3B12-64A720037EBA}"/>
              </a:ext>
            </a:extLst>
          </p:cNvPr>
          <p:cNvSpPr>
            <a:spLocks noGrp="1"/>
          </p:cNvSpPr>
          <p:nvPr>
            <p:ph idx="1"/>
          </p:nvPr>
        </p:nvSpPr>
        <p:spPr>
          <a:xfrm>
            <a:off x="948465" y="798191"/>
            <a:ext cx="9905999" cy="3541714"/>
          </a:xfrm>
        </p:spPr>
        <p:txBody>
          <a:bodyPr>
            <a:noAutofit/>
          </a:bodyPr>
          <a:lstStyle/>
          <a:p>
            <a:pPr marL="0" indent="0">
              <a:buNone/>
            </a:pPr>
            <a:r>
              <a:rPr lang="en-US" dirty="0"/>
              <a:t>DETR treats object detection as a direct set prediction problem. It uses a Transformer architecture to model relationships between objects and their contextual information within an image. The model outputs a set of bounding boxes and class labels, which are then used to identify objects. </a:t>
            </a:r>
          </a:p>
          <a:p>
            <a:pPr marL="0" indent="0">
              <a:buNone/>
            </a:pPr>
            <a:r>
              <a:rPr lang="en-US" sz="3200" dirty="0">
                <a:solidFill>
                  <a:schemeClr val="bg1"/>
                </a:solidFill>
              </a:rPr>
              <a:t>Recent Advances in DETR</a:t>
            </a:r>
            <a:r>
              <a:rPr lang="en-US" dirty="0">
                <a:solidFill>
                  <a:schemeClr val="bg1"/>
                </a:solidFill>
              </a:rPr>
              <a:t>: </a:t>
            </a:r>
          </a:p>
          <a:p>
            <a:pPr marL="0" indent="0">
              <a:buNone/>
            </a:pPr>
            <a:r>
              <a:rPr lang="en-US" dirty="0"/>
              <a:t>Recent versions of DETR have improved its initial design to address limitations in speed and accuracy. Enhancements include incorporating a more refined architecture, better training strategies, and optimizing for performance on larger datasets. These updates have made DETR a powerful tool for real-time object detection tasks, improving its applicability in various real-world scenarios. </a:t>
            </a:r>
            <a:endParaRPr lang="en-IN" dirty="0"/>
          </a:p>
        </p:txBody>
      </p:sp>
    </p:spTree>
    <p:extLst>
      <p:ext uri="{BB962C8B-B14F-4D97-AF65-F5344CB8AC3E}">
        <p14:creationId xmlns:p14="http://schemas.microsoft.com/office/powerpoint/2010/main" val="27402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6F7A-BCF9-9BFF-4ED3-CD5C5DD4E75E}"/>
              </a:ext>
            </a:extLst>
          </p:cNvPr>
          <p:cNvSpPr>
            <a:spLocks noGrp="1"/>
          </p:cNvSpPr>
          <p:nvPr>
            <p:ph type="title"/>
          </p:nvPr>
        </p:nvSpPr>
        <p:spPr>
          <a:xfrm>
            <a:off x="1007189" y="-472051"/>
            <a:ext cx="9905998" cy="1478570"/>
          </a:xfrm>
        </p:spPr>
        <p:txBody>
          <a:bodyPr/>
          <a:lstStyle/>
          <a:p>
            <a:r>
              <a:rPr lang="en-IN" dirty="0">
                <a:solidFill>
                  <a:schemeClr val="bg1"/>
                </a:solidFill>
              </a:rPr>
              <a:t>Setting Up DETR </a:t>
            </a:r>
            <a:r>
              <a:rPr lang="en-IN" dirty="0" err="1">
                <a:solidFill>
                  <a:schemeClr val="bg1"/>
                </a:solidFill>
              </a:rPr>
              <a:t>ModeL</a:t>
            </a:r>
            <a:endParaRPr lang="en-IN" dirty="0">
              <a:solidFill>
                <a:schemeClr val="bg1"/>
              </a:solidFill>
            </a:endParaRPr>
          </a:p>
        </p:txBody>
      </p:sp>
      <p:sp>
        <p:nvSpPr>
          <p:cNvPr id="3" name="Content Placeholder 2">
            <a:extLst>
              <a:ext uri="{FF2B5EF4-FFF2-40B4-BE49-F238E27FC236}">
                <a16:creationId xmlns:a16="http://schemas.microsoft.com/office/drawing/2014/main" id="{2B8D827F-3B3A-07A2-FCFF-F7A2C99E6972}"/>
              </a:ext>
            </a:extLst>
          </p:cNvPr>
          <p:cNvSpPr>
            <a:spLocks noGrp="1"/>
          </p:cNvSpPr>
          <p:nvPr>
            <p:ph idx="1"/>
          </p:nvPr>
        </p:nvSpPr>
        <p:spPr>
          <a:xfrm>
            <a:off x="1007189" y="546522"/>
            <a:ext cx="9905999" cy="3541714"/>
          </a:xfrm>
        </p:spPr>
        <p:txBody>
          <a:bodyPr/>
          <a:lstStyle/>
          <a:p>
            <a:pPr marL="0" indent="0">
              <a:buNone/>
            </a:pPr>
            <a:r>
              <a:rPr lang="en-IN" dirty="0"/>
              <a:t>!pip install -</a:t>
            </a:r>
            <a:r>
              <a:rPr lang="en-IN" dirty="0" err="1"/>
              <a:t>i</a:t>
            </a:r>
            <a:r>
              <a:rPr lang="en-IN" dirty="0"/>
              <a:t> https://test.pypi.org/simple/ supervision==0.3.0 –user</a:t>
            </a:r>
          </a:p>
          <a:p>
            <a:pPr marL="0" indent="0">
              <a:buNone/>
            </a:pPr>
            <a:r>
              <a:rPr lang="en-IN" dirty="0"/>
              <a:t>!pip install transformers --user </a:t>
            </a:r>
          </a:p>
          <a:p>
            <a:pPr marL="0" indent="0">
              <a:buNone/>
            </a:pPr>
            <a:r>
              <a:rPr lang="en-IN" dirty="0"/>
              <a:t>!pip install </a:t>
            </a:r>
            <a:r>
              <a:rPr lang="en-IN" dirty="0" err="1"/>
              <a:t>pytorch</a:t>
            </a:r>
            <a:r>
              <a:rPr lang="en-IN" dirty="0"/>
              <a:t>-lightning --user </a:t>
            </a:r>
          </a:p>
          <a:p>
            <a:pPr marL="0" indent="0">
              <a:buNone/>
            </a:pPr>
            <a:r>
              <a:rPr lang="en-IN" dirty="0"/>
              <a:t>!pip install </a:t>
            </a:r>
            <a:r>
              <a:rPr lang="en-IN" dirty="0" err="1"/>
              <a:t>roboflow</a:t>
            </a:r>
            <a:r>
              <a:rPr lang="en-IN" dirty="0"/>
              <a:t> --user </a:t>
            </a:r>
          </a:p>
          <a:p>
            <a:pPr marL="0" indent="0">
              <a:buNone/>
            </a:pPr>
            <a:r>
              <a:rPr lang="en-IN" dirty="0"/>
              <a:t>!pip install </a:t>
            </a:r>
            <a:r>
              <a:rPr lang="en-IN" dirty="0" err="1"/>
              <a:t>timm</a:t>
            </a:r>
            <a:r>
              <a:rPr lang="en-IN" dirty="0"/>
              <a:t> --user </a:t>
            </a:r>
          </a:p>
        </p:txBody>
      </p:sp>
      <p:sp>
        <p:nvSpPr>
          <p:cNvPr id="4" name="TextBox 3">
            <a:extLst>
              <a:ext uri="{FF2B5EF4-FFF2-40B4-BE49-F238E27FC236}">
                <a16:creationId xmlns:a16="http://schemas.microsoft.com/office/drawing/2014/main" id="{1DA23382-2892-D18E-E1AC-74612AAA335C}"/>
              </a:ext>
            </a:extLst>
          </p:cNvPr>
          <p:cNvSpPr txBox="1"/>
          <p:nvPr/>
        </p:nvSpPr>
        <p:spPr>
          <a:xfrm>
            <a:off x="1007189" y="3249336"/>
            <a:ext cx="2173993" cy="584775"/>
          </a:xfrm>
          <a:prstGeom prst="rect">
            <a:avLst/>
          </a:prstGeom>
          <a:noFill/>
        </p:spPr>
        <p:txBody>
          <a:bodyPr wrap="none" rtlCol="0">
            <a:spAutoFit/>
          </a:bodyPr>
          <a:lstStyle/>
          <a:p>
            <a:r>
              <a:rPr lang="en-IN" sz="3200" dirty="0">
                <a:solidFill>
                  <a:schemeClr val="bg1"/>
                </a:solidFill>
              </a:rPr>
              <a:t>Description :</a:t>
            </a:r>
          </a:p>
        </p:txBody>
      </p:sp>
    </p:spTree>
    <p:extLst>
      <p:ext uri="{BB962C8B-B14F-4D97-AF65-F5344CB8AC3E}">
        <p14:creationId xmlns:p14="http://schemas.microsoft.com/office/powerpoint/2010/main" val="212998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B254-0F9D-C28B-AF98-604A9D81A1D6}"/>
              </a:ext>
            </a:extLst>
          </p:cNvPr>
          <p:cNvSpPr>
            <a:spLocks noGrp="1"/>
          </p:cNvSpPr>
          <p:nvPr>
            <p:ph type="title"/>
          </p:nvPr>
        </p:nvSpPr>
        <p:spPr>
          <a:xfrm>
            <a:off x="1141412" y="-287493"/>
            <a:ext cx="9905998" cy="1478570"/>
          </a:xfrm>
        </p:spPr>
        <p:txBody>
          <a:bodyPr/>
          <a:lstStyle/>
          <a:p>
            <a:r>
              <a:rPr lang="en-IN" dirty="0">
                <a:solidFill>
                  <a:schemeClr val="bg1"/>
                </a:solidFill>
              </a:rPr>
              <a:t>Load Model</a:t>
            </a:r>
          </a:p>
        </p:txBody>
      </p:sp>
      <p:sp>
        <p:nvSpPr>
          <p:cNvPr id="3" name="Content Placeholder 2">
            <a:extLst>
              <a:ext uri="{FF2B5EF4-FFF2-40B4-BE49-F238E27FC236}">
                <a16:creationId xmlns:a16="http://schemas.microsoft.com/office/drawing/2014/main" id="{6D9732B3-1212-D2EE-F239-B6DC0B4126A6}"/>
              </a:ext>
            </a:extLst>
          </p:cNvPr>
          <p:cNvSpPr>
            <a:spLocks noGrp="1"/>
          </p:cNvSpPr>
          <p:nvPr>
            <p:ph idx="1"/>
          </p:nvPr>
        </p:nvSpPr>
        <p:spPr>
          <a:xfrm>
            <a:off x="1141412" y="647189"/>
            <a:ext cx="9905999" cy="3541714"/>
          </a:xfrm>
        </p:spPr>
        <p:txBody>
          <a:bodyPr>
            <a:normAutofit fontScale="92500" lnSpcReduction="20000"/>
          </a:bodyPr>
          <a:lstStyle/>
          <a:p>
            <a:pPr marL="0" indent="0">
              <a:buNone/>
            </a:pPr>
            <a:r>
              <a:rPr lang="en-IN" dirty="0"/>
              <a:t>import torch from transformers  </a:t>
            </a:r>
          </a:p>
          <a:p>
            <a:pPr marL="0" indent="0">
              <a:buNone/>
            </a:pPr>
            <a:r>
              <a:rPr lang="en-IN" dirty="0"/>
              <a:t>import </a:t>
            </a:r>
            <a:r>
              <a:rPr lang="en-IN" dirty="0" err="1"/>
              <a:t>DetrForObjectDetection,DetrImageProcessor</a:t>
            </a:r>
            <a:r>
              <a:rPr lang="en-IN" dirty="0"/>
              <a:t> </a:t>
            </a:r>
          </a:p>
          <a:p>
            <a:pPr marL="0" indent="0">
              <a:buNone/>
            </a:pPr>
            <a:r>
              <a:rPr lang="en-IN" dirty="0"/>
              <a:t>device=</a:t>
            </a:r>
            <a:r>
              <a:rPr lang="en-IN" dirty="0" err="1"/>
              <a:t>torch.device</a:t>
            </a:r>
            <a:r>
              <a:rPr lang="en-IN" dirty="0"/>
              <a:t>('cuda:0' if </a:t>
            </a:r>
            <a:r>
              <a:rPr lang="en-IN" dirty="0" err="1"/>
              <a:t>torch.cuda.is_available</a:t>
            </a:r>
            <a:r>
              <a:rPr lang="en-IN" dirty="0"/>
              <a:t>() else </a:t>
            </a:r>
            <a:r>
              <a:rPr lang="en-IN" dirty="0" err="1"/>
              <a:t>cpu</a:t>
            </a:r>
            <a:r>
              <a:rPr lang="en-IN" dirty="0"/>
              <a:t>') checkpoint='</a:t>
            </a:r>
            <a:r>
              <a:rPr lang="en-IN" dirty="0" err="1"/>
              <a:t>facebook</a:t>
            </a:r>
            <a:r>
              <a:rPr lang="en-IN" dirty="0"/>
              <a:t>/detr-resnet50’</a:t>
            </a:r>
          </a:p>
          <a:p>
            <a:pPr marL="0" indent="0">
              <a:buNone/>
            </a:pPr>
            <a:r>
              <a:rPr lang="en-IN" dirty="0" err="1"/>
              <a:t>confidence_threshold</a:t>
            </a:r>
            <a:r>
              <a:rPr lang="en-IN" dirty="0"/>
              <a:t>=0.4 </a:t>
            </a:r>
          </a:p>
          <a:p>
            <a:pPr marL="0" indent="0">
              <a:buNone/>
            </a:pPr>
            <a:r>
              <a:rPr lang="en-IN" dirty="0" err="1"/>
              <a:t>iou_threshold</a:t>
            </a:r>
            <a:r>
              <a:rPr lang="en-IN" dirty="0"/>
              <a:t>=0.8 </a:t>
            </a:r>
            <a:r>
              <a:rPr lang="en-IN" dirty="0" err="1"/>
              <a:t>image_processor</a:t>
            </a:r>
            <a:r>
              <a:rPr lang="en-IN" dirty="0"/>
              <a:t>=</a:t>
            </a:r>
            <a:r>
              <a:rPr lang="en-IN" dirty="0" err="1"/>
              <a:t>DetrImageProcessor.from_pretrained</a:t>
            </a:r>
            <a:r>
              <a:rPr lang="en-IN" dirty="0"/>
              <a:t>(checkpoint) model=</a:t>
            </a:r>
            <a:r>
              <a:rPr lang="en-IN" dirty="0" err="1"/>
              <a:t>DetrForObjectDetection.from_pretrained</a:t>
            </a:r>
            <a:r>
              <a:rPr lang="en-IN" dirty="0"/>
              <a:t>(checkpoint)</a:t>
            </a:r>
          </a:p>
          <a:p>
            <a:pPr marL="0" indent="0">
              <a:buNone/>
            </a:pPr>
            <a:r>
              <a:rPr lang="en-IN" dirty="0"/>
              <a:t>model.to(device)</a:t>
            </a:r>
          </a:p>
        </p:txBody>
      </p:sp>
      <p:sp>
        <p:nvSpPr>
          <p:cNvPr id="4" name="TextBox 3">
            <a:extLst>
              <a:ext uri="{FF2B5EF4-FFF2-40B4-BE49-F238E27FC236}">
                <a16:creationId xmlns:a16="http://schemas.microsoft.com/office/drawing/2014/main" id="{0FBF0770-CC92-7F45-FDF0-15D3B6264FF7}"/>
              </a:ext>
            </a:extLst>
          </p:cNvPr>
          <p:cNvSpPr txBox="1"/>
          <p:nvPr/>
        </p:nvSpPr>
        <p:spPr>
          <a:xfrm>
            <a:off x="1141412" y="4026716"/>
            <a:ext cx="2173993" cy="584775"/>
          </a:xfrm>
          <a:prstGeom prst="rect">
            <a:avLst/>
          </a:prstGeom>
          <a:noFill/>
        </p:spPr>
        <p:txBody>
          <a:bodyPr wrap="none" rtlCol="0">
            <a:spAutoFit/>
          </a:bodyPr>
          <a:lstStyle/>
          <a:p>
            <a:r>
              <a:rPr lang="en-IN" sz="3200" dirty="0">
                <a:solidFill>
                  <a:schemeClr val="bg1"/>
                </a:solidFill>
              </a:rPr>
              <a:t>Description :</a:t>
            </a:r>
          </a:p>
        </p:txBody>
      </p:sp>
      <p:sp>
        <p:nvSpPr>
          <p:cNvPr id="5" name="TextBox 4">
            <a:extLst>
              <a:ext uri="{FF2B5EF4-FFF2-40B4-BE49-F238E27FC236}">
                <a16:creationId xmlns:a16="http://schemas.microsoft.com/office/drawing/2014/main" id="{D5AC9182-EC5D-E374-1916-169E20E53AE4}"/>
              </a:ext>
            </a:extLst>
          </p:cNvPr>
          <p:cNvSpPr txBox="1"/>
          <p:nvPr/>
        </p:nvSpPr>
        <p:spPr>
          <a:xfrm>
            <a:off x="3192443" y="4188903"/>
            <a:ext cx="7977930" cy="1200329"/>
          </a:xfrm>
          <a:prstGeom prst="rect">
            <a:avLst/>
          </a:prstGeom>
          <a:noFill/>
        </p:spPr>
        <p:txBody>
          <a:bodyPr wrap="square" rtlCol="0">
            <a:spAutoFit/>
          </a:bodyPr>
          <a:lstStyle/>
          <a:p>
            <a:r>
              <a:rPr lang="en-US" sz="2400" dirty="0"/>
              <a:t>This section of the code is focused on importing necessary libraries, configuring device settings, and initializing the DETR model and its associated components </a:t>
            </a:r>
            <a:endParaRPr lang="en-IN" sz="2400" dirty="0"/>
          </a:p>
        </p:txBody>
      </p:sp>
    </p:spTree>
    <p:extLst>
      <p:ext uri="{BB962C8B-B14F-4D97-AF65-F5344CB8AC3E}">
        <p14:creationId xmlns:p14="http://schemas.microsoft.com/office/powerpoint/2010/main" val="15856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A6FF-7615-C97E-4130-7FC12041A518}"/>
              </a:ext>
            </a:extLst>
          </p:cNvPr>
          <p:cNvSpPr>
            <a:spLocks noGrp="1"/>
          </p:cNvSpPr>
          <p:nvPr>
            <p:ph type="title"/>
          </p:nvPr>
        </p:nvSpPr>
        <p:spPr>
          <a:xfrm>
            <a:off x="1074301" y="0"/>
            <a:ext cx="9905998" cy="448281"/>
          </a:xfrm>
        </p:spPr>
        <p:txBody>
          <a:bodyPr>
            <a:normAutofit fontScale="90000"/>
          </a:bodyPr>
          <a:lstStyle/>
          <a:p>
            <a:r>
              <a:rPr lang="en-US" sz="2800" dirty="0">
                <a:solidFill>
                  <a:schemeClr val="bg1"/>
                </a:solidFill>
              </a:rPr>
              <a:t>Performing Object Detection and Visualizing Results</a:t>
            </a:r>
            <a:endParaRPr lang="en-IN" sz="2800" dirty="0">
              <a:solidFill>
                <a:schemeClr val="bg1"/>
              </a:solidFill>
            </a:endParaRPr>
          </a:p>
        </p:txBody>
      </p:sp>
      <p:sp>
        <p:nvSpPr>
          <p:cNvPr id="5" name="Content Placeholder 4">
            <a:extLst>
              <a:ext uri="{FF2B5EF4-FFF2-40B4-BE49-F238E27FC236}">
                <a16:creationId xmlns:a16="http://schemas.microsoft.com/office/drawing/2014/main" id="{71952804-1DE2-C171-FA8F-39E247B5A018}"/>
              </a:ext>
            </a:extLst>
          </p:cNvPr>
          <p:cNvSpPr>
            <a:spLocks noGrp="1"/>
          </p:cNvSpPr>
          <p:nvPr>
            <p:ph idx="1"/>
          </p:nvPr>
        </p:nvSpPr>
        <p:spPr>
          <a:xfrm>
            <a:off x="1074301" y="282863"/>
            <a:ext cx="9905999" cy="3541714"/>
          </a:xfrm>
        </p:spPr>
        <p:txBody>
          <a:bodyPr>
            <a:normAutofit fontScale="25000" lnSpcReduction="20000"/>
          </a:bodyPr>
          <a:lstStyle/>
          <a:p>
            <a:pPr marL="0" indent="0">
              <a:buNone/>
            </a:pPr>
            <a:r>
              <a:rPr lang="en-IN" sz="6400" dirty="0"/>
              <a:t>import cv2</a:t>
            </a:r>
          </a:p>
          <a:p>
            <a:pPr marL="0" indent="0">
              <a:buNone/>
            </a:pPr>
            <a:r>
              <a:rPr lang="en-IN" sz="6400" dirty="0"/>
              <a:t>import torch</a:t>
            </a:r>
          </a:p>
          <a:p>
            <a:pPr marL="0" indent="0">
              <a:buNone/>
            </a:pPr>
            <a:r>
              <a:rPr lang="en-IN" sz="6400" dirty="0"/>
              <a:t>import supervision as </a:t>
            </a:r>
            <a:r>
              <a:rPr lang="en-IN" sz="6400" dirty="0" err="1"/>
              <a:t>sv</a:t>
            </a:r>
            <a:endParaRPr lang="en-IN" sz="6400" dirty="0"/>
          </a:p>
          <a:p>
            <a:pPr marL="0" indent="0">
              <a:buNone/>
            </a:pPr>
            <a:r>
              <a:rPr lang="en-IN" sz="6400" dirty="0"/>
              <a:t>with </a:t>
            </a:r>
            <a:r>
              <a:rPr lang="en-IN" sz="6400" dirty="0" err="1"/>
              <a:t>torch.no_grad</a:t>
            </a:r>
            <a:r>
              <a:rPr lang="en-IN" sz="6400" dirty="0"/>
              <a:t>():</a:t>
            </a:r>
          </a:p>
          <a:p>
            <a:pPr marL="0" indent="0">
              <a:buNone/>
            </a:pPr>
            <a:r>
              <a:rPr lang="en-IN" sz="6400" dirty="0"/>
              <a:t>image=cv2.imread('/content/imageexpo2.jpg’)</a:t>
            </a:r>
          </a:p>
          <a:p>
            <a:pPr marL="0" indent="0">
              <a:buNone/>
            </a:pPr>
            <a:r>
              <a:rPr lang="en-IN" sz="6400" dirty="0"/>
              <a:t>inputs=</a:t>
            </a:r>
            <a:r>
              <a:rPr lang="en-IN" sz="6400" dirty="0" err="1"/>
              <a:t>image_processor</a:t>
            </a:r>
            <a:r>
              <a:rPr lang="en-IN" sz="6400" dirty="0"/>
              <a:t>(images=</a:t>
            </a:r>
            <a:r>
              <a:rPr lang="en-IN" sz="6400" dirty="0" err="1"/>
              <a:t>image,return_tensors</a:t>
            </a:r>
            <a:r>
              <a:rPr lang="en-IN" sz="6400" dirty="0"/>
              <a:t>='pt').to(device)</a:t>
            </a:r>
          </a:p>
          <a:p>
            <a:pPr marL="0" indent="0">
              <a:buNone/>
            </a:pPr>
            <a:r>
              <a:rPr lang="en-IN" sz="6400" dirty="0"/>
              <a:t>outputs=model(**inputs)</a:t>
            </a:r>
          </a:p>
          <a:p>
            <a:pPr marL="0" indent="0">
              <a:buNone/>
            </a:pPr>
            <a:r>
              <a:rPr lang="en-IN" sz="6400" dirty="0" err="1"/>
              <a:t>target_sizes</a:t>
            </a:r>
            <a:r>
              <a:rPr lang="en-IN" sz="6400" dirty="0"/>
              <a:t>=</a:t>
            </a:r>
            <a:r>
              <a:rPr lang="en-IN" sz="6400" dirty="0" err="1"/>
              <a:t>torch.tensor</a:t>
            </a:r>
            <a:r>
              <a:rPr lang="en-IN" sz="6400" dirty="0"/>
              <a:t>([</a:t>
            </a:r>
            <a:r>
              <a:rPr lang="en-IN" sz="6400" dirty="0" err="1"/>
              <a:t>image.shape</a:t>
            </a:r>
            <a:r>
              <a:rPr lang="en-IN" sz="6400" dirty="0"/>
              <a:t>[:2]]).to(device) results=</a:t>
            </a:r>
            <a:r>
              <a:rPr lang="en-IN" sz="6400" dirty="0" err="1"/>
              <a:t>image_processor.post_process_object_detection</a:t>
            </a:r>
            <a:r>
              <a:rPr lang="en-IN" sz="6400" dirty="0"/>
              <a:t>(outputs=</a:t>
            </a:r>
            <a:r>
              <a:rPr lang="en-IN" sz="6400" dirty="0" err="1"/>
              <a:t>outputs,target_sizes</a:t>
            </a:r>
            <a:r>
              <a:rPr lang="en-IN" sz="6400" dirty="0"/>
              <a:t>=</a:t>
            </a:r>
            <a:r>
              <a:rPr lang="en-IN" sz="6400" dirty="0" err="1"/>
              <a:t>target_sizes</a:t>
            </a:r>
            <a:r>
              <a:rPr lang="en-IN" sz="6400" dirty="0"/>
              <a:t>)[0]  </a:t>
            </a:r>
          </a:p>
          <a:p>
            <a:pPr marL="0" indent="0">
              <a:buNone/>
            </a:pPr>
            <a:r>
              <a:rPr lang="en-IN" sz="6400" dirty="0"/>
              <a:t>detections=</a:t>
            </a:r>
            <a:r>
              <a:rPr lang="en-IN" sz="6400" dirty="0" err="1"/>
              <a:t>sv.Detections.from_transformers</a:t>
            </a:r>
            <a:r>
              <a:rPr lang="en-IN" sz="6400" dirty="0"/>
              <a:t>(</a:t>
            </a:r>
            <a:r>
              <a:rPr lang="en-IN" sz="6400" dirty="0" err="1"/>
              <a:t>transformers_results</a:t>
            </a:r>
            <a:r>
              <a:rPr lang="en-IN" sz="6400" dirty="0"/>
              <a:t>=results)</a:t>
            </a:r>
          </a:p>
          <a:p>
            <a:pPr marL="0" indent="0">
              <a:buNone/>
            </a:pPr>
            <a:r>
              <a:rPr lang="en-IN" sz="6400" dirty="0"/>
              <a:t> labels[f{model.config.id2label[</a:t>
            </a:r>
            <a:r>
              <a:rPr lang="en-IN" sz="6400" dirty="0" err="1"/>
              <a:t>class_id</a:t>
            </a:r>
            <a:r>
              <a:rPr lang="en-IN" sz="6400" dirty="0"/>
              <a:t>]}{confidence_threshold:0.2f}" </a:t>
            </a:r>
          </a:p>
          <a:p>
            <a:pPr marL="0" indent="0">
              <a:buNone/>
            </a:pPr>
            <a:r>
              <a:rPr lang="en-IN" sz="6400" dirty="0"/>
              <a:t> for _,_,</a:t>
            </a:r>
            <a:r>
              <a:rPr lang="en-IN" sz="6400" dirty="0" err="1"/>
              <a:t>class_id</a:t>
            </a:r>
            <a:r>
              <a:rPr lang="en-IN" sz="6400" dirty="0"/>
              <a:t>,_ in detections  ]:</a:t>
            </a:r>
          </a:p>
          <a:p>
            <a:pPr marL="0" indent="0">
              <a:buNone/>
            </a:pPr>
            <a:r>
              <a:rPr lang="en-IN" sz="6400" dirty="0" err="1"/>
              <a:t>box_annotator</a:t>
            </a:r>
            <a:r>
              <a:rPr lang="en-IN" sz="6400" dirty="0"/>
              <a:t>=</a:t>
            </a:r>
            <a:r>
              <a:rPr lang="en-IN" sz="6400" dirty="0" err="1"/>
              <a:t>sv.BoxAnnotator</a:t>
            </a:r>
            <a:r>
              <a:rPr lang="en-IN" sz="6400" dirty="0"/>
              <a:t>()</a:t>
            </a:r>
          </a:p>
          <a:p>
            <a:pPr marL="0" indent="0">
              <a:buNone/>
            </a:pPr>
            <a:r>
              <a:rPr lang="en-IN" sz="6400" dirty="0"/>
              <a:t>frame=</a:t>
            </a:r>
            <a:r>
              <a:rPr lang="en-IN" sz="6400" dirty="0" err="1"/>
              <a:t>box_annotator.annotate</a:t>
            </a:r>
            <a:r>
              <a:rPr lang="en-IN" sz="6400" dirty="0"/>
              <a:t>(scene=</a:t>
            </a:r>
            <a:r>
              <a:rPr lang="en-IN" sz="6400" dirty="0" err="1"/>
              <a:t>image,detections</a:t>
            </a:r>
            <a:r>
              <a:rPr lang="en-IN" sz="6400" dirty="0"/>
              <a:t>=</a:t>
            </a:r>
            <a:r>
              <a:rPr lang="en-IN" sz="6400" dirty="0" err="1"/>
              <a:t>detections,labels</a:t>
            </a:r>
            <a:r>
              <a:rPr lang="en-IN" sz="6400" dirty="0"/>
              <a:t>=labels  )  </a:t>
            </a:r>
          </a:p>
          <a:p>
            <a:pPr marL="0" indent="0">
              <a:buNone/>
            </a:pPr>
            <a:r>
              <a:rPr lang="en-IN" sz="6400" dirty="0"/>
              <a:t>%matplotlib inline   </a:t>
            </a:r>
            <a:r>
              <a:rPr lang="en-IN" sz="6400" dirty="0" err="1"/>
              <a:t>sv.show_frame_in_notebook</a:t>
            </a:r>
            <a:r>
              <a:rPr lang="en-IN" sz="6400" dirty="0"/>
              <a:t>(frame,(16,16)) </a:t>
            </a:r>
          </a:p>
          <a:p>
            <a:pPr marL="0" indent="0">
              <a:buNone/>
            </a:pPr>
            <a:r>
              <a:rPr lang="en-IN" sz="9600" dirty="0">
                <a:solidFill>
                  <a:schemeClr val="bg1"/>
                </a:solidFill>
              </a:rPr>
              <a:t>Description: </a:t>
            </a:r>
            <a:r>
              <a:rPr lang="en-IN" sz="8000" dirty="0"/>
              <a:t>This section of the code is focused on reading an image, performing object detection using the DETR model, and then annotating and displaying the results. </a:t>
            </a:r>
          </a:p>
        </p:txBody>
      </p:sp>
    </p:spTree>
    <p:extLst>
      <p:ext uri="{BB962C8B-B14F-4D97-AF65-F5344CB8AC3E}">
        <p14:creationId xmlns:p14="http://schemas.microsoft.com/office/powerpoint/2010/main" val="232811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A877-6F02-69D2-A227-1603CA150BCD}"/>
              </a:ext>
            </a:extLst>
          </p:cNvPr>
          <p:cNvSpPr>
            <a:spLocks noGrp="1"/>
          </p:cNvSpPr>
          <p:nvPr>
            <p:ph type="title"/>
          </p:nvPr>
        </p:nvSpPr>
        <p:spPr/>
        <p:txBody>
          <a:bodyPr/>
          <a:lstStyle/>
          <a:p>
            <a:endParaRPr lang="en-IN"/>
          </a:p>
        </p:txBody>
      </p:sp>
      <p:pic>
        <p:nvPicPr>
          <p:cNvPr id="16" name="Content Placeholder 15">
            <a:extLst>
              <a:ext uri="{FF2B5EF4-FFF2-40B4-BE49-F238E27FC236}">
                <a16:creationId xmlns:a16="http://schemas.microsoft.com/office/drawing/2014/main" id="{F4C8F95A-FBF8-74BC-583A-B8FCE006EE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4389" y="1658144"/>
            <a:ext cx="4197291" cy="3710810"/>
          </a:xfrm>
        </p:spPr>
      </p:pic>
      <p:pic>
        <p:nvPicPr>
          <p:cNvPr id="14" name="Content Placeholder 13">
            <a:extLst>
              <a:ext uri="{FF2B5EF4-FFF2-40B4-BE49-F238E27FC236}">
                <a16:creationId xmlns:a16="http://schemas.microsoft.com/office/drawing/2014/main" id="{E322D0E3-1862-A35E-C37A-5B34121B224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56744" y="1658144"/>
            <a:ext cx="4018722" cy="3710810"/>
          </a:xfrm>
        </p:spPr>
      </p:pic>
      <p:sp>
        <p:nvSpPr>
          <p:cNvPr id="17" name="TextBox 16">
            <a:extLst>
              <a:ext uri="{FF2B5EF4-FFF2-40B4-BE49-F238E27FC236}">
                <a16:creationId xmlns:a16="http://schemas.microsoft.com/office/drawing/2014/main" id="{4F0AA68D-66C1-02F0-FE65-2AE6C1429F16}"/>
              </a:ext>
            </a:extLst>
          </p:cNvPr>
          <p:cNvSpPr txBox="1"/>
          <p:nvPr/>
        </p:nvSpPr>
        <p:spPr>
          <a:xfrm>
            <a:off x="2340528" y="5368954"/>
            <a:ext cx="1860638" cy="523220"/>
          </a:xfrm>
          <a:prstGeom prst="rect">
            <a:avLst/>
          </a:prstGeom>
          <a:noFill/>
        </p:spPr>
        <p:txBody>
          <a:bodyPr wrap="none" rtlCol="0">
            <a:spAutoFit/>
          </a:bodyPr>
          <a:lstStyle/>
          <a:p>
            <a:r>
              <a:rPr lang="en-US" sz="2800" dirty="0"/>
              <a:t>Input image</a:t>
            </a:r>
            <a:endParaRPr lang="en-IN" sz="2800" dirty="0"/>
          </a:p>
        </p:txBody>
      </p:sp>
      <p:sp>
        <p:nvSpPr>
          <p:cNvPr id="18" name="TextBox 17">
            <a:extLst>
              <a:ext uri="{FF2B5EF4-FFF2-40B4-BE49-F238E27FC236}">
                <a16:creationId xmlns:a16="http://schemas.microsoft.com/office/drawing/2014/main" id="{71F0A080-6580-C09B-D3E2-D73A190AF1D1}"/>
              </a:ext>
            </a:extLst>
          </p:cNvPr>
          <p:cNvSpPr txBox="1"/>
          <p:nvPr/>
        </p:nvSpPr>
        <p:spPr>
          <a:xfrm>
            <a:off x="7189365" y="5368954"/>
            <a:ext cx="1872885" cy="461665"/>
          </a:xfrm>
          <a:prstGeom prst="rect">
            <a:avLst/>
          </a:prstGeom>
          <a:noFill/>
        </p:spPr>
        <p:txBody>
          <a:bodyPr wrap="none" rtlCol="0">
            <a:spAutoFit/>
          </a:bodyPr>
          <a:lstStyle/>
          <a:p>
            <a:r>
              <a:rPr lang="en-US" sz="2400" dirty="0"/>
              <a:t>Output image</a:t>
            </a:r>
            <a:endParaRPr lang="en-IN" sz="2400" dirty="0"/>
          </a:p>
        </p:txBody>
      </p:sp>
    </p:spTree>
    <p:extLst>
      <p:ext uri="{BB962C8B-B14F-4D97-AF65-F5344CB8AC3E}">
        <p14:creationId xmlns:p14="http://schemas.microsoft.com/office/powerpoint/2010/main" val="2169596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TotalTime>
  <Words>684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Object detection in images/videos using detr transformer model</vt:lpstr>
      <vt:lpstr>CONTENTs</vt:lpstr>
      <vt:lpstr>Introduction to Object Detection</vt:lpstr>
      <vt:lpstr>Introduction to DETR</vt:lpstr>
      <vt:lpstr>How DETR Works</vt:lpstr>
      <vt:lpstr>Setting Up DETR ModeL</vt:lpstr>
      <vt:lpstr>Load Model</vt:lpstr>
      <vt:lpstr>Performing Object Detection and Visualizing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Joshitha Ch</dc:creator>
  <cp:lastModifiedBy>Joshitha Ch</cp:lastModifiedBy>
  <cp:revision>3</cp:revision>
  <dcterms:created xsi:type="dcterms:W3CDTF">2024-09-13T02:29:44Z</dcterms:created>
  <dcterms:modified xsi:type="dcterms:W3CDTF">2024-09-13T16:36:35Z</dcterms:modified>
</cp:coreProperties>
</file>