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9" r:id="rId9"/>
    <p:sldId id="280" r:id="rId10"/>
    <p:sldId id="265" r:id="rId11"/>
    <p:sldId id="266" r:id="rId12"/>
    <p:sldId id="268" r:id="rId13"/>
    <p:sldId id="278" r:id="rId14"/>
    <p:sldId id="267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81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02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9B95F-0820-4F68-BCC3-3C934255F7EA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5899E-C5CD-4413-89CF-D452EB95F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5899E-C5CD-4413-89CF-D452EB95F3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5899E-C5CD-4413-89CF-D452EB95F3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F1A-F025-4213-ABB6-1B711AE25D52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9220-9624-48DB-8FAD-3202391FC088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898D-8742-4F87-AD2A-0FBEF79CDAB1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473-9E43-4AEA-AFDF-BA7266F71FF3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16B0-A5B3-47C6-96C6-F99B40B1153E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565E-4AA1-43CA-B383-2334789672C5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373E-5856-47FE-8BC0-722B43D8C57D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7627-3E8E-411E-A650-7E57D67ACEA2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EFD5-F454-40B2-A8F6-E0B9BD6E5DBE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A46B-B54C-40CD-8CC5-9DCA22BA3924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3912-F61F-44B9-A378-E5C8C0F46AA3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D3E7-392C-493C-A506-CA3CA40FA8A3}" type="datetime1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petra_black.png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27023" y="29877"/>
            <a:ext cx="1877977" cy="5797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8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Teknologi</a:t>
            </a:r>
            <a:r>
              <a:rPr lang="en-US" dirty="0" smtClean="0"/>
              <a:t> Open Source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/>
                </a:solidFill>
              </a:rPr>
              <a:t>Linux OS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Lecture 02 (23 Feb 2015)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Henry </a:t>
            </a:r>
            <a:r>
              <a:rPr lang="en-US" dirty="0" err="1" smtClean="0"/>
              <a:t>Novianus</a:t>
            </a:r>
            <a:r>
              <a:rPr lang="en-US" dirty="0" smtClean="0"/>
              <a:t> </a:t>
            </a:r>
            <a:r>
              <a:rPr lang="en-US" dirty="0" err="1" smtClean="0"/>
              <a:t>Palit</a:t>
            </a:r>
            <a:endParaRPr lang="en-US" dirty="0" smtClean="0"/>
          </a:p>
          <a:p>
            <a:r>
              <a:rPr lang="en-US" sz="2000" dirty="0" smtClean="0"/>
              <a:t>hnpalit@petra.ac.id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File Handling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Text Processing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System Administration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Process Management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Archival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Network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File Systems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Advanced Commands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Handling </a:t>
            </a:r>
            <a:r>
              <a:rPr lang="en-US" sz="2400" i="1" dirty="0" smtClean="0"/>
              <a:t>(1)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/>
              <a:t>	–	list directory contents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/>
              <a:t>	–	changes directories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dirty="0" smtClean="0"/>
              <a:t>	</a:t>
            </a:r>
            <a:r>
              <a:rPr lang="en-US" dirty="0" smtClean="0">
                <a:latin typeface="Calibri"/>
              </a:rPr>
              <a:t>–</a:t>
            </a:r>
            <a:r>
              <a:rPr lang="en-US" dirty="0" smtClean="0"/>
              <a:t>	print name of current working directory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dirty="0" smtClean="0"/>
              <a:t>	–	make directories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rmdir</a:t>
            </a:r>
            <a:r>
              <a:rPr lang="en-US" dirty="0" smtClean="0"/>
              <a:t>	</a:t>
            </a:r>
            <a:r>
              <a:rPr lang="en-US" dirty="0" smtClean="0">
                <a:latin typeface="Calibri"/>
              </a:rPr>
              <a:t>–	remove empty directories</a:t>
            </a:r>
            <a:endParaRPr lang="en-US" dirty="0" smtClean="0"/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vim</a:t>
            </a:r>
            <a:r>
              <a:rPr lang="en-US" dirty="0" smtClean="0"/>
              <a:t>	</a:t>
            </a:r>
            <a:r>
              <a:rPr lang="en-US" dirty="0" smtClean="0">
                <a:latin typeface="Calibri"/>
              </a:rPr>
              <a:t>–	</a:t>
            </a:r>
            <a:r>
              <a:rPr lang="en-US" dirty="0" smtClean="0">
                <a:cs typeface="Courier New" pitchFamily="49" charset="0"/>
              </a:rPr>
              <a:t>Vi</a:t>
            </a:r>
            <a:r>
              <a:rPr lang="en-US" dirty="0" smtClean="0"/>
              <a:t> </a:t>
            </a:r>
            <a:r>
              <a:rPr lang="en-US" dirty="0" err="1" smtClean="0"/>
              <a:t>IMproved</a:t>
            </a:r>
            <a:r>
              <a:rPr lang="en-US" dirty="0" smtClean="0">
                <a:latin typeface="Calibri"/>
              </a:rPr>
              <a:t>, a programmers text editor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en-US" dirty="0" smtClean="0">
                <a:latin typeface="Calibri"/>
              </a:rPr>
              <a:t>	–	</a:t>
            </a:r>
            <a:r>
              <a:rPr lang="en-US" dirty="0" err="1" smtClean="0">
                <a:latin typeface="Calibri"/>
              </a:rPr>
              <a:t>Nano’s</a:t>
            </a:r>
            <a:r>
              <a:rPr lang="en-US" dirty="0" smtClean="0">
                <a:latin typeface="Calibri"/>
              </a:rPr>
              <a:t> </a:t>
            </a:r>
            <a:r>
              <a:rPr lang="en-US" dirty="0" err="1" smtClean="0">
                <a:latin typeface="Calibri"/>
              </a:rPr>
              <a:t>ANOther</a:t>
            </a:r>
            <a:r>
              <a:rPr lang="en-US" dirty="0" smtClean="0">
                <a:latin typeface="Calibri"/>
              </a:rPr>
              <a:t> editor, an enhanced free 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		Pico clone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touch</a:t>
            </a:r>
            <a:r>
              <a:rPr lang="en-US" dirty="0" smtClean="0">
                <a:latin typeface="Calibri"/>
              </a:rPr>
              <a:t>	–	change file timestamps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Handling </a:t>
            </a:r>
            <a:r>
              <a:rPr lang="en-US" sz="2400" i="1" dirty="0" smtClean="0"/>
              <a:t>(2)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dirty="0" smtClean="0"/>
              <a:t>	–	copy files and directories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mv</a:t>
            </a:r>
            <a:r>
              <a:rPr lang="en-US" dirty="0" smtClean="0"/>
              <a:t>	–	move (rename) files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dirty="0" smtClean="0"/>
              <a:t>	–	remove files or directories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dirty="0" smtClean="0"/>
              <a:t>	</a:t>
            </a:r>
            <a:r>
              <a:rPr lang="en-US" dirty="0" smtClean="0">
                <a:latin typeface="Calibri"/>
              </a:rPr>
              <a:t>–	determine file type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stat</a:t>
            </a:r>
            <a:r>
              <a:rPr lang="en-US" dirty="0" smtClean="0">
                <a:latin typeface="Calibri"/>
              </a:rPr>
              <a:t>	–	display file or file system status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lsattr</a:t>
            </a:r>
            <a:r>
              <a:rPr lang="en-US" dirty="0" smtClean="0">
                <a:latin typeface="Calibri"/>
              </a:rPr>
              <a:t>	–	list file attributes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chattr</a:t>
            </a:r>
            <a:r>
              <a:rPr lang="en-US" dirty="0" smtClean="0">
                <a:latin typeface="Calibri"/>
              </a:rPr>
              <a:t>	–	change file attributes</a:t>
            </a:r>
            <a:endParaRPr lang="en-US" dirty="0" smtClean="0"/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find</a:t>
            </a:r>
            <a:r>
              <a:rPr lang="en-US" dirty="0" smtClean="0">
                <a:latin typeface="Calibri"/>
              </a:rPr>
              <a:t>	–	search for files in a directory hierarchy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locate</a:t>
            </a:r>
            <a:r>
              <a:rPr lang="en-US" dirty="0" smtClean="0">
                <a:latin typeface="Calibri"/>
              </a:rPr>
              <a:t>	–	find files by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Handling </a:t>
            </a:r>
            <a:r>
              <a:rPr lang="en-US" sz="2400" i="1" dirty="0" smtClean="0"/>
              <a:t>(3)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smtClean="0">
                <a:latin typeface="Calibri"/>
                <a:cs typeface="Courier New" pitchFamily="49" charset="0"/>
              </a:rPr>
              <a:t>–	locate a command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whereis</a:t>
            </a:r>
            <a:r>
              <a:rPr lang="en-US" dirty="0" smtClean="0"/>
              <a:t>	–	locate the binary, source, and manual </a:t>
            </a:r>
            <a:br>
              <a:rPr lang="en-US" dirty="0" smtClean="0"/>
            </a:br>
            <a:r>
              <a:rPr lang="en-US" dirty="0" smtClean="0"/>
              <a:t>		page files for a command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	–	output the first part of files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	–	output the last part of files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more</a:t>
            </a:r>
            <a:r>
              <a:rPr lang="en-US" dirty="0" smtClean="0">
                <a:latin typeface="Calibri"/>
              </a:rPr>
              <a:t>	–	file perusal filter for </a:t>
            </a:r>
            <a:r>
              <a:rPr lang="en-US" dirty="0" err="1" smtClean="0">
                <a:latin typeface="Calibri"/>
              </a:rPr>
              <a:t>crt</a:t>
            </a:r>
            <a:r>
              <a:rPr lang="en-US" dirty="0" smtClean="0">
                <a:latin typeface="Calibri"/>
              </a:rPr>
              <a:t> viewing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less</a:t>
            </a:r>
            <a:r>
              <a:rPr lang="en-US" dirty="0" smtClean="0">
                <a:latin typeface="Calibri"/>
              </a:rPr>
              <a:t>	–	opposite of more (less is more)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Processing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dirty="0" smtClean="0"/>
              <a:t>	–	display a line of text</a:t>
            </a:r>
          </a:p>
          <a:p>
            <a:pPr>
              <a:lnSpc>
                <a:spcPct val="80000"/>
              </a:lnSpc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dirty="0" smtClean="0"/>
              <a:t>	–	concatenate files and print on </a:t>
            </a:r>
            <a:br>
              <a:rPr lang="en-US" dirty="0" smtClean="0"/>
            </a:br>
            <a:r>
              <a:rPr lang="en-US" dirty="0" smtClean="0"/>
              <a:t>		the standard output</a:t>
            </a:r>
          </a:p>
          <a:p>
            <a:pPr>
              <a:lnSpc>
                <a:spcPct val="80000"/>
              </a:lnSpc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strings</a:t>
            </a:r>
            <a:r>
              <a:rPr lang="en-US" dirty="0" smtClean="0"/>
              <a:t>	</a:t>
            </a:r>
            <a:r>
              <a:rPr lang="en-US" dirty="0" smtClean="0">
                <a:latin typeface="Calibri"/>
              </a:rPr>
              <a:t>–	print the strings of printable chars in files</a:t>
            </a:r>
            <a:endParaRPr lang="en-US" dirty="0" smtClean="0"/>
          </a:p>
          <a:p>
            <a:pPr>
              <a:lnSpc>
                <a:spcPct val="80000"/>
              </a:lnSpc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dirty="0" smtClean="0"/>
              <a:t>	–	print lines matching a pattern</a:t>
            </a:r>
          </a:p>
          <a:p>
            <a:pPr>
              <a:lnSpc>
                <a:spcPct val="80000"/>
              </a:lnSpc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wc</a:t>
            </a:r>
            <a:r>
              <a:rPr lang="en-US" dirty="0" smtClean="0"/>
              <a:t>	</a:t>
            </a:r>
            <a:r>
              <a:rPr lang="en-US" dirty="0" smtClean="0">
                <a:latin typeface="Calibri"/>
              </a:rPr>
              <a:t>–</a:t>
            </a:r>
            <a:r>
              <a:rPr lang="en-US" dirty="0" smtClean="0"/>
              <a:t>	print the number of newlines, words, </a:t>
            </a:r>
            <a:br>
              <a:rPr lang="en-US" dirty="0" smtClean="0"/>
            </a:br>
            <a:r>
              <a:rPr lang="en-US" dirty="0" smtClean="0"/>
              <a:t>		and bytes in files</a:t>
            </a:r>
          </a:p>
          <a:p>
            <a:pPr>
              <a:lnSpc>
                <a:spcPct val="80000"/>
              </a:lnSpc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cut</a:t>
            </a:r>
            <a:r>
              <a:rPr lang="en-US" dirty="0" smtClean="0">
                <a:latin typeface="Calibri"/>
              </a:rPr>
              <a:t>	–	remove sections from each line of files</a:t>
            </a:r>
          </a:p>
          <a:p>
            <a:pPr>
              <a:lnSpc>
                <a:spcPct val="80000"/>
              </a:lnSpc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paste</a:t>
            </a:r>
            <a:r>
              <a:rPr lang="en-US" dirty="0" smtClean="0">
                <a:latin typeface="Calibri"/>
              </a:rPr>
              <a:t>	–	merge lines of files</a:t>
            </a:r>
          </a:p>
          <a:p>
            <a:pPr>
              <a:lnSpc>
                <a:spcPct val="80000"/>
              </a:lnSpc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dirty="0" smtClean="0"/>
              <a:t>	–	</a:t>
            </a:r>
            <a:r>
              <a:rPr lang="en-US" dirty="0" smtClean="0">
                <a:cs typeface="Courier New" pitchFamily="49" charset="0"/>
              </a:rPr>
              <a:t>sort lines of text files</a:t>
            </a:r>
            <a:endParaRPr lang="en-US" dirty="0" smtClean="0"/>
          </a:p>
          <a:p>
            <a:pPr>
              <a:lnSpc>
                <a:spcPct val="80000"/>
              </a:lnSpc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uniq</a:t>
            </a:r>
            <a:r>
              <a:rPr lang="en-US" dirty="0" smtClean="0">
                <a:latin typeface="Calibri"/>
              </a:rPr>
              <a:t>	–	report or omit repeated lines</a:t>
            </a:r>
          </a:p>
          <a:p>
            <a:pPr>
              <a:lnSpc>
                <a:spcPct val="80000"/>
              </a:lnSpc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en-US" dirty="0" smtClean="0">
                <a:latin typeface="Calibri"/>
              </a:rPr>
              <a:t>	–	compare files line by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Administration </a:t>
            </a:r>
            <a:r>
              <a:rPr lang="en-US" sz="2400" i="1" dirty="0" smtClean="0"/>
              <a:t>(1)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tabLst>
                <a:tab pos="1828800" algn="l"/>
                <a:tab pos="2057400" algn="l"/>
              </a:tabLst>
            </a:pPr>
            <a:r>
              <a:rPr lang="en-US" dirty="0" smtClean="0">
                <a:cs typeface="Courier New" pitchFamily="49" charset="0"/>
              </a:rPr>
              <a:t>Linux file permissions</a:t>
            </a:r>
          </a:p>
          <a:p>
            <a:pPr lvl="1">
              <a:tabLst>
                <a:tab pos="1828800" algn="l"/>
                <a:tab pos="2057400" algn="l"/>
              </a:tabLst>
            </a:pPr>
            <a:r>
              <a:rPr lang="en-US" dirty="0" smtClean="0">
                <a:cs typeface="Courier New" pitchFamily="49" charset="0"/>
              </a:rPr>
              <a:t>The first character is the special permission flag</a:t>
            </a:r>
          </a:p>
          <a:p>
            <a:pPr lvl="1">
              <a:tabLst>
                <a:tab pos="1828800" algn="l"/>
                <a:tab pos="2057400" algn="l"/>
              </a:tabLst>
            </a:pPr>
            <a:r>
              <a:rPr lang="en-US" dirty="0" smtClean="0">
                <a:cs typeface="Courier New" pitchFamily="49" charset="0"/>
              </a:rPr>
              <a:t>Three permission groups – owner (</a:t>
            </a:r>
            <a:r>
              <a:rPr lang="en-US" b="1" dirty="0" smtClean="0">
                <a:cs typeface="Courier New" pitchFamily="49" charset="0"/>
              </a:rPr>
              <a:t>u</a:t>
            </a:r>
            <a:r>
              <a:rPr lang="en-US" dirty="0" smtClean="0">
                <a:cs typeface="Courier New" pitchFamily="49" charset="0"/>
              </a:rPr>
              <a:t>ser), </a:t>
            </a:r>
            <a:r>
              <a:rPr lang="en-US" b="1" dirty="0" smtClean="0">
                <a:cs typeface="Courier New" pitchFamily="49" charset="0"/>
              </a:rPr>
              <a:t>g</a:t>
            </a:r>
            <a:r>
              <a:rPr lang="en-US" dirty="0" smtClean="0">
                <a:cs typeface="Courier New" pitchFamily="49" charset="0"/>
              </a:rPr>
              <a:t>roup, all users (</a:t>
            </a:r>
            <a:r>
              <a:rPr lang="en-US" b="1" dirty="0" smtClean="0">
                <a:cs typeface="Courier New" pitchFamily="49" charset="0"/>
              </a:rPr>
              <a:t>o</a:t>
            </a:r>
            <a:r>
              <a:rPr lang="en-US" dirty="0" smtClean="0">
                <a:cs typeface="Courier New" pitchFamily="49" charset="0"/>
              </a:rPr>
              <a:t>thers)</a:t>
            </a:r>
          </a:p>
          <a:p>
            <a:pPr lvl="1">
              <a:tabLst>
                <a:tab pos="1828800" algn="l"/>
                <a:tab pos="2057400" algn="l"/>
              </a:tabLst>
            </a:pPr>
            <a:r>
              <a:rPr lang="en-US" dirty="0" smtClean="0">
                <a:cs typeface="Courier New" pitchFamily="49" charset="0"/>
              </a:rPr>
              <a:t>Three permission types – </a:t>
            </a:r>
            <a:r>
              <a:rPr lang="en-US" b="1" dirty="0" smtClean="0">
                <a:cs typeface="Courier New" pitchFamily="49" charset="0"/>
              </a:rPr>
              <a:t>r</a:t>
            </a:r>
            <a:r>
              <a:rPr lang="en-US" dirty="0" smtClean="0">
                <a:cs typeface="Courier New" pitchFamily="49" charset="0"/>
              </a:rPr>
              <a:t>ead, </a:t>
            </a:r>
            <a:r>
              <a:rPr lang="en-US" b="1" dirty="0" smtClean="0">
                <a:cs typeface="Courier New" pitchFamily="49" charset="0"/>
              </a:rPr>
              <a:t>w</a:t>
            </a:r>
            <a:r>
              <a:rPr lang="en-US" dirty="0" smtClean="0">
                <a:cs typeface="Courier New" pitchFamily="49" charset="0"/>
              </a:rPr>
              <a:t>rite, e</a:t>
            </a:r>
            <a:r>
              <a:rPr lang="en-US" b="1" dirty="0" smtClean="0">
                <a:cs typeface="Courier New" pitchFamily="49" charset="0"/>
              </a:rPr>
              <a:t>x</a:t>
            </a:r>
            <a:r>
              <a:rPr lang="en-US" dirty="0" smtClean="0">
                <a:cs typeface="Courier New" pitchFamily="49" charset="0"/>
              </a:rPr>
              <a:t>ecute</a:t>
            </a:r>
          </a:p>
          <a:p>
            <a:pPr lvl="1">
              <a:tabLst>
                <a:tab pos="1828800" algn="l"/>
                <a:tab pos="2057400" algn="l"/>
              </a:tabLst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err="1" smtClean="0">
                <a:cs typeface="Courier New" pitchFamily="49" charset="0"/>
              </a:rPr>
              <a:t>drwxrw</a:t>
            </a:r>
            <a:r>
              <a:rPr lang="en-US" dirty="0" smtClean="0">
                <a:cs typeface="Courier New" pitchFamily="49" charset="0"/>
              </a:rPr>
              <a:t>-r--  means owner has all three permissions, group has read and write, while others have only read permission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dirty="0" smtClean="0"/>
              <a:t>	–	change file access permissions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chown</a:t>
            </a:r>
            <a:r>
              <a:rPr lang="en-US" dirty="0" smtClean="0"/>
              <a:t>	</a:t>
            </a:r>
            <a:r>
              <a:rPr lang="en-US" dirty="0" smtClean="0">
                <a:latin typeface="Calibri"/>
              </a:rPr>
              <a:t>–	change file owner and group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chgrp</a:t>
            </a:r>
            <a:r>
              <a:rPr lang="en-US" dirty="0" smtClean="0">
                <a:latin typeface="Calibri"/>
              </a:rPr>
              <a:t>	–	change group ownership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Administration </a:t>
            </a:r>
            <a:r>
              <a:rPr lang="en-US" sz="2400" i="1" dirty="0" smtClean="0"/>
              <a:t>(2)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</a:t>
            </a:r>
            <a:r>
              <a:rPr lang="en-US" dirty="0" smtClean="0"/>
              <a:t>	–	change user ID or become super-user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 smtClean="0"/>
              <a:t>	–	execute a command as another user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dirty="0" smtClean="0"/>
              <a:t>	–	change user password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who</a:t>
            </a:r>
            <a:r>
              <a:rPr lang="en-US" dirty="0" smtClean="0"/>
              <a:t>	</a:t>
            </a:r>
            <a:r>
              <a:rPr lang="en-US" dirty="0" smtClean="0">
                <a:latin typeface="Calibri"/>
              </a:rPr>
              <a:t>–</a:t>
            </a:r>
            <a:r>
              <a:rPr lang="en-US" dirty="0" smtClean="0"/>
              <a:t>	show who is logged on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	</a:t>
            </a:r>
            <a:r>
              <a:rPr lang="en-US" dirty="0" smtClean="0">
                <a:latin typeface="Calibri"/>
              </a:rPr>
              <a:t>–	show who is logged on and what they are 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		doing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finger</a:t>
            </a:r>
            <a:r>
              <a:rPr lang="en-US" dirty="0" smtClean="0">
                <a:latin typeface="Calibri"/>
              </a:rPr>
              <a:t>	–	user information lookup program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whoami</a:t>
            </a:r>
            <a:r>
              <a:rPr lang="en-US" dirty="0" smtClean="0"/>
              <a:t>	</a:t>
            </a:r>
            <a:r>
              <a:rPr lang="en-US" dirty="0" smtClean="0">
                <a:latin typeface="Calibri"/>
              </a:rPr>
              <a:t>–	print effective </a:t>
            </a:r>
            <a:r>
              <a:rPr lang="en-US" dirty="0" err="1" smtClean="0">
                <a:latin typeface="Calibri"/>
              </a:rPr>
              <a:t>userid</a:t>
            </a:r>
            <a:endParaRPr lang="en-US" dirty="0" smtClean="0">
              <a:latin typeface="Calibri"/>
            </a:endParaRP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history</a:t>
            </a:r>
            <a:r>
              <a:rPr lang="en-US" dirty="0" smtClean="0"/>
              <a:t>	–	prints recently used commands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 </a:t>
            </a:r>
            <a:r>
              <a:rPr lang="en-US" sz="2400" i="1" dirty="0" smtClean="0"/>
              <a:t>(1)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dirty="0" smtClean="0"/>
              <a:t>	–	report a snapshot of the current </a:t>
            </a:r>
            <a:br>
              <a:rPr lang="en-US" dirty="0" smtClean="0"/>
            </a:br>
            <a:r>
              <a:rPr lang="en-US" dirty="0" smtClean="0"/>
              <a:t>		processes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pstree</a:t>
            </a:r>
            <a:r>
              <a:rPr lang="en-US" dirty="0" smtClean="0"/>
              <a:t>	</a:t>
            </a:r>
            <a:r>
              <a:rPr lang="en-US" dirty="0" smtClean="0">
                <a:latin typeface="Calibri"/>
              </a:rPr>
              <a:t>–	display a tree of processes</a:t>
            </a:r>
            <a:endParaRPr lang="en-US" dirty="0" smtClean="0"/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dirty="0" smtClean="0"/>
              <a:t>	</a:t>
            </a:r>
            <a:r>
              <a:rPr lang="en-US" dirty="0" smtClean="0">
                <a:latin typeface="Calibri"/>
              </a:rPr>
              <a:t>–	display Linux processes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htop</a:t>
            </a:r>
            <a:r>
              <a:rPr lang="en-US" dirty="0" smtClean="0">
                <a:latin typeface="Calibri"/>
              </a:rPr>
              <a:t>	–	interactive process viewer</a:t>
            </a:r>
            <a:endParaRPr lang="en-US" dirty="0" smtClean="0"/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pgrep</a:t>
            </a:r>
            <a:r>
              <a:rPr lang="en-US" dirty="0" smtClean="0"/>
              <a:t>	–	look up or signal processes based on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pkill</a:t>
            </a:r>
            <a:r>
              <a:rPr lang="en-US" dirty="0" smtClean="0"/>
              <a:t>)		name and other attributes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kill</a:t>
            </a:r>
            <a:r>
              <a:rPr lang="en-US" dirty="0" smtClean="0"/>
              <a:t>	</a:t>
            </a:r>
            <a:r>
              <a:rPr lang="en-US" dirty="0" smtClean="0">
                <a:latin typeface="Calibri"/>
              </a:rPr>
              <a:t>–	to kill a process (using signal mechanism)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killall</a:t>
            </a:r>
            <a:r>
              <a:rPr lang="en-US" dirty="0" smtClean="0"/>
              <a:t>	–	kill processes by name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dirty="0" smtClean="0"/>
              <a:t>	–	display amount of free and used memory </a:t>
            </a:r>
            <a:br>
              <a:rPr lang="en-US" dirty="0" smtClean="0"/>
            </a:br>
            <a:r>
              <a:rPr lang="en-US" dirty="0" smtClean="0"/>
              <a:t>		in the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 </a:t>
            </a:r>
            <a:r>
              <a:rPr lang="en-US" sz="2400" i="1" dirty="0" smtClean="0"/>
              <a:t>(2)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vmstat</a:t>
            </a:r>
            <a:r>
              <a:rPr lang="en-US" dirty="0" smtClean="0"/>
              <a:t>	–	report virtual memory statistics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watch</a:t>
            </a: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smtClean="0">
                <a:latin typeface="Calibri"/>
                <a:cs typeface="Courier New" pitchFamily="49" charset="0"/>
              </a:rPr>
              <a:t>–	execute a program periodically, showing </a:t>
            </a:r>
            <a:br>
              <a:rPr lang="en-US" dirty="0" smtClean="0">
                <a:latin typeface="Calibri"/>
                <a:cs typeface="Courier New" pitchFamily="49" charset="0"/>
              </a:rPr>
            </a:br>
            <a:r>
              <a:rPr lang="en-US" dirty="0" smtClean="0">
                <a:latin typeface="Calibri"/>
                <a:cs typeface="Courier New" pitchFamily="49" charset="0"/>
              </a:rPr>
              <a:t>		output </a:t>
            </a:r>
            <a:r>
              <a:rPr lang="en-US" dirty="0" err="1" smtClean="0">
                <a:latin typeface="Calibri"/>
                <a:cs typeface="Courier New" pitchFamily="49" charset="0"/>
              </a:rPr>
              <a:t>fullscreen</a:t>
            </a:r>
            <a:endParaRPr lang="en-US" sz="2400" dirty="0" smtClean="0">
              <a:cs typeface="Courier New" pitchFamily="49" charset="0"/>
            </a:endParaRP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bg</a:t>
            </a:r>
            <a:r>
              <a:rPr lang="en-US" dirty="0" smtClean="0"/>
              <a:t>	–	make a foreground process to run in </a:t>
            </a:r>
            <a:br>
              <a:rPr lang="en-US" dirty="0" smtClean="0"/>
            </a:br>
            <a:r>
              <a:rPr lang="en-US" dirty="0" smtClean="0"/>
              <a:t>		background (usage: type ‘</a:t>
            </a:r>
            <a:r>
              <a:rPr lang="en-US" dirty="0" err="1" smtClean="0"/>
              <a:t>ctrl+z</a:t>
            </a:r>
            <a:r>
              <a:rPr lang="en-US" dirty="0" smtClean="0"/>
              <a:t>’ and then </a:t>
            </a:r>
            <a:br>
              <a:rPr lang="en-US" dirty="0" smtClean="0"/>
            </a:br>
            <a:r>
              <a:rPr lang="en-US" dirty="0" smtClean="0"/>
              <a:t>		‘</a:t>
            </a:r>
            <a:r>
              <a:rPr lang="en-US" dirty="0" err="1" smtClean="0"/>
              <a:t>bg</a:t>
            </a:r>
            <a:r>
              <a:rPr lang="en-US" dirty="0" smtClean="0"/>
              <a:t> &lt;job id&gt;’)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fg</a:t>
            </a:r>
            <a:r>
              <a:rPr lang="en-US" dirty="0" smtClean="0"/>
              <a:t>	–	make a background process as </a:t>
            </a:r>
            <a:br>
              <a:rPr lang="en-US" dirty="0" smtClean="0"/>
            </a:br>
            <a:r>
              <a:rPr lang="en-US" dirty="0" smtClean="0"/>
              <a:t>		foreground process</a:t>
            </a:r>
          </a:p>
          <a:p>
            <a:pPr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jobs</a:t>
            </a:r>
            <a:r>
              <a:rPr lang="en-US" dirty="0" smtClean="0"/>
              <a:t>	–	displays the names and ids of </a:t>
            </a:r>
            <a:br>
              <a:rPr lang="en-US" dirty="0" smtClean="0"/>
            </a:br>
            <a:r>
              <a:rPr lang="en-US" dirty="0" smtClean="0"/>
              <a:t>		background jobs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Archival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tar</a:t>
            </a:r>
            <a:r>
              <a:rPr lang="en-US" dirty="0" smtClean="0"/>
              <a:t>	–	to archive a file</a:t>
            </a:r>
          </a:p>
          <a:p>
            <a:pPr>
              <a:lnSpc>
                <a:spcPct val="100000"/>
              </a:lnSpc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zip</a:t>
            </a:r>
            <a:r>
              <a:rPr lang="en-US" dirty="0" smtClean="0"/>
              <a:t>	</a:t>
            </a:r>
            <a:r>
              <a:rPr lang="en-US" dirty="0" smtClean="0">
                <a:latin typeface="Calibri"/>
              </a:rPr>
              <a:t>–	package and compress (archive) files</a:t>
            </a:r>
            <a:endParaRPr lang="en-US" dirty="0" smtClean="0"/>
          </a:p>
          <a:p>
            <a:pPr>
              <a:lnSpc>
                <a:spcPct val="100000"/>
              </a:lnSpc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unzip</a:t>
            </a:r>
            <a:r>
              <a:rPr lang="en-US" dirty="0" smtClean="0"/>
              <a:t>	</a:t>
            </a:r>
            <a:r>
              <a:rPr lang="en-US" dirty="0" smtClean="0">
                <a:latin typeface="Calibri"/>
              </a:rPr>
              <a:t>–	list, test and extract compressed files in 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		a ZIP archive</a:t>
            </a:r>
          </a:p>
          <a:p>
            <a:pPr>
              <a:lnSpc>
                <a:spcPct val="100000"/>
              </a:lnSpc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dirty="0" smtClean="0">
                <a:latin typeface="Calibri"/>
              </a:rPr>
              <a:t>	–	compress and expand files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gunzip</a:t>
            </a:r>
            <a:r>
              <a:rPr lang="en-US" dirty="0" smtClean="0">
                <a:latin typeface="Calibri"/>
              </a:rPr>
              <a:t>)</a:t>
            </a:r>
          </a:p>
          <a:p>
            <a:pPr>
              <a:lnSpc>
                <a:spcPct val="100000"/>
              </a:lnSpc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bzip2</a:t>
            </a:r>
            <a:r>
              <a:rPr lang="en-US" dirty="0" smtClean="0"/>
              <a:t>	–	a block-sorting file compressor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bunzip2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</a:t>
            </a:r>
            <a:r>
              <a:rPr lang="en-US" dirty="0" err="1" smtClean="0"/>
              <a:t>Ubuntu</a:t>
            </a:r>
            <a:r>
              <a:rPr lang="en-US" dirty="0" smtClean="0"/>
              <a:t>) </a:t>
            </a:r>
            <a:r>
              <a:rPr lang="en-US" sz="2400" i="1" dirty="0" smtClean="0"/>
              <a:t>(1)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CD/DVD/</a:t>
            </a:r>
            <a:r>
              <a:rPr lang="en-US" sz="2400" dirty="0" err="1" smtClean="0"/>
              <a:t>LiveCD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Get the .</a:t>
            </a:r>
            <a:r>
              <a:rPr lang="en-US" sz="2400" dirty="0" err="1" smtClean="0"/>
              <a:t>iso</a:t>
            </a:r>
            <a:r>
              <a:rPr lang="en-US" sz="2400" dirty="0" smtClean="0"/>
              <a:t> file (</a:t>
            </a:r>
            <a:r>
              <a:rPr lang="en-US" sz="2000" dirty="0" smtClean="0"/>
              <a:t>http://www.ubuntu.com/download/desktop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Over the network:</a:t>
            </a:r>
            <a:br>
              <a:rPr lang="en-US" sz="2400" dirty="0" smtClean="0"/>
            </a:br>
            <a:r>
              <a:rPr lang="en-US" sz="2400" dirty="0" err="1" smtClean="0"/>
              <a:t>Netboot</a:t>
            </a:r>
            <a:r>
              <a:rPr lang="en-US" sz="2400" dirty="0" smtClean="0"/>
              <a:t> (</a:t>
            </a:r>
            <a:r>
              <a:rPr lang="en-US" sz="2000" dirty="0" smtClean="0"/>
              <a:t>https://help.ubuntu.com/community/Installation/Netboot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USB:</a:t>
            </a:r>
            <a:br>
              <a:rPr lang="en-US" sz="2400" dirty="0" smtClean="0"/>
            </a:br>
            <a:r>
              <a:rPr lang="en-US" sz="2400" dirty="0" err="1" smtClean="0"/>
              <a:t>UNetBootin</a:t>
            </a:r>
            <a:r>
              <a:rPr lang="en-US" sz="2400" dirty="0" smtClean="0"/>
              <a:t> (</a:t>
            </a:r>
            <a:r>
              <a:rPr lang="en-US" sz="2000" dirty="0" smtClean="0"/>
              <a:t>http://unetbootin.sourceforge.net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Within Windows:</a:t>
            </a:r>
            <a:br>
              <a:rPr lang="en-US" sz="2400" dirty="0" smtClean="0"/>
            </a:br>
            <a:r>
              <a:rPr lang="en-US" sz="2400" dirty="0" err="1" smtClean="0"/>
              <a:t>Wubi</a:t>
            </a:r>
            <a:r>
              <a:rPr lang="en-US" sz="2400" dirty="0" smtClean="0"/>
              <a:t> (</a:t>
            </a:r>
            <a:r>
              <a:rPr lang="en-US" sz="2000" dirty="0" smtClean="0"/>
              <a:t>https://wiki.ubuntu.com/WubiGuide</a:t>
            </a:r>
            <a:r>
              <a:rPr lang="en-US" sz="24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Virtual machine:</a:t>
            </a:r>
            <a:br>
              <a:rPr lang="en-US" sz="2400" dirty="0" smtClean="0"/>
            </a:br>
            <a:r>
              <a:rPr lang="en-US" sz="2400" dirty="0" err="1" smtClean="0"/>
              <a:t>VirtualBox</a:t>
            </a:r>
            <a:r>
              <a:rPr lang="en-US" sz="2400" dirty="0" smtClean="0"/>
              <a:t> (</a:t>
            </a:r>
            <a:r>
              <a:rPr lang="en-US" sz="2000" dirty="0" smtClean="0"/>
              <a:t>http://www.virtualbox.org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VMware (</a:t>
            </a:r>
            <a:r>
              <a:rPr lang="en-US" sz="2000" dirty="0" smtClean="0"/>
              <a:t>http://www.vmware.com</a:t>
            </a:r>
            <a:r>
              <a:rPr lang="en-US" sz="2400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sz="2400" i="1" dirty="0" smtClean="0"/>
              <a:t>(1)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tabLst>
                <a:tab pos="2286000" algn="l"/>
                <a:tab pos="25146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hostname</a:t>
            </a: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smtClean="0">
                <a:latin typeface="Calibri"/>
                <a:cs typeface="Courier New" pitchFamily="49" charset="0"/>
              </a:rPr>
              <a:t>–	show or set the system’s host name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0" algn="l"/>
                <a:tab pos="25146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ifconfig</a:t>
            </a: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smtClean="0">
                <a:latin typeface="Calibri"/>
                <a:cs typeface="Courier New" pitchFamily="49" charset="0"/>
              </a:rPr>
              <a:t>–	configure a network interface</a:t>
            </a:r>
          </a:p>
          <a:p>
            <a:pPr>
              <a:tabLst>
                <a:tab pos="2286000" algn="l"/>
                <a:tab pos="25146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ping</a:t>
            </a:r>
            <a:r>
              <a:rPr lang="en-US" dirty="0" smtClean="0">
                <a:latin typeface="Calibri"/>
                <a:cs typeface="Courier New" pitchFamily="49" charset="0"/>
              </a:rPr>
              <a:t>	–	send ICMP ECHO REQUEST to network </a:t>
            </a:r>
            <a:br>
              <a:rPr lang="en-US" dirty="0" smtClean="0">
                <a:latin typeface="Calibri"/>
                <a:cs typeface="Courier New" pitchFamily="49" charset="0"/>
              </a:rPr>
            </a:br>
            <a:r>
              <a:rPr lang="en-US" dirty="0" smtClean="0">
                <a:latin typeface="Calibri"/>
                <a:cs typeface="Courier New" pitchFamily="49" charset="0"/>
              </a:rPr>
              <a:t>		hosts</a:t>
            </a:r>
          </a:p>
          <a:p>
            <a:pPr>
              <a:tabLst>
                <a:tab pos="2286000" algn="l"/>
                <a:tab pos="25146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traceroute</a:t>
            </a:r>
            <a:r>
              <a:rPr lang="en-US" dirty="0" smtClean="0">
                <a:latin typeface="Calibri"/>
                <a:cs typeface="Courier New" pitchFamily="49" charset="0"/>
              </a:rPr>
              <a:t>	–	print the route packets trace to </a:t>
            </a:r>
            <a:br>
              <a:rPr lang="en-US" dirty="0" smtClean="0">
                <a:latin typeface="Calibri"/>
                <a:cs typeface="Courier New" pitchFamily="49" charset="0"/>
              </a:rPr>
            </a:br>
            <a:r>
              <a:rPr lang="en-US" dirty="0" smtClean="0">
                <a:latin typeface="Calibri"/>
                <a:cs typeface="Courier New" pitchFamily="49" charset="0"/>
              </a:rPr>
              <a:t>		network host</a:t>
            </a:r>
          </a:p>
          <a:p>
            <a:pPr>
              <a:tabLst>
                <a:tab pos="2286000" algn="l"/>
                <a:tab pos="25146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netstat</a:t>
            </a:r>
            <a:r>
              <a:rPr lang="en-US" dirty="0" smtClean="0">
                <a:latin typeface="Calibri"/>
                <a:cs typeface="Courier New" pitchFamily="49" charset="0"/>
              </a:rPr>
              <a:t>	–	print network connections, routing </a:t>
            </a:r>
            <a:br>
              <a:rPr lang="en-US" dirty="0" smtClean="0">
                <a:latin typeface="Calibri"/>
                <a:cs typeface="Courier New" pitchFamily="49" charset="0"/>
              </a:rPr>
            </a:br>
            <a:r>
              <a:rPr lang="en-US" dirty="0" smtClean="0">
                <a:latin typeface="Calibri"/>
                <a:cs typeface="Courier New" pitchFamily="49" charset="0"/>
              </a:rPr>
              <a:t>		tables, interface statistics, etc.</a:t>
            </a:r>
          </a:p>
          <a:p>
            <a:pPr>
              <a:tabLst>
                <a:tab pos="2286000" algn="l"/>
                <a:tab pos="25146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nmap</a:t>
            </a:r>
            <a:r>
              <a:rPr lang="en-US" dirty="0" smtClean="0">
                <a:latin typeface="Calibri"/>
                <a:cs typeface="Courier New" pitchFamily="49" charset="0"/>
              </a:rPr>
              <a:t>	–	network exploration tool and security </a:t>
            </a:r>
            <a:br>
              <a:rPr lang="en-US" dirty="0" smtClean="0">
                <a:latin typeface="Calibri"/>
                <a:cs typeface="Courier New" pitchFamily="49" charset="0"/>
              </a:rPr>
            </a:br>
            <a:r>
              <a:rPr lang="en-US" dirty="0" smtClean="0">
                <a:latin typeface="Calibri"/>
                <a:cs typeface="Courier New" pitchFamily="49" charset="0"/>
              </a:rPr>
              <a:t>		/ port scanner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sz="2400" i="1" dirty="0" smtClean="0"/>
              <a:t>(2)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tabLst>
                <a:tab pos="2286000" algn="l"/>
                <a:tab pos="25146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iptables</a:t>
            </a:r>
            <a:r>
              <a:rPr lang="en-US" dirty="0" smtClean="0">
                <a:cs typeface="Courier New" pitchFamily="49" charset="0"/>
              </a:rPr>
              <a:t>	–	administration tool for IPv4 packet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		filtering and NAT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0" algn="l"/>
                <a:tab pos="25146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ftp</a:t>
            </a: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smtClean="0">
                <a:latin typeface="Calibri"/>
                <a:cs typeface="Courier New" pitchFamily="49" charset="0"/>
              </a:rPr>
              <a:t>–	Internet file transfer program</a:t>
            </a:r>
          </a:p>
          <a:p>
            <a:pPr>
              <a:tabLst>
                <a:tab pos="2286000" algn="l"/>
                <a:tab pos="25146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telnet</a:t>
            </a: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smtClean="0">
                <a:latin typeface="Calibri"/>
                <a:cs typeface="Courier New" pitchFamily="49" charset="0"/>
              </a:rPr>
              <a:t>–	user interface to the TELNET protocol</a:t>
            </a:r>
            <a:endParaRPr lang="en-US" dirty="0" smtClean="0">
              <a:cs typeface="Courier New" pitchFamily="49" charset="0"/>
            </a:endParaRPr>
          </a:p>
          <a:p>
            <a:pPr>
              <a:tabLst>
                <a:tab pos="2286000" algn="l"/>
                <a:tab pos="25146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 smtClean="0"/>
              <a:t>	–	SSH client (remote login program)</a:t>
            </a:r>
          </a:p>
          <a:p>
            <a:pPr>
              <a:tabLst>
                <a:tab pos="2286000" algn="l"/>
                <a:tab pos="25146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scp</a:t>
            </a:r>
            <a:r>
              <a:rPr lang="en-US" dirty="0" smtClean="0"/>
              <a:t>	</a:t>
            </a:r>
            <a:r>
              <a:rPr lang="en-US" dirty="0" smtClean="0">
                <a:latin typeface="Calibri"/>
              </a:rPr>
              <a:t>–	secure copy (remote file copy </a:t>
            </a:r>
            <a:br>
              <a:rPr lang="en-US" dirty="0" smtClean="0">
                <a:latin typeface="Calibri"/>
              </a:rPr>
            </a:br>
            <a:r>
              <a:rPr lang="en-US" dirty="0" smtClean="0">
                <a:latin typeface="Calibri"/>
              </a:rPr>
              <a:t>		program)</a:t>
            </a:r>
          </a:p>
          <a:p>
            <a:pPr>
              <a:tabLst>
                <a:tab pos="2286000" algn="l"/>
                <a:tab pos="25146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mail</a:t>
            </a:r>
            <a:r>
              <a:rPr lang="en-US" dirty="0" smtClean="0">
                <a:latin typeface="Calibri"/>
              </a:rPr>
              <a:t>	–	send and receive mail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fdisk</a:t>
            </a: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smtClean="0">
                <a:latin typeface="Calibri"/>
                <a:cs typeface="Courier New" pitchFamily="49" charset="0"/>
              </a:rPr>
              <a:t>–	manipulate disk partition table</a:t>
            </a:r>
          </a:p>
          <a:p>
            <a:pPr>
              <a:lnSpc>
                <a:spcPct val="100000"/>
              </a:lnSpc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mount</a:t>
            </a:r>
            <a:r>
              <a:rPr lang="en-US" dirty="0" smtClean="0">
                <a:latin typeface="Calibri"/>
                <a:cs typeface="Courier New" pitchFamily="49" charset="0"/>
              </a:rPr>
              <a:t>	–	mount a file system</a:t>
            </a:r>
          </a:p>
          <a:p>
            <a:pPr>
              <a:lnSpc>
                <a:spcPct val="100000"/>
              </a:lnSpc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umount</a:t>
            </a:r>
            <a:r>
              <a:rPr lang="en-US" dirty="0" smtClean="0">
                <a:latin typeface="Calibri"/>
                <a:cs typeface="Courier New" pitchFamily="49" charset="0"/>
              </a:rPr>
              <a:t>	–	</a:t>
            </a:r>
            <a:r>
              <a:rPr lang="en-US" dirty="0" err="1" smtClean="0">
                <a:latin typeface="Calibri"/>
                <a:cs typeface="Courier New" pitchFamily="49" charset="0"/>
              </a:rPr>
              <a:t>unmount</a:t>
            </a:r>
            <a:r>
              <a:rPr lang="en-US" dirty="0" smtClean="0">
                <a:latin typeface="Calibri"/>
                <a:cs typeface="Courier New" pitchFamily="49" charset="0"/>
              </a:rPr>
              <a:t> file systems</a:t>
            </a:r>
          </a:p>
          <a:p>
            <a:pPr>
              <a:lnSpc>
                <a:spcPct val="100000"/>
              </a:lnSpc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du</a:t>
            </a:r>
            <a:r>
              <a:rPr lang="en-US" dirty="0" smtClean="0">
                <a:latin typeface="Calibri"/>
                <a:cs typeface="Courier New" pitchFamily="49" charset="0"/>
              </a:rPr>
              <a:t>	–	estimate file space usage</a:t>
            </a:r>
          </a:p>
          <a:p>
            <a:pPr>
              <a:lnSpc>
                <a:spcPct val="100000"/>
              </a:lnSpc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alibri"/>
                <a:cs typeface="Courier New" pitchFamily="49" charset="0"/>
              </a:rPr>
              <a:t>	–	report file system disk space usage</a:t>
            </a:r>
          </a:p>
          <a:p>
            <a:pPr>
              <a:lnSpc>
                <a:spcPct val="100000"/>
              </a:lnSpc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quota</a:t>
            </a:r>
            <a:r>
              <a:rPr lang="en-US" dirty="0" smtClean="0">
                <a:latin typeface="Calibri"/>
                <a:cs typeface="Courier New" pitchFamily="49" charset="0"/>
              </a:rPr>
              <a:t>	–	display disk usage and limits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Commands </a:t>
            </a:r>
            <a:r>
              <a:rPr lang="en-US" sz="2000" i="1" dirty="0" smtClean="0"/>
              <a:t>(1)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reboot</a:t>
            </a:r>
            <a:r>
              <a:rPr lang="en-US" dirty="0" smtClean="0"/>
              <a:t>	–	reboot the system</a:t>
            </a:r>
          </a:p>
          <a:p>
            <a:pPr>
              <a:lnSpc>
                <a:spcPct val="80000"/>
              </a:lnSpc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halt</a:t>
            </a:r>
            <a:r>
              <a:rPr lang="en-US" dirty="0" smtClean="0"/>
              <a:t>	–	stop the system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poweroff</a:t>
            </a:r>
            <a:r>
              <a:rPr lang="en-US" dirty="0" smtClean="0"/>
              <a:t>)</a:t>
            </a:r>
          </a:p>
          <a:p>
            <a:pPr>
              <a:lnSpc>
                <a:spcPct val="80000"/>
              </a:lnSpc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shutdown</a:t>
            </a:r>
            <a:r>
              <a:rPr lang="en-US" dirty="0" smtClean="0"/>
              <a:t>	–	bring the system down</a:t>
            </a:r>
          </a:p>
          <a:p>
            <a:pPr>
              <a:lnSpc>
                <a:spcPct val="80000"/>
              </a:lnSpc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/>
              <a:t>	–	print or set the system date and time</a:t>
            </a:r>
          </a:p>
          <a:p>
            <a:pPr>
              <a:lnSpc>
                <a:spcPct val="80000"/>
              </a:lnSpc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cal</a:t>
            </a:r>
            <a:r>
              <a:rPr lang="en-US" dirty="0" smtClean="0"/>
              <a:t>	–	displays a calendar</a:t>
            </a:r>
          </a:p>
          <a:p>
            <a:pPr>
              <a:lnSpc>
                <a:spcPct val="80000"/>
              </a:lnSpc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bc</a:t>
            </a:r>
            <a:r>
              <a:rPr lang="en-US" dirty="0" smtClean="0"/>
              <a:t>	–	an arbitrary precision calculator language</a:t>
            </a:r>
          </a:p>
          <a:p>
            <a:pPr>
              <a:lnSpc>
                <a:spcPct val="80000"/>
              </a:lnSpc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mc</a:t>
            </a:r>
            <a:r>
              <a:rPr lang="en-US" dirty="0" smtClean="0"/>
              <a:t>	–	visual shell for UNIX-like systems</a:t>
            </a:r>
          </a:p>
          <a:p>
            <a:pPr>
              <a:lnSpc>
                <a:spcPct val="80000"/>
              </a:lnSpc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crontab</a:t>
            </a:r>
            <a:r>
              <a:rPr lang="en-US" dirty="0" smtClean="0"/>
              <a:t>	–	maintain </a:t>
            </a:r>
            <a:r>
              <a:rPr lang="en-US" dirty="0" err="1" smtClean="0"/>
              <a:t>cron</a:t>
            </a:r>
            <a:r>
              <a:rPr lang="en-US" dirty="0" smtClean="0"/>
              <a:t>(tab) files</a:t>
            </a:r>
          </a:p>
          <a:p>
            <a:pPr>
              <a:lnSpc>
                <a:spcPct val="80000"/>
              </a:lnSpc>
              <a:tabLst>
                <a:tab pos="1828800" algn="l"/>
                <a:tab pos="2057400" algn="l"/>
              </a:tabLst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at</a:t>
            </a:r>
            <a:r>
              <a:rPr lang="en-US" dirty="0" smtClean="0"/>
              <a:t>	–	queue, examine or delete jobs for later </a:t>
            </a:r>
            <a:br>
              <a:rPr lang="en-US" dirty="0" smtClean="0"/>
            </a:br>
            <a:r>
              <a:rPr lang="en-US" dirty="0" smtClean="0"/>
              <a:t>		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Commands </a:t>
            </a:r>
            <a:r>
              <a:rPr lang="en-US" sz="2000" i="1" dirty="0" smtClean="0"/>
              <a:t>(2)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sed</a:t>
            </a:r>
            <a:r>
              <a:rPr lang="en-US" dirty="0" smtClean="0"/>
              <a:t>	–	stream editor for filtering and </a:t>
            </a:r>
            <a:br>
              <a:rPr lang="en-US" dirty="0" smtClean="0"/>
            </a:br>
            <a:r>
              <a:rPr lang="en-US" dirty="0" smtClean="0"/>
              <a:t>		transforming text</a:t>
            </a:r>
          </a:p>
          <a:p>
            <a:pPr>
              <a:lnSpc>
                <a:spcPct val="80000"/>
              </a:lnSpc>
              <a:tabLst>
                <a:tab pos="1828800" algn="l"/>
                <a:tab pos="2057400" algn="l"/>
              </a:tabLst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awk</a:t>
            </a:r>
            <a:r>
              <a:rPr lang="en-US" dirty="0" smtClean="0"/>
              <a:t>	–	pattern scanning and text processing </a:t>
            </a:r>
            <a:br>
              <a:rPr lang="en-US" dirty="0" smtClean="0"/>
            </a:br>
            <a:r>
              <a:rPr lang="en-US" dirty="0" smtClean="0"/>
              <a:t>		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vi</a:t>
            </a:r>
            <a:r>
              <a:rPr lang="en-US" dirty="0" smtClean="0"/>
              <a:t> Commands </a:t>
            </a:r>
            <a:r>
              <a:rPr lang="en-US" sz="2400" i="1" dirty="0" smtClean="0"/>
              <a:t>(1)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start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vi filename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edit filename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vi -r filename</a:t>
            </a:r>
            <a:r>
              <a:rPr lang="en-US" dirty="0" smtClean="0">
                <a:sym typeface="Symbol"/>
              </a:rPr>
              <a:t>  recover filename (aft. system crashed)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To exit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:x</a:t>
            </a:r>
            <a:r>
              <a:rPr lang="en-US" dirty="0" smtClean="0">
                <a:sym typeface="Symbol"/>
              </a:rPr>
              <a:t>&lt;return&gt; or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wq</a:t>
            </a:r>
            <a:r>
              <a:rPr lang="en-US" dirty="0" smtClean="0">
                <a:sym typeface="Symbol"/>
              </a:rPr>
              <a:t>&lt;return&gt;  quit after writing out modified file to file named in original invocation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:q</a:t>
            </a:r>
            <a:r>
              <a:rPr lang="en-US" dirty="0" smtClean="0">
                <a:sym typeface="Symbol"/>
              </a:rPr>
              <a:t>&lt;return&gt;  quit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:q!</a:t>
            </a:r>
            <a:r>
              <a:rPr lang="en-US" dirty="0" smtClean="0">
                <a:sym typeface="Symbol"/>
              </a:rPr>
              <a:t>&lt;return&gt;  quit and abandon latest changes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vi</a:t>
            </a:r>
            <a:r>
              <a:rPr lang="en-US" dirty="0" smtClean="0"/>
              <a:t> Commands </a:t>
            </a:r>
            <a:r>
              <a:rPr lang="en-US" sz="2400" i="1" dirty="0" smtClean="0"/>
              <a:t>(2)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To move the cursor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 smtClean="0"/>
              <a:t> or &lt;down-arrow&gt; </a:t>
            </a:r>
            <a:r>
              <a:rPr lang="en-US" dirty="0" smtClean="0">
                <a:sym typeface="Symbol"/>
              </a:rPr>
              <a:t> move cursor down one line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k</a:t>
            </a:r>
            <a:r>
              <a:rPr lang="en-US" dirty="0" smtClean="0">
                <a:sym typeface="Symbol"/>
              </a:rPr>
              <a:t> or &lt;up-arrow&gt;  move cursor up one line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h</a:t>
            </a:r>
            <a:r>
              <a:rPr lang="en-US" dirty="0" smtClean="0">
                <a:sym typeface="Symbol"/>
              </a:rPr>
              <a:t> or &lt;left-arrow&gt;  move cursor left one character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l</a:t>
            </a:r>
            <a:r>
              <a:rPr lang="en-US" dirty="0" smtClean="0">
                <a:sym typeface="Symbol"/>
              </a:rPr>
              <a:t> or &lt;down-arrow&gt;  move cursor right one character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0</a:t>
            </a:r>
            <a:r>
              <a:rPr lang="en-US" dirty="0" smtClean="0">
                <a:sym typeface="Symbol"/>
              </a:rPr>
              <a:t> [zero] or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^</a:t>
            </a:r>
            <a:r>
              <a:rPr lang="en-US" dirty="0" smtClean="0">
                <a:sym typeface="Symbol"/>
              </a:rPr>
              <a:t>  move cursor to start of current line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$</a:t>
            </a:r>
            <a:r>
              <a:rPr lang="en-US" dirty="0" smtClean="0">
                <a:sym typeface="Symbol"/>
              </a:rPr>
              <a:t>  move cursor to end of current line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w</a:t>
            </a:r>
            <a:r>
              <a:rPr lang="en-US" dirty="0" smtClean="0">
                <a:sym typeface="Symbol"/>
              </a:rPr>
              <a:t>  move cursor to beginning of next word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b</a:t>
            </a:r>
            <a:r>
              <a:rPr lang="en-US" dirty="0" smtClean="0">
                <a:sym typeface="Symbol"/>
              </a:rPr>
              <a:t>  move cursor back to beginning of preceding word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:0</a:t>
            </a:r>
            <a:r>
              <a:rPr lang="en-US" dirty="0" smtClean="0">
                <a:sym typeface="Symbol"/>
              </a:rPr>
              <a:t>&lt;return&gt; or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1G</a:t>
            </a:r>
            <a:r>
              <a:rPr lang="en-US" dirty="0" smtClean="0">
                <a:sym typeface="Symbol"/>
              </a:rPr>
              <a:t>  move cursor to first line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: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  <a:sym typeface="Symbol"/>
              </a:rPr>
              <a:t>n</a:t>
            </a:r>
            <a:r>
              <a:rPr lang="en-US" dirty="0" smtClean="0">
                <a:sym typeface="Symbol"/>
              </a:rPr>
              <a:t>&lt;return&gt; or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  <a:sym typeface="Symbol"/>
              </a:rPr>
              <a:t>n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en-US" dirty="0" smtClean="0">
                <a:sym typeface="Symbol"/>
              </a:rPr>
              <a:t>  move cursor to line </a:t>
            </a:r>
            <a:r>
              <a:rPr lang="en-US" i="1" dirty="0" smtClean="0">
                <a:sym typeface="Symbol"/>
              </a:rPr>
              <a:t>n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:$</a:t>
            </a:r>
            <a:r>
              <a:rPr lang="en-US" dirty="0" smtClean="0">
                <a:sym typeface="Symbol"/>
              </a:rPr>
              <a:t>&lt;return&gt; or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en-US" dirty="0" smtClean="0">
                <a:sym typeface="Symbol"/>
              </a:rPr>
              <a:t>  move cursor to last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vi</a:t>
            </a:r>
            <a:r>
              <a:rPr lang="en-US" dirty="0" smtClean="0"/>
              <a:t> Commands </a:t>
            </a:r>
            <a:r>
              <a:rPr lang="en-US" sz="2400" i="1" dirty="0" smtClean="0"/>
              <a:t>(3)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Screen manipulation</a:t>
            </a:r>
          </a:p>
          <a:p>
            <a:pPr lvl="1"/>
            <a:r>
              <a:rPr lang="en-US" sz="2000" dirty="0" smtClean="0"/>
              <a:t>&lt;ctrl&gt;+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move forward one screen</a:t>
            </a:r>
          </a:p>
          <a:p>
            <a:pPr lvl="1"/>
            <a:r>
              <a:rPr lang="en-US" sz="2000" dirty="0" smtClean="0"/>
              <a:t>&lt;ctrl&gt;+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move backward one screen</a:t>
            </a:r>
          </a:p>
          <a:p>
            <a:pPr lvl="1"/>
            <a:r>
              <a:rPr lang="en-US" sz="2000" dirty="0" smtClean="0"/>
              <a:t>&lt;ctrl&gt;+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move down (forward) one half screen</a:t>
            </a:r>
          </a:p>
          <a:p>
            <a:pPr lvl="1"/>
            <a:r>
              <a:rPr lang="en-US" sz="2000" dirty="0" smtClean="0"/>
              <a:t>&lt;ctrl&gt;+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move up (backward) one half screen</a:t>
            </a:r>
          </a:p>
          <a:p>
            <a:pPr lvl="1"/>
            <a:r>
              <a:rPr lang="en-US" sz="2000" dirty="0" smtClean="0"/>
              <a:t>&lt;ctrl&gt;+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redraw the screen</a:t>
            </a:r>
          </a:p>
          <a:p>
            <a:pPr lvl="1"/>
            <a:r>
              <a:rPr lang="en-US" sz="2000" dirty="0" smtClean="0"/>
              <a:t>&lt;ctrl&gt;+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redraw the screen, removing deleted 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vi</a:t>
            </a:r>
            <a:r>
              <a:rPr lang="en-US" dirty="0" smtClean="0"/>
              <a:t> Commands </a:t>
            </a:r>
            <a:r>
              <a:rPr lang="en-US" sz="2400" i="1" dirty="0" smtClean="0"/>
              <a:t>(4)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Symbol"/>
              </a:rPr>
              <a:t>Text manipulation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undo whatever you just did</a:t>
            </a:r>
          </a:p>
          <a:p>
            <a:pPr lvl="1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insert text before cursor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insert text at beginning of current line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append text after cursor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append text to end of current line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open and put text in a new line below current line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open and put text in a new line above current line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replace single character under cursor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replace characters, starting with current position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vi</a:t>
            </a:r>
            <a:r>
              <a:rPr lang="en-US" dirty="0" smtClean="0"/>
              <a:t> Commands </a:t>
            </a:r>
            <a:r>
              <a:rPr lang="en-US" sz="2400" i="1" dirty="0" smtClean="0"/>
              <a:t>(5)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Symbol"/>
              </a:rPr>
              <a:t>Text manipulation </a:t>
            </a:r>
            <a:r>
              <a:rPr lang="en-US" i="1" dirty="0" smtClean="0">
                <a:sym typeface="Symbol"/>
              </a:rPr>
              <a:t>(cont’d)</a:t>
            </a:r>
          </a:p>
          <a:p>
            <a:pPr lvl="1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cw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change the current word with new text, starting with the character under cursor</a:t>
            </a:r>
          </a:p>
          <a:p>
            <a:pPr lvl="1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change 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words beginning with the character under cursor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change (replace) the characters in the current line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change (replace) the entire current line</a:t>
            </a:r>
          </a:p>
          <a:p>
            <a:pPr lvl="1"/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/>
              <a:t> 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change (replace) the next 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lines, starting with the current line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delete single character under cursor</a:t>
            </a:r>
          </a:p>
          <a:p>
            <a:pPr lvl="1"/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delete 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characters, starting with the character under cursor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>
              <a:sym typeface="Symbo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</a:t>
            </a:r>
            <a:r>
              <a:rPr lang="en-US" dirty="0" err="1" smtClean="0"/>
              <a:t>Ubuntu</a:t>
            </a:r>
            <a:r>
              <a:rPr lang="en-US" dirty="0" smtClean="0"/>
              <a:t>) </a:t>
            </a:r>
            <a:r>
              <a:rPr lang="en-US" sz="2400" i="1" dirty="0" smtClean="0"/>
              <a:t>(2)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Minimum partitions:</a:t>
            </a:r>
          </a:p>
          <a:p>
            <a:pPr lvl="1"/>
            <a:r>
              <a:rPr lang="en-US" sz="2000" dirty="0" smtClean="0"/>
              <a:t>Mount point: ‘/’ with ext3 or ext4</a:t>
            </a:r>
          </a:p>
          <a:p>
            <a:pPr lvl="1"/>
            <a:r>
              <a:rPr lang="en-US" sz="2000" dirty="0" smtClean="0"/>
              <a:t>Swap partition</a:t>
            </a:r>
          </a:p>
          <a:p>
            <a:r>
              <a:rPr lang="en-US" sz="2400" dirty="0" smtClean="0"/>
              <a:t>Using RAID:</a:t>
            </a:r>
          </a:p>
          <a:p>
            <a:pPr lvl="1"/>
            <a:r>
              <a:rPr lang="en-US" sz="2000" dirty="0" smtClean="0"/>
              <a:t>RAID 0: striping</a:t>
            </a:r>
          </a:p>
          <a:p>
            <a:pPr lvl="1"/>
            <a:r>
              <a:rPr lang="en-US" sz="2000" dirty="0" smtClean="0"/>
              <a:t>RAID 1: replication/mirroring</a:t>
            </a:r>
          </a:p>
          <a:p>
            <a:pPr lvl="1"/>
            <a:r>
              <a:rPr lang="en-US" sz="2000" dirty="0" smtClean="0"/>
              <a:t>RAID 5: block-level striping with distributed parity (min. 3 drives) </a:t>
            </a:r>
            <a:r>
              <a:rPr lang="en-US" sz="2000" dirty="0" smtClean="0">
                <a:sym typeface="Symbol"/>
              </a:rPr>
              <a:t> providing </a:t>
            </a:r>
            <a:r>
              <a:rPr lang="en-US" sz="2000" dirty="0" smtClean="0"/>
              <a:t>fault tolerance with more space (compared to RAID 1)</a:t>
            </a:r>
          </a:p>
          <a:p>
            <a:pPr lvl="1"/>
            <a:r>
              <a:rPr lang="en-US" sz="2000" dirty="0" smtClean="0"/>
              <a:t>RAID 6: block-level striping with double distributed parity (min. 4 drives)</a:t>
            </a:r>
          </a:p>
          <a:p>
            <a:r>
              <a:rPr lang="en-US" sz="2400" dirty="0" smtClean="0"/>
              <a:t>Using LVM:</a:t>
            </a:r>
          </a:p>
          <a:p>
            <a:pPr lvl="1"/>
            <a:r>
              <a:rPr lang="en-US" sz="2000" dirty="0" smtClean="0"/>
              <a:t>Grouping and/or splitting physical disks (physical volumes) into logical volumes</a:t>
            </a:r>
          </a:p>
          <a:p>
            <a:pPr lvl="1"/>
            <a:r>
              <a:rPr lang="en-US" sz="2000" dirty="0" smtClean="0"/>
              <a:t>Scalable storage without interrupting existing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vi</a:t>
            </a:r>
            <a:r>
              <a:rPr lang="en-US" dirty="0" smtClean="0"/>
              <a:t> Commands </a:t>
            </a:r>
            <a:r>
              <a:rPr lang="en-US" sz="2400" i="1" dirty="0" smtClean="0"/>
              <a:t>(6)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Symbol"/>
              </a:rPr>
              <a:t>Text manipulation </a:t>
            </a:r>
            <a:r>
              <a:rPr lang="en-US" i="1" dirty="0" smtClean="0">
                <a:sym typeface="Symbol"/>
              </a:rPr>
              <a:t>(cont’d)</a:t>
            </a:r>
          </a:p>
          <a:p>
            <a:pPr lvl="1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dw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delete the single word beginning with the character under cursor</a:t>
            </a:r>
          </a:p>
          <a:p>
            <a:pPr lvl="1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delete 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words beginning with the character under cursor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delete the remainder of the line</a:t>
            </a:r>
          </a:p>
          <a:p>
            <a:pPr lvl="1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delete the entire current line</a:t>
            </a:r>
          </a:p>
          <a:p>
            <a:pPr lvl="1"/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dirty="0" smtClean="0"/>
              <a:t> 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delete 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lines, beginning with current line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shift line below up</a:t>
            </a:r>
          </a:p>
          <a:p>
            <a:pPr lvl="1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yy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copy (yank, cut) the current line into the buffer</a:t>
            </a:r>
          </a:p>
          <a:p>
            <a:pPr lvl="1"/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yy</a:t>
            </a:r>
            <a:r>
              <a:rPr lang="en-US" dirty="0" smtClean="0"/>
              <a:t> 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copy (yank, cut) the next 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lines, including the current line, into the buffer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vi</a:t>
            </a:r>
            <a:r>
              <a:rPr lang="en-US" dirty="0" smtClean="0"/>
              <a:t> Commands </a:t>
            </a:r>
            <a:r>
              <a:rPr lang="en-US" sz="2400" i="1" dirty="0" smtClean="0"/>
              <a:t>(7)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Symbol"/>
              </a:rPr>
              <a:t>Text manipulation </a:t>
            </a:r>
            <a:r>
              <a:rPr lang="en-US" i="1" dirty="0" smtClean="0">
                <a:sym typeface="Symbol"/>
              </a:rPr>
              <a:t>(cont’d)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put (paste) into the text after the current line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put (paste) into the text before the current line</a:t>
            </a:r>
          </a:p>
          <a:p>
            <a:r>
              <a:rPr lang="en-US" dirty="0" smtClean="0">
                <a:sym typeface="Symbol"/>
              </a:rPr>
              <a:t>Saving and reading file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:r filename</a:t>
            </a:r>
            <a:r>
              <a:rPr lang="en-US" dirty="0" smtClean="0">
                <a:sym typeface="Symbol"/>
              </a:rPr>
              <a:t>&lt;return&gt;  read filename and insert after the current line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:w</a:t>
            </a:r>
            <a:r>
              <a:rPr lang="en-US" dirty="0" smtClean="0">
                <a:sym typeface="Symbol"/>
              </a:rPr>
              <a:t>&lt;return&gt;  write current contents to original file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:w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newfile</a:t>
            </a:r>
            <a:r>
              <a:rPr lang="en-US" dirty="0" smtClean="0">
                <a:sym typeface="Symbol"/>
              </a:rPr>
              <a:t>&lt;return&gt;  write current contents to </a:t>
            </a:r>
            <a:r>
              <a:rPr lang="en-US" dirty="0" err="1" smtClean="0">
                <a:sym typeface="Symbol"/>
              </a:rPr>
              <a:t>newfile</a:t>
            </a:r>
            <a:endParaRPr lang="en-US" dirty="0" smtClean="0">
              <a:sym typeface="Symbol"/>
            </a:endParaRP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:w!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prevfile</a:t>
            </a:r>
            <a:r>
              <a:rPr lang="en-US" dirty="0" smtClean="0">
                <a:sym typeface="Symbol"/>
              </a:rPr>
              <a:t>&lt;return&gt;  write current contents over a pre-existed </a:t>
            </a:r>
            <a:r>
              <a:rPr lang="en-US" dirty="0" err="1" smtClean="0">
                <a:sym typeface="Symbol"/>
              </a:rPr>
              <a:t>prevfile</a:t>
            </a:r>
            <a:endParaRPr lang="en-US" dirty="0" smtClean="0">
              <a:sym typeface="Symbol"/>
            </a:endParaRP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:12,35w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smallfile</a:t>
            </a:r>
            <a:r>
              <a:rPr lang="en-US" dirty="0" smtClean="0">
                <a:sym typeface="Symbol"/>
              </a:rPr>
              <a:t>&lt;return&gt;  write the contents of lines 12 through 35 to </a:t>
            </a:r>
            <a:r>
              <a:rPr lang="en-US" dirty="0" err="1" smtClean="0">
                <a:sym typeface="Symbol"/>
              </a:rPr>
              <a:t>smallfile</a:t>
            </a:r>
            <a:endParaRPr lang="en-US" dirty="0" smtClean="0">
              <a:sym typeface="Symbo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vi</a:t>
            </a:r>
            <a:r>
              <a:rPr lang="en-US" dirty="0" smtClean="0"/>
              <a:t> Commands </a:t>
            </a:r>
            <a:r>
              <a:rPr lang="en-US" sz="2400" i="1" dirty="0" smtClean="0"/>
              <a:t>(8)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Symbol"/>
              </a:rPr>
              <a:t>Searching text</a:t>
            </a:r>
            <a:endParaRPr lang="en-US" i="1" dirty="0" smtClean="0">
              <a:sym typeface="Symbol"/>
            </a:endParaRP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/string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search forward for occurrence of string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?string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search backward for occurrence of string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move to next occurrence of search string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move to next occurrence of search string in opposite direction</a:t>
            </a:r>
          </a:p>
          <a:p>
            <a:r>
              <a:rPr lang="en-US" dirty="0" smtClean="0">
                <a:sym typeface="Symbol"/>
              </a:rPr>
              <a:t>Determining line number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:.=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return line number of current line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:=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return the total number of lines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&lt;ctrl&gt;</a:t>
            </a:r>
            <a:r>
              <a:rPr lang="en-US" sz="2000" dirty="0" smtClean="0"/>
              <a:t>+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provide the current line number, along with the total number of 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If you log in to a Linux machine (or, use a terminal emulator in a graphical environment) and get a textual environment, the shell is used as the command interpreter</a:t>
            </a:r>
          </a:p>
          <a:p>
            <a:r>
              <a:rPr lang="en-US" dirty="0" smtClean="0"/>
              <a:t>The shell displays a prompt that indicates it is ready for any command</a:t>
            </a:r>
          </a:p>
          <a:p>
            <a:r>
              <a:rPr lang="en-US" dirty="0" smtClean="0"/>
              <a:t>When you give a command to the shell, it executes the command and, afterward, displays another prompt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524000"/>
            <a:ext cx="2924100" cy="25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5888" y="4114800"/>
            <a:ext cx="2006512" cy="236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 smtClean="0"/>
              <a:t> Privileges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UNIX and Linux systems have always had a privileged user named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 smtClean="0"/>
              <a:t>, with extraordinary </a:t>
            </a:r>
            <a:r>
              <a:rPr lang="en-US" dirty="0" err="1" smtClean="0"/>
              <a:t>systemwide</a:t>
            </a:r>
            <a:r>
              <a:rPr lang="en-US" dirty="0" smtClean="0"/>
              <a:t> powers</a:t>
            </a:r>
          </a:p>
          <a:p>
            <a:r>
              <a:rPr lang="en-US" dirty="0" smtClean="0"/>
              <a:t>A user working with root privileges is sometimes referred to as </a:t>
            </a:r>
            <a:r>
              <a:rPr lang="en-US" dirty="0" err="1" smtClean="0"/>
              <a:t>Superuser</a:t>
            </a:r>
            <a:r>
              <a:rPr lang="en-US" dirty="0" smtClean="0"/>
              <a:t> or Administrator</a:t>
            </a:r>
          </a:p>
          <a:p>
            <a:r>
              <a:rPr lang="en-US" dirty="0" smtClean="0"/>
              <a:t>You can gain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 smtClean="0"/>
              <a:t> privileges in two ways:</a:t>
            </a:r>
          </a:p>
          <a:p>
            <a:pPr lvl="1"/>
            <a:r>
              <a:rPr lang="en-US" dirty="0" smtClean="0"/>
              <a:t>Log in as the user named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root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Log in as a normal user and then use the command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 smtClean="0"/>
              <a:t> /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su</a:t>
            </a:r>
            <a:r>
              <a:rPr lang="en-US" dirty="0" smtClean="0"/>
              <a:t> (substitute user) to execute a single command with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 smtClean="0"/>
              <a:t> privileges or to gain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 smtClean="0"/>
              <a:t> privileges temporarily</a:t>
            </a:r>
          </a:p>
          <a:p>
            <a:r>
              <a:rPr lang="en-US" dirty="0" smtClean="0"/>
              <a:t>Logging in as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 smtClean="0"/>
              <a:t> and running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</a:t>
            </a:r>
            <a:r>
              <a:rPr lang="en-US" dirty="0" smtClean="0"/>
              <a:t> require you to enter the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 smtClean="0"/>
              <a:t> password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Documentation </a:t>
            </a:r>
            <a:r>
              <a:rPr lang="en-US" sz="2400" i="1" dirty="0" smtClean="0"/>
              <a:t>(1)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--help</a:t>
            </a:r>
            <a:r>
              <a:rPr lang="en-US" dirty="0" smtClean="0"/>
              <a:t> option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Most GNU utilities provide 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--help</a:t>
            </a:r>
            <a:r>
              <a:rPr lang="en-US" dirty="0" smtClean="0"/>
              <a:t> option that displays information about the utility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Non-GNU utilities may use 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-h</a:t>
            </a:r>
            <a:r>
              <a:rPr lang="en-US" dirty="0" smtClean="0"/>
              <a:t> or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--help</a:t>
            </a:r>
            <a:r>
              <a:rPr lang="en-US" dirty="0" smtClean="0"/>
              <a:t> option to display help information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dirty="0" smtClean="0"/>
              <a:t> utility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It displays the system manual pages from the system documentation in a textual environment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dirty="0" smtClean="0"/>
              <a:t> utility automatically sends its output through a </a:t>
            </a:r>
            <a:r>
              <a:rPr lang="en-US" i="1" dirty="0" smtClean="0"/>
              <a:t>pager</a:t>
            </a:r>
            <a:r>
              <a:rPr lang="en-US" dirty="0" smtClean="0"/>
              <a:t> – usually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less</a:t>
            </a:r>
            <a:r>
              <a:rPr lang="en-US" dirty="0" smtClean="0"/>
              <a:t>, which displays one screen at a time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You can search for topics covered by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dirty="0" smtClean="0"/>
              <a:t> pages using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apropos</a:t>
            </a:r>
            <a:r>
              <a:rPr lang="en-US" dirty="0" smtClean="0"/>
              <a:t> utility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whatis</a:t>
            </a:r>
            <a:r>
              <a:rPr lang="en-US" dirty="0" smtClean="0"/>
              <a:t> utility is similar to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apropos</a:t>
            </a:r>
            <a:r>
              <a:rPr lang="en-US" dirty="0" smtClean="0"/>
              <a:t> but finds only complete word matches for the name of the utility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Documentation </a:t>
            </a:r>
            <a:r>
              <a:rPr lang="en-US" sz="2400" i="1" dirty="0" smtClean="0"/>
              <a:t>(2)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utility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textual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utility is a menu-based hypertext system developed by the GNU project and distributed with Linux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It displays more complete and up-to-date information on GNU utilities than does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dirty="0" smtClean="0"/>
              <a:t>;  for non-GNU utilities, it is frequently a copy of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dirty="0" smtClean="0"/>
              <a:t> page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pinfo</a:t>
            </a:r>
            <a:r>
              <a:rPr lang="en-US" dirty="0" smtClean="0"/>
              <a:t> utility is similar to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but is more intuitive if you are not familiar with the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emacs</a:t>
            </a:r>
            <a:r>
              <a:rPr lang="en-US" dirty="0" smtClean="0"/>
              <a:t> editor;  you may have to install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pinfo</a:t>
            </a:r>
            <a:r>
              <a:rPr lang="en-US" dirty="0" smtClean="0"/>
              <a:t> before you can use it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Local documentation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/share/doc</a:t>
            </a:r>
            <a:r>
              <a:rPr lang="en-US" dirty="0" smtClean="0"/>
              <a:t> directory often contain more detailed and different information about a utility than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dirty="0" smtClean="0"/>
              <a:t> or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provides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It is meant for people who will be compiling and modifying the utility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&amp; Mounting Points </a:t>
            </a:r>
            <a:r>
              <a:rPr lang="en-US" sz="2400" i="1" dirty="0" smtClean="0"/>
              <a:t>(1)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286000" algn="l"/>
              </a:tabLst>
            </a:pPr>
            <a:r>
              <a:rPr lang="en-US" dirty="0" smtClean="0"/>
              <a:t>/	root directory</a:t>
            </a:r>
          </a:p>
          <a:p>
            <a:pPr marL="0" indent="0">
              <a:buNone/>
              <a:tabLst>
                <a:tab pos="2286000" algn="l"/>
              </a:tabLst>
            </a:pPr>
            <a:r>
              <a:rPr lang="en-US" dirty="0" smtClean="0"/>
              <a:t>/bin	binary applications</a:t>
            </a:r>
          </a:p>
          <a:p>
            <a:pPr marL="0" indent="0">
              <a:buNone/>
              <a:tabLst>
                <a:tab pos="2286000" algn="l"/>
              </a:tabLst>
            </a:pPr>
            <a:r>
              <a:rPr lang="en-US" dirty="0" smtClean="0"/>
              <a:t>/boot	files required to boot the computer</a:t>
            </a:r>
          </a:p>
          <a:p>
            <a:pPr marL="0" indent="0">
              <a:buNone/>
              <a:tabLst>
                <a:tab pos="2286000" algn="l"/>
              </a:tabLst>
            </a:pPr>
            <a:r>
              <a:rPr lang="en-US" dirty="0" smtClean="0"/>
              <a:t>/dev	the device files</a:t>
            </a:r>
          </a:p>
          <a:p>
            <a:pPr marL="0" indent="0">
              <a:buNone/>
              <a:tabLst>
                <a:tab pos="2286000" algn="l"/>
              </a:tabLst>
            </a:pPr>
            <a:r>
              <a:rPr lang="en-US" dirty="0" smtClean="0"/>
              <a:t>/etc	configuration files, startup files, etc.</a:t>
            </a:r>
          </a:p>
          <a:p>
            <a:pPr marL="0" indent="0">
              <a:buNone/>
              <a:tabLst>
                <a:tab pos="2286000" algn="l"/>
              </a:tabLst>
            </a:pPr>
            <a:r>
              <a:rPr lang="en-US" dirty="0" smtClean="0"/>
              <a:t>/home	local system user’s home directories</a:t>
            </a:r>
          </a:p>
          <a:p>
            <a:pPr marL="0" indent="0">
              <a:buNone/>
              <a:tabLst>
                <a:tab pos="2286000" algn="l"/>
              </a:tabLst>
            </a:pPr>
            <a:r>
              <a:rPr lang="en-US" dirty="0" smtClean="0"/>
              <a:t>/lib	system libraries</a:t>
            </a:r>
          </a:p>
          <a:p>
            <a:pPr marL="0" indent="0">
              <a:buNone/>
              <a:tabLst>
                <a:tab pos="2286000" algn="l"/>
              </a:tabLst>
            </a:pPr>
            <a:r>
              <a:rPr lang="en-US" dirty="0" smtClean="0"/>
              <a:t>/opt	optional applications</a:t>
            </a:r>
          </a:p>
          <a:p>
            <a:pPr marL="0" indent="0">
              <a:buNone/>
              <a:tabLst>
                <a:tab pos="2286000" algn="l"/>
              </a:tabLst>
            </a:pPr>
            <a:r>
              <a:rPr lang="en-US" dirty="0" smtClean="0"/>
              <a:t>/</a:t>
            </a:r>
            <a:r>
              <a:rPr lang="en-US" dirty="0" err="1" smtClean="0"/>
              <a:t>lost+found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&amp; Mounting Points </a:t>
            </a:r>
            <a:r>
              <a:rPr lang="en-US" sz="2400" i="1" dirty="0" smtClean="0"/>
              <a:t>(2)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286000" algn="l"/>
              </a:tabLst>
            </a:pPr>
            <a:r>
              <a:rPr lang="en-US" dirty="0" smtClean="0"/>
              <a:t>/media	mounted media: CDs, digital cameras</a:t>
            </a:r>
          </a:p>
          <a:p>
            <a:pPr marL="0" indent="0">
              <a:buNone/>
              <a:tabLst>
                <a:tab pos="2286000" algn="l"/>
              </a:tabLst>
            </a:pPr>
            <a:r>
              <a:rPr lang="en-US" dirty="0" smtClean="0"/>
              <a:t>/</a:t>
            </a:r>
            <a:r>
              <a:rPr lang="en-US" dirty="0" err="1" smtClean="0"/>
              <a:t>mnt</a:t>
            </a:r>
            <a:r>
              <a:rPr lang="en-US" dirty="0" smtClean="0"/>
              <a:t>	mounted file systems</a:t>
            </a:r>
          </a:p>
          <a:p>
            <a:pPr marL="0" indent="0">
              <a:buNone/>
              <a:tabLst>
                <a:tab pos="2286000" algn="l"/>
              </a:tabLst>
            </a:pPr>
            <a:r>
              <a:rPr lang="en-US" dirty="0" smtClean="0"/>
              <a:t>/proc	system's running processes</a:t>
            </a:r>
          </a:p>
          <a:p>
            <a:pPr marL="0" indent="0">
              <a:buNone/>
              <a:tabLst>
                <a:tab pos="2286000" algn="l"/>
              </a:tabLst>
            </a:pPr>
            <a:r>
              <a:rPr lang="en-US" dirty="0" smtClean="0"/>
              <a:t>/root	</a:t>
            </a:r>
            <a:r>
              <a:rPr lang="en-US" dirty="0" err="1" smtClean="0"/>
              <a:t>root</a:t>
            </a:r>
            <a:r>
              <a:rPr lang="en-US" dirty="0" smtClean="0"/>
              <a:t> user home directory</a:t>
            </a:r>
          </a:p>
          <a:p>
            <a:pPr marL="0" indent="0">
              <a:buNone/>
              <a:tabLst>
                <a:tab pos="2286000" algn="l"/>
              </a:tabLst>
            </a:pP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	system binaries</a:t>
            </a:r>
          </a:p>
          <a:p>
            <a:pPr marL="0" indent="0">
              <a:buNone/>
              <a:tabLst>
                <a:tab pos="2286000" algn="l"/>
              </a:tabLst>
            </a:pPr>
            <a:r>
              <a:rPr lang="en-US" dirty="0" smtClean="0"/>
              <a:t>/sys	system information</a:t>
            </a:r>
          </a:p>
          <a:p>
            <a:pPr marL="0" indent="0">
              <a:buNone/>
              <a:tabLst>
                <a:tab pos="2286000" algn="l"/>
              </a:tabLst>
            </a:pPr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	temporary files</a:t>
            </a:r>
          </a:p>
          <a:p>
            <a:pPr marL="0" indent="0">
              <a:buNone/>
              <a:tabLst>
                <a:tab pos="2286000" algn="l"/>
              </a:tabLst>
            </a:pPr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	applications available to users</a:t>
            </a:r>
          </a:p>
          <a:p>
            <a:pPr marL="0" indent="0">
              <a:buNone/>
              <a:tabLst>
                <a:tab pos="2286000" algn="l"/>
              </a:tabLst>
            </a:pP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	logs, databases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4653</TotalTime>
  <Words>1530</Words>
  <Application>Microsoft Office PowerPoint</Application>
  <PresentationFormat>On-screen Show (4:3)</PresentationFormat>
  <Paragraphs>334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Teknologi Open Source Linux OS Lecture 02 (23 Feb 2015)</vt:lpstr>
      <vt:lpstr>Installation (Ubuntu) (1)</vt:lpstr>
      <vt:lpstr>Installation (Ubuntu) (2)</vt:lpstr>
      <vt:lpstr>Shell</vt:lpstr>
      <vt:lpstr>root Privileges</vt:lpstr>
      <vt:lpstr>Finding Documentation (1)</vt:lpstr>
      <vt:lpstr>Finding Documentation (2)</vt:lpstr>
      <vt:lpstr>Directories &amp; Mounting Points (1)</vt:lpstr>
      <vt:lpstr>Directories &amp; Mounting Points (2)</vt:lpstr>
      <vt:lpstr>Basic Linux Commands</vt:lpstr>
      <vt:lpstr>File Handling (1)</vt:lpstr>
      <vt:lpstr>File Handling (2)</vt:lpstr>
      <vt:lpstr>File Handling (3)</vt:lpstr>
      <vt:lpstr>Text Processing</vt:lpstr>
      <vt:lpstr>System Administration (1)</vt:lpstr>
      <vt:lpstr>System Administration (2)</vt:lpstr>
      <vt:lpstr>Process Management (1)</vt:lpstr>
      <vt:lpstr>Process Management (2)</vt:lpstr>
      <vt:lpstr>Archival</vt:lpstr>
      <vt:lpstr>Network (1)</vt:lpstr>
      <vt:lpstr>Network (2)</vt:lpstr>
      <vt:lpstr>File Systems</vt:lpstr>
      <vt:lpstr>Advanced Commands (1)</vt:lpstr>
      <vt:lpstr>Advanced Commands (2)</vt:lpstr>
      <vt:lpstr>Basic vi Commands (1)</vt:lpstr>
      <vt:lpstr>Basic vi Commands (2)</vt:lpstr>
      <vt:lpstr>Basic vi Commands (3)</vt:lpstr>
      <vt:lpstr>Basic vi Commands (4)</vt:lpstr>
      <vt:lpstr>Basic vi Commands (5)</vt:lpstr>
      <vt:lpstr>Basic vi Commands (6)</vt:lpstr>
      <vt:lpstr>Basic vi Commands (7)</vt:lpstr>
      <vt:lpstr>Basic vi Commands (8)</vt:lpstr>
    </vt:vector>
  </TitlesOfParts>
  <Company>Palit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Teknologi Open Source</dc:title>
  <dc:creator>Henry Palit</dc:creator>
  <cp:lastModifiedBy>Henry Palit</cp:lastModifiedBy>
  <cp:revision>65</cp:revision>
  <dcterms:created xsi:type="dcterms:W3CDTF">2014-02-16T14:26:41Z</dcterms:created>
  <dcterms:modified xsi:type="dcterms:W3CDTF">2015-03-01T17:29:50Z</dcterms:modified>
</cp:coreProperties>
</file>