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5"/>
  </p:notesMasterIdLst>
  <p:sldIdLst>
    <p:sldId id="256" r:id="rId2"/>
    <p:sldId id="282" r:id="rId3"/>
    <p:sldId id="283" r:id="rId4"/>
    <p:sldId id="292" r:id="rId5"/>
    <p:sldId id="293" r:id="rId6"/>
    <p:sldId id="294" r:id="rId7"/>
    <p:sldId id="295" r:id="rId8"/>
    <p:sldId id="296" r:id="rId9"/>
    <p:sldId id="297" r:id="rId10"/>
    <p:sldId id="299" r:id="rId11"/>
    <p:sldId id="298" r:id="rId12"/>
    <p:sldId id="305" r:id="rId13"/>
    <p:sldId id="300" r:id="rId14"/>
    <p:sldId id="301" r:id="rId15"/>
    <p:sldId id="302" r:id="rId16"/>
    <p:sldId id="303" r:id="rId17"/>
    <p:sldId id="304" r:id="rId18"/>
    <p:sldId id="306" r:id="rId19"/>
    <p:sldId id="308" r:id="rId20"/>
    <p:sldId id="307" r:id="rId21"/>
    <p:sldId id="309" r:id="rId22"/>
    <p:sldId id="310" r:id="rId23"/>
    <p:sldId id="311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144" y="-2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C9B95F-0820-4F68-BCC3-3C934255F7EA}" type="datetimeFigureOut">
              <a:rPr lang="en-US" smtClean="0"/>
              <a:pPr/>
              <a:t>3/9/2015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45899E-C5CD-4413-89CF-D452EB95F3F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BEF1A-F025-4213-ABB6-1B711AE25D52}" type="datetime1">
              <a:rPr lang="en-US" smtClean="0"/>
              <a:pPr/>
              <a:t>3/9/2015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Teknologi Open Source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EEE03-975C-4CC4-A0A5-66C7C004E9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19220-9624-48DB-8FAD-3202391FC088}" type="datetime1">
              <a:rPr lang="en-US" smtClean="0"/>
              <a:pPr/>
              <a:t>3/9/2015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Teknologi Open Source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EEE03-975C-4CC4-A0A5-66C7C004E9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A898D-8742-4F87-AD2A-0FBEF79CDAB1}" type="datetime1">
              <a:rPr lang="en-US" smtClean="0"/>
              <a:pPr/>
              <a:t>3/9/2015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Teknologi Open Source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EEE03-975C-4CC4-A0A5-66C7C004E9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58473-9E43-4AEA-AFDF-BA7266F71FF3}" type="datetime1">
              <a:rPr lang="en-US" smtClean="0"/>
              <a:pPr/>
              <a:t>3/9/2015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Teknologi Open Source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EEE03-975C-4CC4-A0A5-66C7C004E9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516B0-A5B3-47C6-96C6-F99B40B1153E}" type="datetime1">
              <a:rPr lang="en-US" smtClean="0"/>
              <a:pPr/>
              <a:t>3/9/2015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Teknologi Open Source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EEE03-975C-4CC4-A0A5-66C7C004E9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0565E-4AA1-43CA-B383-2334789672C5}" type="datetime1">
              <a:rPr lang="en-US" smtClean="0"/>
              <a:pPr/>
              <a:t>3/9/2015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Teknologi Open Source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EEE03-975C-4CC4-A0A5-66C7C004E9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1373E-5856-47FE-8BC0-722B43D8C57D}" type="datetime1">
              <a:rPr lang="en-US" smtClean="0"/>
              <a:pPr/>
              <a:t>3/9/2015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Teknologi Open Source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EEE03-975C-4CC4-A0A5-66C7C004E9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27627-3E8E-411E-A650-7E57D67ACEA2}" type="datetime1">
              <a:rPr lang="en-US" smtClean="0"/>
              <a:pPr/>
              <a:t>3/9/2015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Teknologi Open Source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EEE03-975C-4CC4-A0A5-66C7C004E9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3EFD5-F454-40B2-A8F6-E0B9BD6E5DBE}" type="datetime1">
              <a:rPr lang="en-US" smtClean="0"/>
              <a:pPr/>
              <a:t>3/9/2015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Teknologi Open Source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EEE03-975C-4CC4-A0A5-66C7C004E9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FA46B-B54C-40CD-8CC5-9DCA22BA3924}" type="datetime1">
              <a:rPr lang="en-US" smtClean="0"/>
              <a:pPr/>
              <a:t>3/9/2015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Teknologi Open Source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EEE03-975C-4CC4-A0A5-66C7C004E9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F3912-F61F-44B9-A378-E5C8C0F46AA3}" type="datetime1">
              <a:rPr lang="en-US" smtClean="0"/>
              <a:pPr/>
              <a:t>3/9/2015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Teknologi Open Source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EEE03-975C-4CC4-A0A5-66C7C004E9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18" Type="http://schemas.openxmlformats.org/officeDocument/2006/relationships/image" Target="../media/image6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gi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gi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gi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4CD3E7-392C-493C-A506-CA3CA40FA8A3}" type="datetime1">
              <a:rPr lang="en-US" smtClean="0"/>
              <a:pPr/>
              <a:t>3/9/2015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Teknologi Open Source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0EEE03-975C-4CC4-A0A5-66C7C004E97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logopetra_black.png"/>
          <p:cNvPicPr>
            <a:picLocks noChangeAspect="1"/>
          </p:cNvPicPr>
          <p:nvPr userDrawn="1"/>
        </p:nvPicPr>
        <p:blipFill>
          <a:blip r:embed="rId13" cstate="screen"/>
          <a:stretch>
            <a:fillRect/>
          </a:stretch>
        </p:blipFill>
        <p:spPr>
          <a:xfrm>
            <a:off x="27023" y="29877"/>
            <a:ext cx="1877977" cy="57972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ct val="20000"/>
        </a:spcBef>
        <a:buSzPct val="90000"/>
        <a:buFontTx/>
        <a:buBlip>
          <a:blip r:embed="rId14"/>
        </a:buBlip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90000"/>
        </a:lnSpc>
        <a:spcBef>
          <a:spcPct val="20000"/>
        </a:spcBef>
        <a:buSzPct val="90000"/>
        <a:buFontTx/>
        <a:buBlip>
          <a:blip r:embed="rId15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20000"/>
        </a:spcBef>
        <a:buSzPct val="90000"/>
        <a:buFontTx/>
        <a:buBlip>
          <a:blip r:embed="rId16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20000"/>
        </a:spcBef>
        <a:buSzPct val="90000"/>
        <a:buFontTx/>
        <a:buBlip>
          <a:blip r:embed="rId17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20000"/>
        </a:spcBef>
        <a:buSzPct val="90000"/>
        <a:buFontTx/>
        <a:buBlip>
          <a:blip r:embed="rId18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mailto:user@domain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Teknologi</a:t>
            </a:r>
            <a:r>
              <a:rPr lang="en-US" dirty="0" smtClean="0"/>
              <a:t> Open Source</a:t>
            </a:r>
            <a:br>
              <a:rPr lang="en-US" dirty="0" smtClean="0"/>
            </a:br>
            <a:r>
              <a:rPr lang="en-US" sz="2800" dirty="0" smtClean="0">
                <a:solidFill>
                  <a:schemeClr val="accent1"/>
                </a:solidFill>
              </a:rPr>
              <a:t>Bash Scripting</a:t>
            </a:r>
            <a:br>
              <a:rPr lang="en-US" sz="2800" dirty="0" smtClean="0">
                <a:solidFill>
                  <a:schemeClr val="accent1"/>
                </a:solidFill>
              </a:rPr>
            </a:br>
            <a:r>
              <a:rPr lang="en-US" sz="2000" dirty="0" smtClean="0">
                <a:solidFill>
                  <a:schemeClr val="accent1"/>
                </a:solidFill>
              </a:rPr>
              <a:t>Lecture 03 (2 Mar 2015)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Henry </a:t>
            </a:r>
            <a:r>
              <a:rPr lang="en-US" dirty="0" err="1" smtClean="0"/>
              <a:t>Novianus</a:t>
            </a:r>
            <a:r>
              <a:rPr lang="en-US" dirty="0" smtClean="0"/>
              <a:t> </a:t>
            </a:r>
            <a:r>
              <a:rPr lang="en-US" dirty="0" err="1" smtClean="0"/>
              <a:t>Palit</a:t>
            </a:r>
            <a:endParaRPr lang="en-US" dirty="0" smtClean="0"/>
          </a:p>
          <a:p>
            <a:r>
              <a:rPr lang="en-US" sz="2000" dirty="0" smtClean="0"/>
              <a:t>hnpalit@petra.ac.id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Substitution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  <a:tabLst>
                <a:tab pos="2743200" algn="l"/>
              </a:tabLst>
            </a:pPr>
            <a:endParaRPr lang="en-US" sz="2400" dirty="0" smtClean="0"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buNone/>
              <a:tabLst>
                <a:tab pos="2743200" algn="l"/>
              </a:tabLst>
            </a:pP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= value</a:t>
            </a:r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buNone/>
              <a:tabLst>
                <a:tab pos="2743200" algn="l"/>
              </a:tabLst>
            </a:pPr>
            <a:endParaRPr lang="en-US" sz="2400" dirty="0" smtClean="0"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buNone/>
              <a:tabLst>
                <a:tab pos="2743200" algn="l"/>
              </a:tabLst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${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sz="2400" dirty="0" smtClean="0">
                <a:cs typeface="Courier New" pitchFamily="49" charset="0"/>
              </a:rPr>
              <a:t>	value of </a:t>
            </a:r>
            <a:r>
              <a:rPr lang="en-US" sz="2400" dirty="0" err="1" smtClean="0">
                <a:cs typeface="Courier New" pitchFamily="49" charset="0"/>
              </a:rPr>
              <a:t>var</a:t>
            </a:r>
            <a:endParaRPr lang="en-US" sz="2400" dirty="0" smtClean="0"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buNone/>
              <a:tabLst>
                <a:tab pos="2743200" algn="l"/>
              </a:tabLst>
            </a:pPr>
            <a:endParaRPr lang="en-US" sz="2400" dirty="0" smtClean="0"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buNone/>
              <a:tabLst>
                <a:tab pos="2743200" algn="l"/>
              </a:tabLst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${#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sz="2400" dirty="0" smtClean="0">
                <a:cs typeface="Courier New" pitchFamily="49" charset="0"/>
              </a:rPr>
              <a:t>	length of </a:t>
            </a:r>
            <a:r>
              <a:rPr lang="en-US" sz="2400" dirty="0" err="1" smtClean="0">
                <a:cs typeface="Courier New" pitchFamily="49" charset="0"/>
              </a:rPr>
              <a:t>var</a:t>
            </a:r>
            <a:endParaRPr lang="en-US" sz="2400" dirty="0" smtClean="0"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buNone/>
              <a:tabLst>
                <a:tab pos="2743200" algn="l"/>
              </a:tabLst>
            </a:pPr>
            <a:endParaRPr lang="en-US" sz="2400" dirty="0" smtClean="0"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buNone/>
              <a:tabLst>
                <a:tab pos="2743200" algn="l"/>
              </a:tabLst>
            </a:pPr>
            <a:r>
              <a:rPr lang="en-US" sz="2400" dirty="0" smtClean="0">
                <a:cs typeface="Courier New" pitchFamily="49" charset="0"/>
              </a:rPr>
              <a:t>Check also </a:t>
            </a:r>
            <a:r>
              <a:rPr lang="en-US" sz="2400" u="sng" dirty="0" smtClean="0">
                <a:cs typeface="Courier New" pitchFamily="49" charset="0"/>
              </a:rPr>
              <a:t>Bash’s “Parameter Expansion”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Teknologi Open Source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EEE03-975C-4CC4-A0A5-66C7C004E97B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  <a:tabLst>
                <a:tab pos="2743200" algn="l"/>
              </a:tabLst>
            </a:pPr>
            <a:endParaRPr lang="en-US" sz="2400" dirty="0" smtClean="0"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buNone/>
              <a:tabLst>
                <a:tab pos="2743200" algn="l"/>
              </a:tabLst>
            </a:pPr>
            <a:r>
              <a:rPr lang="en-US" sz="2000" b="1" i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[0]=hi</a:t>
            </a:r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buNone/>
              <a:tabLst>
                <a:tab pos="2743200" algn="l"/>
              </a:tabLst>
            </a:pPr>
            <a:r>
              <a:rPr lang="en-US" sz="2000" b="1" i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[1]=there</a:t>
            </a:r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buNone/>
              <a:tabLst>
                <a:tab pos="2743200" algn="l"/>
              </a:tabLst>
            </a:pPr>
            <a:endParaRPr lang="en-US" sz="2400" dirty="0" smtClean="0"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buNone/>
              <a:tabLst>
                <a:tab pos="2743200" algn="l"/>
              </a:tabLst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${</a:t>
            </a:r>
            <a:r>
              <a:rPr lang="en-US" sz="2000" b="1" i="1" dirty="0" smtClean="0">
                <a:latin typeface="Courier New" pitchFamily="49" charset="0"/>
                <a:cs typeface="Courier New" pitchFamily="49" charset="0"/>
              </a:rPr>
              <a:t>name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000" b="1" i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]}</a:t>
            </a:r>
            <a:r>
              <a:rPr lang="en-US" sz="2400" dirty="0" smtClean="0">
                <a:cs typeface="Courier New" pitchFamily="49" charset="0"/>
              </a:rPr>
              <a:t>	use element </a:t>
            </a:r>
            <a:r>
              <a:rPr lang="en-US" sz="2400" i="1" dirty="0" err="1" smtClean="0">
                <a:cs typeface="Courier New" pitchFamily="49" charset="0"/>
              </a:rPr>
              <a:t>i</a:t>
            </a:r>
            <a:r>
              <a:rPr lang="en-US" sz="2400" dirty="0" smtClean="0">
                <a:cs typeface="Courier New" pitchFamily="49" charset="0"/>
              </a:rPr>
              <a:t> of array </a:t>
            </a:r>
            <a:r>
              <a:rPr lang="en-US" sz="2400" i="1" dirty="0" smtClean="0">
                <a:cs typeface="Courier New" pitchFamily="49" charset="0"/>
              </a:rPr>
              <a:t>name</a:t>
            </a:r>
          </a:p>
          <a:p>
            <a:pPr marL="0" indent="0">
              <a:lnSpc>
                <a:spcPct val="100000"/>
              </a:lnSpc>
              <a:buNone/>
              <a:tabLst>
                <a:tab pos="2743200" algn="l"/>
              </a:tabLst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${</a:t>
            </a:r>
            <a:r>
              <a:rPr lang="en-US" sz="2000" b="1" i="1" dirty="0" smtClean="0">
                <a:latin typeface="Courier New" pitchFamily="49" charset="0"/>
                <a:cs typeface="Courier New" pitchFamily="49" charset="0"/>
              </a:rPr>
              <a:t>name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sz="2400" dirty="0" smtClean="0">
                <a:cs typeface="Courier New" pitchFamily="49" charset="0"/>
              </a:rPr>
              <a:t>	use element 0 of array </a:t>
            </a:r>
            <a:r>
              <a:rPr lang="en-US" sz="2400" i="1" dirty="0" smtClean="0">
                <a:cs typeface="Courier New" pitchFamily="49" charset="0"/>
              </a:rPr>
              <a:t>name</a:t>
            </a:r>
          </a:p>
          <a:p>
            <a:pPr marL="0" indent="0">
              <a:lnSpc>
                <a:spcPct val="100000"/>
              </a:lnSpc>
              <a:buNone/>
              <a:tabLst>
                <a:tab pos="2743200" algn="l"/>
              </a:tabLst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${</a:t>
            </a:r>
            <a:r>
              <a:rPr lang="en-US" sz="2000" b="1" i="1" dirty="0" smtClean="0">
                <a:latin typeface="Courier New" pitchFamily="49" charset="0"/>
                <a:cs typeface="Courier New" pitchFamily="49" charset="0"/>
              </a:rPr>
              <a:t>name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[*]}</a:t>
            </a:r>
            <a:r>
              <a:rPr lang="en-US" sz="2400" dirty="0" smtClean="0">
                <a:cs typeface="Courier New" pitchFamily="49" charset="0"/>
              </a:rPr>
              <a:t>	use all elements in array </a:t>
            </a:r>
            <a:r>
              <a:rPr lang="en-US" sz="2400" i="1" dirty="0" smtClean="0">
                <a:cs typeface="Courier New" pitchFamily="49" charset="0"/>
              </a:rPr>
              <a:t>name</a:t>
            </a:r>
          </a:p>
          <a:p>
            <a:pPr marL="0" indent="0">
              <a:lnSpc>
                <a:spcPct val="100000"/>
              </a:lnSpc>
              <a:buNone/>
              <a:tabLst>
                <a:tab pos="2743200" algn="l"/>
              </a:tabLst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${#</a:t>
            </a:r>
            <a:r>
              <a:rPr lang="en-US" sz="2000" b="1" i="1" dirty="0" smtClean="0">
                <a:latin typeface="Courier New" pitchFamily="49" charset="0"/>
                <a:cs typeface="Courier New" pitchFamily="49" charset="0"/>
              </a:rPr>
              <a:t>name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[*]}</a:t>
            </a:r>
            <a:r>
              <a:rPr lang="en-US" sz="2400" dirty="0" smtClean="0">
                <a:cs typeface="Courier New" pitchFamily="49" charset="0"/>
              </a:rPr>
              <a:t>	use the number of elements in array </a:t>
            </a:r>
            <a:r>
              <a:rPr lang="en-US" sz="2400" i="1" dirty="0" smtClean="0">
                <a:cs typeface="Courier New" pitchFamily="49" charset="0"/>
              </a:rPr>
              <a:t>name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Teknologi Open Source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EEE03-975C-4CC4-A0A5-66C7C004E97B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if [ $# = 0 ]	# not enough arguments</a:t>
            </a:r>
          </a:p>
          <a:p>
            <a:pPr marL="0" indent="0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then</a:t>
            </a:r>
          </a:p>
          <a:p>
            <a:pPr marL="0" indent="0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fatal not enough arguments</a:t>
            </a:r>
          </a:p>
          <a:p>
            <a:pPr marL="0" indent="0">
              <a:buNone/>
            </a:pP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fi</a:t>
            </a: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if [ ! -f /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/foo.txt ]; then echo "File not found!“;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fi</a:t>
            </a: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#!/bin/bash</a:t>
            </a:r>
          </a:p>
          <a:p>
            <a:pPr marL="0" indent="0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FILE=$1</a:t>
            </a:r>
          </a:p>
          <a:p>
            <a:pPr marL="0" indent="0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if [ ! -f "$FILE" ]</a:t>
            </a:r>
          </a:p>
          <a:p>
            <a:pPr marL="0" indent="0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then</a:t>
            </a:r>
          </a:p>
          <a:p>
            <a:pPr marL="0" indent="0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echo "File $FILE does not exist"</a:t>
            </a:r>
          </a:p>
          <a:p>
            <a:pPr marL="0" indent="0">
              <a:buNone/>
            </a:pP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fi</a:t>
            </a: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Teknologi Open Source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EEE03-975C-4CC4-A0A5-66C7C004E97B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Integer Comparison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  <a:tabLst>
                <a:tab pos="2743200" algn="l"/>
              </a:tabLst>
            </a:pPr>
            <a:endParaRPr lang="en-US" sz="2400" dirty="0" smtClean="0"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buNone/>
              <a:tabLst>
                <a:tab pos="2743200" algn="l"/>
              </a:tabLst>
            </a:pPr>
            <a:r>
              <a:rPr lang="en-US" sz="2000" b="1" i="1" dirty="0" smtClean="0">
                <a:latin typeface="Courier New" pitchFamily="49" charset="0"/>
                <a:cs typeface="Courier New" pitchFamily="49" charset="0"/>
              </a:rPr>
              <a:t>n1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-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eq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i="1" dirty="0" smtClean="0">
                <a:latin typeface="Courier New" pitchFamily="49" charset="0"/>
                <a:cs typeface="Courier New" pitchFamily="49" charset="0"/>
              </a:rPr>
              <a:t>n2</a:t>
            </a:r>
            <a:r>
              <a:rPr lang="en-US" sz="2400" dirty="0" smtClean="0">
                <a:cs typeface="Courier New" pitchFamily="49" charset="0"/>
              </a:rPr>
              <a:t>	</a:t>
            </a:r>
            <a:r>
              <a:rPr lang="en-US" sz="2400" i="1" dirty="0" smtClean="0">
                <a:cs typeface="Courier New" pitchFamily="49" charset="0"/>
              </a:rPr>
              <a:t>n1</a:t>
            </a:r>
            <a:r>
              <a:rPr lang="en-US" sz="2400" dirty="0" smtClean="0">
                <a:cs typeface="Courier New" pitchFamily="49" charset="0"/>
              </a:rPr>
              <a:t> equals </a:t>
            </a:r>
            <a:r>
              <a:rPr lang="en-US" sz="2400" i="1" dirty="0" smtClean="0">
                <a:cs typeface="Courier New" pitchFamily="49" charset="0"/>
              </a:rPr>
              <a:t>n2</a:t>
            </a:r>
          </a:p>
          <a:p>
            <a:pPr marL="0" indent="0">
              <a:lnSpc>
                <a:spcPct val="100000"/>
              </a:lnSpc>
              <a:buNone/>
              <a:tabLst>
                <a:tab pos="2743200" algn="l"/>
              </a:tabLst>
            </a:pPr>
            <a:r>
              <a:rPr lang="en-US" sz="2000" b="1" i="1" dirty="0" smtClean="0">
                <a:latin typeface="Courier New" pitchFamily="49" charset="0"/>
                <a:cs typeface="Courier New" pitchFamily="49" charset="0"/>
              </a:rPr>
              <a:t>n1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-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ge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i="1" dirty="0" smtClean="0">
                <a:latin typeface="Courier New" pitchFamily="49" charset="0"/>
                <a:cs typeface="Courier New" pitchFamily="49" charset="0"/>
              </a:rPr>
              <a:t>n2</a:t>
            </a:r>
            <a:r>
              <a:rPr lang="en-US" sz="2400" dirty="0" smtClean="0">
                <a:cs typeface="Courier New" pitchFamily="49" charset="0"/>
              </a:rPr>
              <a:t>	</a:t>
            </a:r>
            <a:r>
              <a:rPr lang="en-US" sz="2400" i="1" dirty="0" smtClean="0">
                <a:cs typeface="Courier New" pitchFamily="49" charset="0"/>
              </a:rPr>
              <a:t>n1</a:t>
            </a:r>
            <a:r>
              <a:rPr lang="en-US" sz="2400" dirty="0" smtClean="0">
                <a:cs typeface="Courier New" pitchFamily="49" charset="0"/>
              </a:rPr>
              <a:t> is greater than or equal to </a:t>
            </a:r>
            <a:r>
              <a:rPr lang="en-US" sz="2400" i="1" dirty="0" smtClean="0">
                <a:cs typeface="Courier New" pitchFamily="49" charset="0"/>
              </a:rPr>
              <a:t>n2</a:t>
            </a:r>
          </a:p>
          <a:p>
            <a:pPr marL="0" indent="0">
              <a:lnSpc>
                <a:spcPct val="100000"/>
              </a:lnSpc>
              <a:buNone/>
              <a:tabLst>
                <a:tab pos="2743200" algn="l"/>
              </a:tabLst>
            </a:pPr>
            <a:r>
              <a:rPr lang="en-US" sz="2000" b="1" i="1" dirty="0" smtClean="0">
                <a:latin typeface="Courier New" pitchFamily="49" charset="0"/>
                <a:cs typeface="Courier New" pitchFamily="49" charset="0"/>
              </a:rPr>
              <a:t>n1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-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gt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i="1" dirty="0" smtClean="0">
                <a:latin typeface="Courier New" pitchFamily="49" charset="0"/>
                <a:cs typeface="Courier New" pitchFamily="49" charset="0"/>
              </a:rPr>
              <a:t>n2</a:t>
            </a:r>
            <a:r>
              <a:rPr lang="en-US" sz="2400" dirty="0" smtClean="0">
                <a:cs typeface="Courier New" pitchFamily="49" charset="0"/>
              </a:rPr>
              <a:t>	</a:t>
            </a:r>
            <a:r>
              <a:rPr lang="en-US" sz="2400" i="1" dirty="0" smtClean="0">
                <a:cs typeface="Courier New" pitchFamily="49" charset="0"/>
              </a:rPr>
              <a:t>n1</a:t>
            </a:r>
            <a:r>
              <a:rPr lang="en-US" sz="2400" dirty="0" smtClean="0">
                <a:cs typeface="Courier New" pitchFamily="49" charset="0"/>
              </a:rPr>
              <a:t> is greater than </a:t>
            </a:r>
            <a:r>
              <a:rPr lang="en-US" sz="2400" i="1" dirty="0" smtClean="0">
                <a:cs typeface="Courier New" pitchFamily="49" charset="0"/>
              </a:rPr>
              <a:t>n2</a:t>
            </a:r>
          </a:p>
          <a:p>
            <a:pPr marL="0" indent="0">
              <a:lnSpc>
                <a:spcPct val="100000"/>
              </a:lnSpc>
              <a:buNone/>
              <a:tabLst>
                <a:tab pos="2743200" algn="l"/>
              </a:tabLst>
            </a:pPr>
            <a:r>
              <a:rPr lang="en-US" sz="2000" b="1" i="1" dirty="0" smtClean="0">
                <a:latin typeface="Courier New" pitchFamily="49" charset="0"/>
                <a:cs typeface="Courier New" pitchFamily="49" charset="0"/>
              </a:rPr>
              <a:t>n1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-le </a:t>
            </a:r>
            <a:r>
              <a:rPr lang="en-US" sz="2000" b="1" i="1" dirty="0" smtClean="0">
                <a:latin typeface="Courier New" pitchFamily="49" charset="0"/>
                <a:cs typeface="Courier New" pitchFamily="49" charset="0"/>
              </a:rPr>
              <a:t>n2</a:t>
            </a:r>
            <a:r>
              <a:rPr lang="en-US" sz="2400" dirty="0" smtClean="0">
                <a:cs typeface="Courier New" pitchFamily="49" charset="0"/>
              </a:rPr>
              <a:t>	</a:t>
            </a:r>
            <a:r>
              <a:rPr lang="en-US" sz="2400" i="1" dirty="0" smtClean="0">
                <a:cs typeface="Courier New" pitchFamily="49" charset="0"/>
              </a:rPr>
              <a:t>n1</a:t>
            </a:r>
            <a:r>
              <a:rPr lang="en-US" sz="2400" dirty="0" smtClean="0">
                <a:cs typeface="Courier New" pitchFamily="49" charset="0"/>
              </a:rPr>
              <a:t> is less than or equal to </a:t>
            </a:r>
            <a:r>
              <a:rPr lang="en-US" sz="2400" i="1" dirty="0" smtClean="0">
                <a:cs typeface="Courier New" pitchFamily="49" charset="0"/>
              </a:rPr>
              <a:t>n2</a:t>
            </a:r>
          </a:p>
          <a:p>
            <a:pPr marL="0" indent="0">
              <a:lnSpc>
                <a:spcPct val="100000"/>
              </a:lnSpc>
              <a:buNone/>
              <a:tabLst>
                <a:tab pos="2743200" algn="l"/>
              </a:tabLst>
            </a:pPr>
            <a:r>
              <a:rPr lang="en-US" sz="2000" b="1" i="1" dirty="0" smtClean="0">
                <a:latin typeface="Courier New" pitchFamily="49" charset="0"/>
                <a:cs typeface="Courier New" pitchFamily="49" charset="0"/>
              </a:rPr>
              <a:t>n1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-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lt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i="1" dirty="0" smtClean="0">
                <a:latin typeface="Courier New" pitchFamily="49" charset="0"/>
                <a:cs typeface="Courier New" pitchFamily="49" charset="0"/>
              </a:rPr>
              <a:t>n2</a:t>
            </a:r>
            <a:r>
              <a:rPr lang="en-US" sz="2400" dirty="0" smtClean="0">
                <a:cs typeface="Courier New" pitchFamily="49" charset="0"/>
              </a:rPr>
              <a:t>	</a:t>
            </a:r>
            <a:r>
              <a:rPr lang="en-US" sz="2400" i="1" dirty="0" smtClean="0">
                <a:cs typeface="Courier New" pitchFamily="49" charset="0"/>
              </a:rPr>
              <a:t>n1</a:t>
            </a:r>
            <a:r>
              <a:rPr lang="en-US" sz="2400" dirty="0" smtClean="0">
                <a:cs typeface="Courier New" pitchFamily="49" charset="0"/>
              </a:rPr>
              <a:t> is less than </a:t>
            </a:r>
            <a:r>
              <a:rPr lang="en-US" sz="2400" i="1" dirty="0" smtClean="0">
                <a:cs typeface="Courier New" pitchFamily="49" charset="0"/>
              </a:rPr>
              <a:t>n2</a:t>
            </a:r>
          </a:p>
          <a:p>
            <a:pPr marL="0" indent="0">
              <a:lnSpc>
                <a:spcPct val="100000"/>
              </a:lnSpc>
              <a:buNone/>
              <a:tabLst>
                <a:tab pos="2743200" algn="l"/>
              </a:tabLst>
            </a:pPr>
            <a:r>
              <a:rPr lang="en-US" sz="2000" b="1" i="1" dirty="0" smtClean="0">
                <a:latin typeface="Courier New" pitchFamily="49" charset="0"/>
                <a:cs typeface="Courier New" pitchFamily="49" charset="0"/>
              </a:rPr>
              <a:t>n1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-ne </a:t>
            </a:r>
            <a:r>
              <a:rPr lang="en-US" sz="2000" b="1" i="1" dirty="0" smtClean="0">
                <a:latin typeface="Courier New" pitchFamily="49" charset="0"/>
                <a:cs typeface="Courier New" pitchFamily="49" charset="0"/>
              </a:rPr>
              <a:t>n2</a:t>
            </a:r>
            <a:r>
              <a:rPr lang="en-US" sz="2400" dirty="0" smtClean="0">
                <a:cs typeface="Courier New" pitchFamily="49" charset="0"/>
              </a:rPr>
              <a:t>	</a:t>
            </a:r>
            <a:r>
              <a:rPr lang="en-US" sz="2400" i="1" dirty="0" smtClean="0">
                <a:cs typeface="Courier New" pitchFamily="49" charset="0"/>
              </a:rPr>
              <a:t>n1</a:t>
            </a:r>
            <a:r>
              <a:rPr lang="en-US" sz="2400" dirty="0" smtClean="0">
                <a:cs typeface="Courier New" pitchFamily="49" charset="0"/>
              </a:rPr>
              <a:t> does not equal </a:t>
            </a:r>
            <a:r>
              <a:rPr lang="en-US" sz="2400" i="1" dirty="0" smtClean="0">
                <a:cs typeface="Courier New" pitchFamily="49" charset="0"/>
              </a:rPr>
              <a:t>n2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Teknologi Open Source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EEE03-975C-4CC4-A0A5-66C7C004E97B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cs typeface="Courier New" pitchFamily="49" charset="0"/>
              </a:rPr>
              <a:t>For</a:t>
            </a:r>
            <a:r>
              <a:rPr lang="en-US" dirty="0" smtClean="0"/>
              <a:t> Loop </a:t>
            </a:r>
            <a:r>
              <a:rPr lang="en-US" sz="2400" i="1" dirty="0" smtClean="0"/>
              <a:t>(1)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for ((x=1; x&lt;=20; x+=2))</a:t>
            </a:r>
            <a:br>
              <a:rPr lang="en-US" sz="20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do</a:t>
            </a:r>
            <a:br>
              <a:rPr lang="en-US" sz="20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grep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$1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chap$x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0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done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for f in file1 file2 file3 file5</a:t>
            </a:r>
            <a:br>
              <a:rPr lang="en-US" sz="20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do</a:t>
            </a:r>
            <a:br>
              <a:rPr lang="en-US" sz="20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echo "Processing $f"</a:t>
            </a:r>
            <a:br>
              <a:rPr lang="en-US" sz="20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# do something on $f</a:t>
            </a:r>
            <a:br>
              <a:rPr lang="en-US" sz="20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done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Teknologi Open Source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EEE03-975C-4CC4-A0A5-66C7C004E97B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cs typeface="Courier New" pitchFamily="49" charset="0"/>
              </a:rPr>
              <a:t>For</a:t>
            </a:r>
            <a:r>
              <a:rPr lang="en-US" dirty="0" smtClean="0"/>
              <a:t> Loop </a:t>
            </a:r>
            <a:r>
              <a:rPr lang="en-US" sz="2400" i="1" dirty="0" smtClean="0"/>
              <a:t>(2)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FILES="file1</a:t>
            </a:r>
            <a:br>
              <a:rPr lang="en-US" sz="20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/path/to/file2</a:t>
            </a:r>
            <a:br>
              <a:rPr lang="en-US" sz="20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/etc/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resolv.conf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"</a:t>
            </a:r>
            <a:br>
              <a:rPr lang="en-US" sz="20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for f in $FILES</a:t>
            </a:r>
            <a:br>
              <a:rPr lang="en-US" sz="20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do</a:t>
            </a:r>
            <a:br>
              <a:rPr lang="en-US" sz="20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echo "Processing $f"</a:t>
            </a:r>
            <a:br>
              <a:rPr lang="en-US" sz="20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done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for f in *.c; do echo "Processing $f file.."; done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Teknologi Open Source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EEE03-975C-4CC4-A0A5-66C7C004E97B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cs typeface="Courier New" pitchFamily="49" charset="0"/>
              </a:rPr>
              <a:t>For</a:t>
            </a:r>
            <a:r>
              <a:rPr lang="en-US" dirty="0" smtClean="0"/>
              <a:t> Loop </a:t>
            </a:r>
            <a:r>
              <a:rPr lang="en-US" sz="2400" i="1" dirty="0" smtClean="0"/>
              <a:t>(3)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#!/bin/bash</a:t>
            </a:r>
            <a:br>
              <a:rPr lang="en-US" sz="20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FILES=/path/to/*</a:t>
            </a:r>
            <a:br>
              <a:rPr lang="en-US" sz="20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for f in $FILES</a:t>
            </a:r>
            <a:br>
              <a:rPr lang="en-US" sz="20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do</a:t>
            </a:r>
            <a:br>
              <a:rPr lang="en-US" sz="20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echo "Processing $f file..."</a:t>
            </a:r>
            <a:br>
              <a:rPr lang="en-US" sz="20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# take action on each file</a:t>
            </a:r>
            <a:br>
              <a:rPr lang="en-US" sz="20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# $f store current file name</a:t>
            </a:r>
            <a:br>
              <a:rPr lang="en-US" sz="20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cat $f</a:t>
            </a:r>
            <a:br>
              <a:rPr lang="en-US" sz="20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done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#!/bin/bash</a:t>
            </a:r>
            <a:br>
              <a:rPr lang="en-US" sz="20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while IFS=read -r file</a:t>
            </a:r>
            <a:br>
              <a:rPr lang="en-US" sz="20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do</a:t>
            </a:r>
            <a:br>
              <a:rPr lang="en-US" sz="20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[ -f "$file" ] &amp;&amp;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rm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-f "$file"</a:t>
            </a:r>
            <a:br>
              <a:rPr lang="en-US" sz="20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done &lt; "/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/data.txt"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Teknologi Open Source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EEE03-975C-4CC4-A0A5-66C7C004E97B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endParaRPr lang="en-US" sz="2400" dirty="0" smtClean="0"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 err="1" smtClean="0">
                <a:cs typeface="Courier New" pitchFamily="49" charset="0"/>
              </a:rPr>
              <a:t>function_name</a:t>
            </a:r>
            <a:r>
              <a:rPr lang="en-US" sz="2400" dirty="0" smtClean="0">
                <a:cs typeface="Courier New" pitchFamily="49" charset="0"/>
              </a:rPr>
              <a:t> { commands; } [redirections]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 err="1" smtClean="0">
                <a:cs typeface="Courier New" pitchFamily="49" charset="0"/>
              </a:rPr>
              <a:t>function_name</a:t>
            </a:r>
            <a:r>
              <a:rPr lang="en-US" sz="2400" dirty="0" smtClean="0">
                <a:cs typeface="Courier New" pitchFamily="49" charset="0"/>
              </a:rPr>
              <a:t> () { commands; } [redirections]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400" dirty="0" smtClean="0"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fatal ()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echo "$0: fatal error:" "$@" &gt;&amp;2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exit 1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Teknologi Open Source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EEE03-975C-4CC4-A0A5-66C7C004E97B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Command: </a:t>
            </a:r>
            <a:r>
              <a:rPr lang="en-US" sz="3600" b="1" dirty="0" smtClean="0">
                <a:latin typeface="Courier New" pitchFamily="49" charset="0"/>
                <a:cs typeface="Courier New" pitchFamily="49" charset="0"/>
              </a:rPr>
              <a:t>find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Find a file</a:t>
            </a:r>
          </a:p>
          <a:p>
            <a:pPr lvl="1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find . -name </a:t>
            </a:r>
            <a:r>
              <a:rPr lang="en-US" sz="2000" b="1" i="1" dirty="0" err="1" smtClean="0">
                <a:latin typeface="Courier New" pitchFamily="49" charset="0"/>
                <a:cs typeface="Courier New" pitchFamily="49" charset="0"/>
              </a:rPr>
              <a:t>lookingforthis</a:t>
            </a:r>
            <a:endParaRPr lang="en-US" b="1" i="1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find . |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grep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"</a:t>
            </a:r>
            <a:r>
              <a:rPr lang="en-US" sz="2000" b="1" i="1" dirty="0" err="1" smtClean="0">
                <a:latin typeface="Courier New" pitchFamily="49" charset="0"/>
                <a:cs typeface="Courier New" pitchFamily="49" charset="0"/>
              </a:rPr>
              <a:t>lookingforthis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"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Find a file containing text “</a:t>
            </a:r>
            <a:r>
              <a:rPr lang="en-US" dirty="0" err="1" smtClean="0"/>
              <a:t>lookingforthis</a:t>
            </a:r>
            <a:r>
              <a:rPr lang="en-US" dirty="0" smtClean="0"/>
              <a:t>”</a:t>
            </a:r>
          </a:p>
          <a:p>
            <a:pPr lvl="1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find * -type f -exec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grep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-l "</a:t>
            </a:r>
            <a:r>
              <a:rPr lang="en-US" sz="2000" b="1" i="1" dirty="0" err="1" smtClean="0">
                <a:latin typeface="Courier New" pitchFamily="49" charset="0"/>
                <a:cs typeface="Courier New" pitchFamily="49" charset="0"/>
              </a:rPr>
              <a:t>lookingforthis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" {} \;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Delete files order than 10 days</a:t>
            </a:r>
          </a:p>
          <a:p>
            <a:pPr lvl="1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find * -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mtime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+10 -type f -exec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rm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-f {} \;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Delete matching files</a:t>
            </a:r>
          </a:p>
          <a:p>
            <a:pPr lvl="1">
              <a:buNone/>
            </a:pP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rm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$(find . -name '*.class')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Teknologi Open Source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EEE03-975C-4CC4-A0A5-66C7C004E97B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Lab01 </a:t>
            </a:r>
            <a:r>
              <a:rPr lang="en-US" sz="2400" dirty="0" smtClean="0"/>
              <a:t>(10 </a:t>
            </a:r>
            <a:r>
              <a:rPr lang="en-US" sz="2400" dirty="0" err="1" smtClean="0"/>
              <a:t>mins</a:t>
            </a:r>
            <a:r>
              <a:rPr lang="en-US" sz="2400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Create a bash script that does the following steps:</a:t>
            </a:r>
          </a:p>
          <a:p>
            <a:pPr lvl="1"/>
            <a:r>
              <a:rPr lang="en-US" dirty="0" smtClean="0"/>
              <a:t>Find all python script files (.</a:t>
            </a:r>
            <a:r>
              <a:rPr lang="en-US" dirty="0" err="1" smtClean="0"/>
              <a:t>py</a:t>
            </a:r>
            <a:r>
              <a:rPr lang="en-US" dirty="0" smtClean="0"/>
              <a:t>) under directory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/lib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Copy the files to the current directory</a:t>
            </a:r>
          </a:p>
          <a:p>
            <a:endParaRPr lang="en-US" dirty="0" smtClean="0"/>
          </a:p>
          <a:p>
            <a:r>
              <a:rPr lang="en-US" dirty="0" smtClean="0"/>
              <a:t>Name your script: 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lab01-</a:t>
            </a:r>
            <a:r>
              <a:rPr lang="en-US" sz="2400" b="1" i="1" dirty="0" smtClean="0">
                <a:latin typeface="Courier New" pitchFamily="49" charset="0"/>
                <a:cs typeface="Courier New" pitchFamily="49" charset="0"/>
              </a:rPr>
              <a:t>NRP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.sh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Copy your script to directory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/home/TOS-B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Teknologi Open Source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EEE03-975C-4CC4-A0A5-66C7C004E97B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a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First line should be the interpreter, beginning with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#!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perl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-w</a:t>
            </a:r>
          </a:p>
          <a:p>
            <a:pPr lvl="1">
              <a:lnSpc>
                <a:spcPct val="100000"/>
              </a:lnSpc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/bin/python</a:t>
            </a:r>
          </a:p>
          <a:p>
            <a:pPr lvl="1">
              <a:lnSpc>
                <a:spcPct val="100000"/>
              </a:lnSpc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php</a:t>
            </a: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#!/bin/bash</a:t>
            </a:r>
          </a:p>
          <a:p>
            <a:pPr lvl="1">
              <a:lnSpc>
                <a:spcPct val="100000"/>
              </a:lnSpc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#!/bin/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sh</a:t>
            </a: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00000"/>
              </a:lnSpc>
            </a:pPr>
            <a:r>
              <a:rPr lang="en-US" dirty="0" smtClean="0"/>
              <a:t>Before execute: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chmod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+x scriptfile.sh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00000"/>
              </a:lnSpc>
            </a:pPr>
            <a:r>
              <a:rPr lang="en-US" dirty="0" smtClean="0"/>
              <a:t>Execute:</a:t>
            </a:r>
          </a:p>
          <a:p>
            <a:pPr lvl="1">
              <a:lnSpc>
                <a:spcPct val="100000"/>
              </a:lnSpc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./scriptfile.sh</a:t>
            </a:r>
            <a:r>
              <a:rPr lang="en-US" dirty="0" smtClean="0">
                <a:cs typeface="Courier New" pitchFamily="49" charset="0"/>
              </a:rPr>
              <a:t>  </a:t>
            </a:r>
            <a:r>
              <a:rPr lang="en-US" u="sng" dirty="0" smtClean="0">
                <a:cs typeface="Courier New" pitchFamily="49" charset="0"/>
              </a:rPr>
              <a:t>or</a:t>
            </a:r>
            <a:r>
              <a:rPr lang="en-US" dirty="0" smtClean="0">
                <a:cs typeface="Courier New" pitchFamily="49" charset="0"/>
              </a:rPr>
              <a:t> 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source scriptfile.sh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./scriptfile.py</a:t>
            </a:r>
            <a:r>
              <a:rPr lang="en-US" dirty="0" smtClean="0">
                <a:cs typeface="Courier New" pitchFamily="49" charset="0"/>
              </a:rPr>
              <a:t>  </a:t>
            </a:r>
            <a:r>
              <a:rPr lang="en-US" u="sng" dirty="0" smtClean="0">
                <a:cs typeface="Courier New" pitchFamily="49" charset="0"/>
              </a:rPr>
              <a:t>or</a:t>
            </a:r>
            <a:r>
              <a:rPr lang="en-US" dirty="0" smtClean="0">
                <a:cs typeface="Courier New" pitchFamily="49" charset="0"/>
              </a:rPr>
              <a:t> 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python scriptfile.py</a:t>
            </a:r>
          </a:p>
          <a:p>
            <a:pPr lvl="1">
              <a:lnSpc>
                <a:spcPct val="100000"/>
              </a:lnSpc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./scriptfile.pl</a:t>
            </a:r>
            <a:r>
              <a:rPr lang="en-US" dirty="0" smtClean="0">
                <a:cs typeface="Courier New" pitchFamily="49" charset="0"/>
              </a:rPr>
              <a:t>  </a:t>
            </a:r>
            <a:r>
              <a:rPr lang="en-US" u="sng" dirty="0" smtClean="0">
                <a:cs typeface="Courier New" pitchFamily="49" charset="0"/>
              </a:rPr>
              <a:t>or</a:t>
            </a:r>
            <a:r>
              <a:rPr lang="en-US" dirty="0" smtClean="0">
                <a:cs typeface="Courier New" pitchFamily="49" charset="0"/>
              </a:rPr>
              <a:t> 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perl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scriptfile.pl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Teknologi Open Source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EEE03-975C-4CC4-A0A5-66C7C004E97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Command: </a:t>
            </a:r>
            <a:r>
              <a:rPr lang="en-US" sz="3600" b="1" dirty="0" smtClean="0"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dirty="0" smtClean="0"/>
              <a:t>, </a:t>
            </a:r>
            <a:r>
              <a:rPr lang="en-US" sz="3600" b="1" dirty="0" smtClean="0">
                <a:latin typeface="Courier New" pitchFamily="49" charset="0"/>
                <a:cs typeface="Courier New" pitchFamily="49" charset="0"/>
              </a:rPr>
              <a:t>cut</a:t>
            </a:r>
            <a:r>
              <a:rPr lang="en-US" dirty="0" smtClean="0"/>
              <a:t>, </a:t>
            </a:r>
            <a:r>
              <a:rPr lang="en-US" sz="3600" b="1" dirty="0" err="1" smtClean="0">
                <a:latin typeface="Courier New" pitchFamily="49" charset="0"/>
                <a:cs typeface="Courier New" pitchFamily="49" charset="0"/>
              </a:rPr>
              <a:t>xargs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Formatting date</a:t>
            </a:r>
          </a:p>
          <a:p>
            <a:pPr lvl="1">
              <a:lnSpc>
                <a:spcPct val="100000"/>
              </a:lnSpc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date +%Y-%m-%d:%H:%M:%S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Get the machine’s CPU clock speed</a:t>
            </a:r>
          </a:p>
          <a:p>
            <a:pPr lvl="1">
              <a:lnSpc>
                <a:spcPct val="100000"/>
              </a:lnSpc>
              <a:buNone/>
            </a:pP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grep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"MHz" /proc/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cpuinfo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lnSpc>
                <a:spcPct val="100000"/>
              </a:lnSpc>
              <a:buNone/>
            </a:pP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grep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"MHz" /proc/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cpuinfo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|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xargs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echo | \</a:t>
            </a:r>
            <a:br>
              <a:rPr lang="en-US" sz="20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cut -f4,8 -d' '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lnSpc>
                <a:spcPct val="100000"/>
              </a:lnSpc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echo "My CPU: `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grep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"MHz" /proc/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cpuinfo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| \</a:t>
            </a:r>
            <a:br>
              <a:rPr lang="en-US" sz="20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xargs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echo | cut -f4,8 -d' '`"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lnSpc>
                <a:spcPct val="100000"/>
              </a:lnSpc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Teknologi Open Source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EEE03-975C-4CC4-A0A5-66C7C004E97B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Lab02 </a:t>
            </a:r>
            <a:r>
              <a:rPr lang="en-US" sz="2400" dirty="0" smtClean="0"/>
              <a:t>(20 </a:t>
            </a:r>
            <a:r>
              <a:rPr lang="en-US" sz="2400" dirty="0" err="1" smtClean="0"/>
              <a:t>mins</a:t>
            </a:r>
            <a:r>
              <a:rPr lang="en-US" sz="2400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4525963"/>
          </a:xfrm>
        </p:spPr>
        <p:txBody>
          <a:bodyPr>
            <a:noAutofit/>
          </a:bodyPr>
          <a:lstStyle/>
          <a:p>
            <a:r>
              <a:rPr lang="en-US" dirty="0" smtClean="0"/>
              <a:t>Create a bash script that does the following steps:</a:t>
            </a:r>
          </a:p>
          <a:p>
            <a:pPr lvl="1"/>
            <a:r>
              <a:rPr lang="en-US" dirty="0" smtClean="0"/>
              <a:t>Run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sbin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ifconfig</a:t>
            </a:r>
            <a:r>
              <a:rPr lang="en-US" dirty="0" smtClean="0"/>
              <a:t> to get all the machine’s IP addresses (e.g., 127.0.0.1 and 203.189.120.150)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Sort the IP addresses numerically in ascending order and merge them in a single line</a:t>
            </a:r>
          </a:p>
          <a:p>
            <a:pPr lvl="1"/>
            <a:r>
              <a:rPr lang="en-US" dirty="0" smtClean="0"/>
              <a:t>Append (do not overwrite) the line to a log file with the current date and time, e.g.:</a:t>
            </a:r>
            <a:br>
              <a:rPr lang="en-US" dirty="0" smtClean="0"/>
            </a:b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Mon,  2 Mar 2015 10:10:01 +0700 =&gt; 127.0.0.1 203.189.120.150</a:t>
            </a:r>
          </a:p>
          <a:p>
            <a:pPr>
              <a:lnSpc>
                <a:spcPct val="50000"/>
              </a:lnSpc>
            </a:pPr>
            <a:endParaRPr lang="en-US" dirty="0" smtClean="0"/>
          </a:p>
          <a:p>
            <a:r>
              <a:rPr lang="en-US" dirty="0" smtClean="0"/>
              <a:t>Name your script: 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lab02-</a:t>
            </a:r>
            <a:r>
              <a:rPr lang="en-US" sz="2400" b="1" i="1" dirty="0" smtClean="0">
                <a:latin typeface="Courier New" pitchFamily="49" charset="0"/>
                <a:cs typeface="Courier New" pitchFamily="49" charset="0"/>
              </a:rPr>
              <a:t>NRP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.sh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50000"/>
              </a:lnSpc>
            </a:pPr>
            <a:endParaRPr lang="en-US" dirty="0" smtClean="0"/>
          </a:p>
          <a:p>
            <a:r>
              <a:rPr lang="en-US" dirty="0" smtClean="0"/>
              <a:t>Copy your script to directory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/home/TOS-B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Teknologi Open Source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EEE03-975C-4CC4-A0A5-66C7C004E97B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Crontab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Edit a </a:t>
            </a:r>
            <a:r>
              <a:rPr lang="en-US" dirty="0" err="1" smtClean="0"/>
              <a:t>cron</a:t>
            </a:r>
            <a:r>
              <a:rPr lang="en-US" dirty="0" smtClean="0"/>
              <a:t> job: 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crontab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-e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List </a:t>
            </a:r>
            <a:r>
              <a:rPr lang="en-US" dirty="0" err="1" smtClean="0"/>
              <a:t>cron</a:t>
            </a:r>
            <a:r>
              <a:rPr lang="en-US" dirty="0" smtClean="0"/>
              <a:t> job(s): 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crontab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-l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Delete </a:t>
            </a:r>
            <a:r>
              <a:rPr lang="en-US" dirty="0" err="1" smtClean="0"/>
              <a:t>cron</a:t>
            </a:r>
            <a:r>
              <a:rPr lang="en-US" dirty="0" smtClean="0"/>
              <a:t> job(s): 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crontab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–r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25000"/>
              </a:lnSpc>
            </a:pPr>
            <a:endParaRPr lang="en-US" dirty="0" smtClean="0"/>
          </a:p>
          <a:p>
            <a:pPr>
              <a:buNone/>
              <a:tabLst>
                <a:tab pos="2979738" algn="l"/>
              </a:tabLst>
            </a:pPr>
            <a:r>
              <a:rPr lang="en-US" sz="2000" b="1" dirty="0" smtClean="0"/>
              <a:t>	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field	allowed values</a:t>
            </a:r>
          </a:p>
          <a:p>
            <a:pPr>
              <a:buNone/>
              <a:tabLst>
                <a:tab pos="2979738" algn="l"/>
              </a:tabLst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-----	--------------</a:t>
            </a:r>
          </a:p>
          <a:p>
            <a:pPr>
              <a:buNone/>
              <a:tabLst>
                <a:tab pos="2979738" algn="l"/>
              </a:tabLst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minute	0-59</a:t>
            </a:r>
          </a:p>
          <a:p>
            <a:pPr>
              <a:buNone/>
              <a:tabLst>
                <a:tab pos="2979738" algn="l"/>
              </a:tabLst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hour	0-23</a:t>
            </a:r>
          </a:p>
          <a:p>
            <a:pPr>
              <a:buNone/>
              <a:tabLst>
                <a:tab pos="2979738" algn="l"/>
              </a:tabLst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day of month	1-31</a:t>
            </a:r>
          </a:p>
          <a:p>
            <a:pPr>
              <a:buNone/>
              <a:tabLst>
                <a:tab pos="2979738" algn="l"/>
              </a:tabLst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month	1-12 (or names)</a:t>
            </a:r>
          </a:p>
          <a:p>
            <a:pPr>
              <a:buNone/>
              <a:tabLst>
                <a:tab pos="2979738" algn="l"/>
              </a:tabLst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day of week	0-7 (0 or 7 is Sun, or use names)</a:t>
            </a:r>
            <a:endParaRPr lang="en-US" sz="2000" dirty="0" smtClean="0"/>
          </a:p>
          <a:p>
            <a:pPr lvl="0">
              <a:lnSpc>
                <a:spcPct val="25000"/>
              </a:lnSpc>
            </a:pPr>
            <a:endParaRPr lang="en-US" dirty="0" smtClean="0"/>
          </a:p>
          <a:p>
            <a:pPr lvl="0"/>
            <a:r>
              <a:rPr lang="en-US" dirty="0" smtClean="0"/>
              <a:t>Change editor: 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export EDITOR=/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nano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lvl="0"/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Teknologi Open Source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EEE03-975C-4CC4-A0A5-66C7C004E97B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 smtClean="0"/>
              <a:t>Command: </a:t>
            </a:r>
            <a:r>
              <a:rPr lang="en" sz="3600" b="1" dirty="0" smtClean="0">
                <a:latin typeface="Courier New" pitchFamily="49" charset="0"/>
                <a:cs typeface="Courier New" pitchFamily="49" charset="0"/>
              </a:rPr>
              <a:t>mail</a:t>
            </a:r>
            <a:endParaRPr lang="en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8" name="Shape 128"/>
          <p:cNvSpPr txBox="1"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echo "Hello" | mail -s "subject" user@domain.com</a:t>
            </a:r>
          </a:p>
          <a:p>
            <a:endParaRPr lang="en-US" dirty="0" smtClean="0">
              <a:solidFill>
                <a:schemeClr val="tx1"/>
              </a:solidFill>
              <a:cs typeface="Courier New" pitchFamily="49" charset="0"/>
              <a:hlinkClick r:id="rId3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mail -s "subject" user1@domain.com, user2@domain.com &lt; mailmessage.txt</a:t>
            </a:r>
          </a:p>
          <a:p>
            <a:endParaRPr lang="en-US" dirty="0" smtClean="0"/>
          </a:p>
          <a:p>
            <a:r>
              <a:rPr lang="en-US" dirty="0" smtClean="0"/>
              <a:t>Other useful parameters:</a:t>
            </a:r>
          </a:p>
          <a:p>
            <a:pPr lvl="1"/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-c email-address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  <a:sym typeface="Symbol"/>
              </a:rPr>
              <a:t> send a carbon copy (CC)</a:t>
            </a:r>
          </a:p>
          <a:p>
            <a:pPr lvl="1"/>
            <a:r>
              <a:rPr lang="en-US" sz="2000" b="1" dirty="0" smtClean="0">
                <a:latin typeface="Courier New" pitchFamily="49" charset="0"/>
                <a:cs typeface="Courier New" pitchFamily="49" charset="0"/>
                <a:sym typeface="Symbol"/>
              </a:rPr>
              <a:t>-b email-address</a:t>
            </a:r>
            <a:r>
              <a:rPr lang="en-US" dirty="0" smtClean="0">
                <a:sym typeface="Symbol"/>
              </a:rPr>
              <a:t>  send a blind carbon copy (BCC)</a:t>
            </a:r>
          </a:p>
          <a:p>
            <a:pPr lvl="1"/>
            <a:r>
              <a:rPr lang="en-US" sz="2000" b="1" dirty="0" smtClean="0">
                <a:latin typeface="Courier New" pitchFamily="49" charset="0"/>
                <a:cs typeface="Courier New" pitchFamily="49" charset="0"/>
                <a:sym typeface="Symbol"/>
              </a:rPr>
              <a:t>-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  <a:sym typeface="Symbol"/>
              </a:rPr>
              <a:t>aFrom:Someone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  <a:sym typeface="Symbol"/>
              </a:rPr>
              <a:t> \&lt;sender@example.com\&gt;</a:t>
            </a:r>
            <a:r>
              <a:rPr lang="en-US" dirty="0" smtClean="0">
                <a:sym typeface="Symbol"/>
              </a:rPr>
              <a:t>  add additional headers, e.g., “from” name and address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Bash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Arguments (parameters):</a:t>
            </a:r>
          </a:p>
          <a:p>
            <a:pPr lvl="1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$1</a:t>
            </a:r>
            <a:r>
              <a:rPr lang="en-US" dirty="0" smtClean="0"/>
              <a:t>,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$2</a:t>
            </a:r>
            <a:r>
              <a:rPr lang="en-US" dirty="0" smtClean="0"/>
              <a:t>, etc.</a:t>
            </a:r>
          </a:p>
          <a:p>
            <a:pPr lvl="1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$0</a:t>
            </a:r>
            <a:r>
              <a:rPr lang="en-US" dirty="0" smtClean="0"/>
              <a:t> is the script name itself</a:t>
            </a:r>
          </a:p>
          <a:p>
            <a:pPr lvl="1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$*</a:t>
            </a:r>
            <a:r>
              <a:rPr lang="en-US" dirty="0" smtClean="0"/>
              <a:t>  </a:t>
            </a:r>
            <a:r>
              <a:rPr lang="en-US" u="sng" dirty="0" smtClean="0"/>
              <a:t>or</a:t>
            </a:r>
            <a:r>
              <a:rPr lang="en-US" dirty="0" smtClean="0"/>
              <a:t> 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$@</a:t>
            </a:r>
            <a:r>
              <a:rPr lang="en-US" dirty="0" smtClean="0"/>
              <a:t>  </a:t>
            </a:r>
            <a:r>
              <a:rPr lang="en-US" dirty="0" smtClean="0">
                <a:sym typeface="Symbol"/>
              </a:rPr>
              <a:t> all positional parameters except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  <a:sym typeface="Symbol"/>
              </a:rPr>
              <a:t>$0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$#</a:t>
            </a:r>
            <a:r>
              <a:rPr lang="en-US" dirty="0" smtClean="0"/>
              <a:t>  </a:t>
            </a:r>
            <a:r>
              <a:rPr lang="en-US" dirty="0" smtClean="0">
                <a:sym typeface="Symbol"/>
              </a:rPr>
              <a:t> the number of arguments, not counting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  <a:sym typeface="Symbol"/>
              </a:rPr>
              <a:t>$0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Special files:</a:t>
            </a:r>
          </a:p>
          <a:p>
            <a:pPr lvl="1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/etc/profile</a:t>
            </a:r>
          </a:p>
          <a:p>
            <a:pPr lvl="1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~/.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bash_profile</a:t>
            </a: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~/.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bash_login</a:t>
            </a: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~/.profile</a:t>
            </a:r>
          </a:p>
          <a:p>
            <a:pPr lvl="1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/etc/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bash.bashrc</a:t>
            </a: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~/.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bashrc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</a:t>
            </a:r>
            <a:r>
              <a:rPr lang="en-US" dirty="0" smtClean="0"/>
              <a:t> read by every </a:t>
            </a:r>
            <a:r>
              <a:rPr lang="en-US" dirty="0" err="1" smtClean="0"/>
              <a:t>nonlogin</a:t>
            </a:r>
            <a:r>
              <a:rPr lang="en-US" dirty="0" smtClean="0"/>
              <a:t> shell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Teknologi Open Source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EEE03-975C-4CC4-A0A5-66C7C004E97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Filename </a:t>
            </a:r>
            <a:r>
              <a:rPr lang="en-US" dirty="0" err="1" smtClean="0"/>
              <a:t>Metacharacters</a:t>
            </a:r>
            <a:r>
              <a:rPr lang="en-US" dirty="0" smtClean="0"/>
              <a:t> </a:t>
            </a:r>
            <a:r>
              <a:rPr lang="en-US" sz="2400" i="1" dirty="0" smtClean="0"/>
              <a:t>(1)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  <a:tabLst>
                <a:tab pos="1828800" algn="l"/>
              </a:tabLst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2400" dirty="0" smtClean="0"/>
              <a:t>	match any string of zero or more characters</a:t>
            </a:r>
          </a:p>
          <a:p>
            <a:pPr marL="0" indent="0">
              <a:lnSpc>
                <a:spcPct val="100000"/>
              </a:lnSpc>
              <a:buNone/>
              <a:tabLst>
                <a:tab pos="1828800" algn="l"/>
              </a:tabLst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sz="2400" dirty="0" smtClean="0"/>
              <a:t>	match any single character</a:t>
            </a:r>
          </a:p>
          <a:p>
            <a:pPr marL="0" indent="0">
              <a:lnSpc>
                <a:spcPct val="100000"/>
              </a:lnSpc>
              <a:buNone/>
              <a:tabLst>
                <a:tab pos="1828800" algn="l"/>
              </a:tabLst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..]</a:t>
            </a:r>
            <a:r>
              <a:rPr lang="en-US" sz="2400" dirty="0" smtClean="0"/>
              <a:t>	match any one of the enclosed characters; </a:t>
            </a:r>
            <a:br>
              <a:rPr lang="en-US" sz="2400" dirty="0" smtClean="0"/>
            </a:br>
            <a:r>
              <a:rPr lang="en-US" sz="2400" dirty="0" smtClean="0"/>
              <a:t>	hyphen for range</a:t>
            </a:r>
          </a:p>
          <a:p>
            <a:pPr marL="0" indent="0">
              <a:lnSpc>
                <a:spcPct val="100000"/>
              </a:lnSpc>
              <a:buNone/>
              <a:tabLst>
                <a:tab pos="1828800" algn="l"/>
              </a:tabLst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[!ab..]</a:t>
            </a:r>
            <a:r>
              <a:rPr lang="en-US" sz="2400" dirty="0" smtClean="0"/>
              <a:t>	match any character not enclosed</a:t>
            </a:r>
          </a:p>
          <a:p>
            <a:pPr marL="0" indent="0">
              <a:lnSpc>
                <a:spcPct val="100000"/>
              </a:lnSpc>
              <a:buNone/>
              <a:tabLst>
                <a:tab pos="1828800" algn="l"/>
              </a:tabLst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~</a:t>
            </a:r>
            <a:r>
              <a:rPr lang="en-US" sz="2400" dirty="0" smtClean="0"/>
              <a:t>	home directory of current user</a:t>
            </a:r>
          </a:p>
          <a:p>
            <a:pPr marL="0" indent="0">
              <a:lnSpc>
                <a:spcPct val="100000"/>
              </a:lnSpc>
              <a:buNone/>
              <a:tabLst>
                <a:tab pos="1828800" algn="l"/>
              </a:tabLst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~name</a:t>
            </a:r>
            <a:r>
              <a:rPr lang="en-US" sz="2400" dirty="0" smtClean="0"/>
              <a:t>	home directory of user name</a:t>
            </a:r>
          </a:p>
          <a:p>
            <a:pPr marL="0" indent="0">
              <a:lnSpc>
                <a:spcPct val="100000"/>
              </a:lnSpc>
              <a:buNone/>
              <a:tabLst>
                <a:tab pos="1828800" algn="l"/>
              </a:tabLst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~+</a:t>
            </a:r>
            <a:r>
              <a:rPr lang="en-US" sz="2400" dirty="0" smtClean="0"/>
              <a:t>	current working directory ($PWD)</a:t>
            </a:r>
          </a:p>
          <a:p>
            <a:pPr marL="0" indent="0">
              <a:lnSpc>
                <a:spcPct val="100000"/>
              </a:lnSpc>
              <a:buNone/>
              <a:tabLst>
                <a:tab pos="1828800" algn="l"/>
              </a:tabLst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~-</a:t>
            </a:r>
            <a:r>
              <a:rPr lang="en-US" sz="2400" dirty="0" smtClean="0"/>
              <a:t>	previous working directory ($OLDPWD)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Teknologi Open Source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EEE03-975C-4CC4-A0A5-66C7C004E97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Filename </a:t>
            </a:r>
            <a:r>
              <a:rPr lang="en-US" dirty="0" err="1" smtClean="0"/>
              <a:t>Metacharacters</a:t>
            </a:r>
            <a:r>
              <a:rPr lang="en-US" dirty="0" smtClean="0"/>
              <a:t> </a:t>
            </a:r>
            <a:r>
              <a:rPr lang="en-US" sz="2400" i="1" dirty="0" smtClean="0"/>
              <a:t>(2)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  <a:tabLst>
                <a:tab pos="1828800" algn="l"/>
              </a:tabLst>
            </a:pPr>
            <a:r>
              <a:rPr lang="en-US" sz="2400" dirty="0" smtClean="0">
                <a:cs typeface="Courier New" pitchFamily="49" charset="0"/>
              </a:rPr>
              <a:t>When </a:t>
            </a:r>
            <a:r>
              <a:rPr lang="en-US" sz="2400" dirty="0" err="1" smtClean="0">
                <a:cs typeface="Courier New" pitchFamily="49" charset="0"/>
              </a:rPr>
              <a:t>extglob</a:t>
            </a:r>
            <a:r>
              <a:rPr lang="en-US" sz="2400" dirty="0" smtClean="0">
                <a:cs typeface="Courier New" pitchFamily="49" charset="0"/>
              </a:rPr>
              <a:t> (extended glob) is on:</a:t>
            </a:r>
          </a:p>
          <a:p>
            <a:pPr marL="457200" indent="0">
              <a:lnSpc>
                <a:spcPct val="100000"/>
              </a:lnSpc>
              <a:buNone/>
              <a:tabLst>
                <a:tab pos="2286000" algn="l"/>
              </a:tabLst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?(pattern)</a:t>
            </a:r>
            <a:r>
              <a:rPr lang="en-US" sz="2400" dirty="0" smtClean="0"/>
              <a:t>	match zero or one instance of pattern</a:t>
            </a:r>
          </a:p>
          <a:p>
            <a:pPr marL="457200" indent="0">
              <a:lnSpc>
                <a:spcPct val="100000"/>
              </a:lnSpc>
              <a:buNone/>
              <a:tabLst>
                <a:tab pos="2286000" algn="l"/>
              </a:tabLst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*(pattern)</a:t>
            </a:r>
            <a:r>
              <a:rPr lang="en-US" sz="2400" dirty="0" smtClean="0"/>
              <a:t>	match zero or more instance of pattern</a:t>
            </a:r>
          </a:p>
          <a:p>
            <a:pPr marL="457200" indent="0">
              <a:lnSpc>
                <a:spcPct val="100000"/>
              </a:lnSpc>
              <a:buNone/>
              <a:tabLst>
                <a:tab pos="2286000" algn="l"/>
              </a:tabLst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+(pattern)</a:t>
            </a:r>
            <a:r>
              <a:rPr lang="en-US" sz="2400" dirty="0" smtClean="0"/>
              <a:t>	match one or more instances of pattern</a:t>
            </a:r>
          </a:p>
          <a:p>
            <a:pPr marL="457200" indent="0">
              <a:lnSpc>
                <a:spcPct val="100000"/>
              </a:lnSpc>
              <a:buNone/>
              <a:tabLst>
                <a:tab pos="2286000" algn="l"/>
              </a:tabLst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@(pattern)</a:t>
            </a:r>
            <a:r>
              <a:rPr lang="en-US" sz="2400" dirty="0" smtClean="0"/>
              <a:t>	match exactly one instance of pattern</a:t>
            </a:r>
          </a:p>
          <a:p>
            <a:pPr marL="457200" indent="0">
              <a:lnSpc>
                <a:spcPct val="100000"/>
              </a:lnSpc>
              <a:buNone/>
              <a:tabLst>
                <a:tab pos="2286000" algn="l"/>
              </a:tabLst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!(pattern)</a:t>
            </a:r>
            <a:r>
              <a:rPr lang="en-US" sz="2400" dirty="0" smtClean="0"/>
              <a:t>	match any strings that don’t match pattern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Teknologi Open Source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EEE03-975C-4CC4-A0A5-66C7C004E97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Brace Expansion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4525963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  <a:tabLst>
                <a:tab pos="2743200" algn="l"/>
              </a:tabLst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$ echo hi{DDD,BBB,CCC,AAA}there</a:t>
            </a:r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buNone/>
              <a:tabLst>
                <a:tab pos="2743200" algn="l"/>
              </a:tabLst>
            </a:pP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hiDDDthere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hiBBBthere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hiCCCthere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hiAAAthere</a:t>
            </a:r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buNone/>
              <a:tabLst>
                <a:tab pos="2743200" algn="l"/>
              </a:tabLst>
            </a:pPr>
            <a:endParaRPr lang="en-US" sz="2400" dirty="0" smtClean="0"/>
          </a:p>
          <a:p>
            <a:pPr marL="0" indent="0">
              <a:lnSpc>
                <a:spcPct val="100000"/>
              </a:lnSpc>
              <a:buNone/>
              <a:tabLst>
                <a:tab pos="2743200" algn="l"/>
              </a:tabLst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ls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{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ch,app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}?</a:t>
            </a:r>
            <a:r>
              <a:rPr lang="en-US" sz="2400" dirty="0" smtClean="0"/>
              <a:t>	# expand, then match ch1, ch2, app1, app2</a:t>
            </a:r>
          </a:p>
          <a:p>
            <a:pPr marL="0" indent="0">
              <a:lnSpc>
                <a:spcPct val="100000"/>
              </a:lnSpc>
              <a:buNone/>
              <a:tabLst>
                <a:tab pos="2743200" algn="l"/>
              </a:tabLst>
            </a:pPr>
            <a:endParaRPr lang="en-US" sz="2400" dirty="0" smtClean="0"/>
          </a:p>
          <a:p>
            <a:pPr marL="0" indent="0">
              <a:lnSpc>
                <a:spcPct val="100000"/>
              </a:lnSpc>
              <a:buNone/>
              <a:tabLst>
                <a:tab pos="2743200" algn="l"/>
              </a:tabLst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mv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info{,.old}</a:t>
            </a:r>
            <a:r>
              <a:rPr lang="en-US" sz="2400" dirty="0" smtClean="0"/>
              <a:t>	# expands to </a:t>
            </a:r>
            <a:r>
              <a:rPr lang="en-US" sz="2400" dirty="0" err="1" smtClean="0"/>
              <a:t>mv</a:t>
            </a:r>
            <a:r>
              <a:rPr lang="en-US" sz="2400" dirty="0" smtClean="0"/>
              <a:t> info </a:t>
            </a:r>
            <a:r>
              <a:rPr lang="en-US" sz="2400" dirty="0" err="1" smtClean="0"/>
              <a:t>info.old</a:t>
            </a:r>
            <a:endParaRPr lang="en-US" sz="2400" dirty="0" smtClean="0"/>
          </a:p>
          <a:p>
            <a:pPr marL="0" indent="0">
              <a:lnSpc>
                <a:spcPct val="100000"/>
              </a:lnSpc>
              <a:buNone/>
              <a:tabLst>
                <a:tab pos="2743200" algn="l"/>
              </a:tabLst>
            </a:pPr>
            <a:endParaRPr lang="en-US" sz="2400" dirty="0" smtClean="0"/>
          </a:p>
          <a:p>
            <a:pPr marL="0" indent="0">
              <a:lnSpc>
                <a:spcPct val="100000"/>
              </a:lnSpc>
              <a:buNone/>
              <a:tabLst>
                <a:tab pos="2743200" algn="l"/>
              </a:tabLst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$ echo 1 to 10 is {1..10}</a:t>
            </a:r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buNone/>
              <a:tabLst>
                <a:tab pos="2743200" algn="l"/>
              </a:tabLst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1 to 10 is 1 2 3 4 5 6 7 8 9 10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Teknologi Open Source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EEE03-975C-4CC4-A0A5-66C7C004E97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Quoting </a:t>
            </a:r>
            <a:r>
              <a:rPr lang="en-US" sz="2400" i="1" dirty="0" smtClean="0"/>
              <a:t>(1)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  <a:tabLst>
                <a:tab pos="2743200" algn="l"/>
              </a:tabLst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2400" dirty="0" smtClean="0">
                <a:cs typeface="Courier New" pitchFamily="49" charset="0"/>
              </a:rPr>
              <a:t>	command separator</a:t>
            </a:r>
          </a:p>
          <a:p>
            <a:pPr marL="0" indent="0">
              <a:buNone/>
              <a:tabLst>
                <a:tab pos="2743200" algn="l"/>
              </a:tabLst>
            </a:pPr>
            <a:r>
              <a:rPr lang="en-US" sz="2400" i="1" dirty="0" smtClean="0">
                <a:cs typeface="Courier New" pitchFamily="49" charset="0"/>
              </a:rPr>
              <a:t>space tab newline</a:t>
            </a:r>
            <a:r>
              <a:rPr lang="en-US" sz="2400" dirty="0" smtClean="0">
                <a:cs typeface="Courier New" pitchFamily="49" charset="0"/>
              </a:rPr>
              <a:t>	word separator</a:t>
            </a:r>
          </a:p>
          <a:p>
            <a:pPr marL="0" indent="0">
              <a:buNone/>
              <a:tabLst>
                <a:tab pos="2743200" algn="l"/>
              </a:tabLst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2400" dirty="0" smtClean="0">
                <a:cs typeface="Courier New" pitchFamily="49" charset="0"/>
              </a:rPr>
              <a:t>	background execution</a:t>
            </a:r>
          </a:p>
          <a:p>
            <a:pPr marL="0" indent="0">
              <a:buNone/>
              <a:tabLst>
                <a:tab pos="2743200" algn="l"/>
              </a:tabLst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2400" dirty="0" smtClean="0">
                <a:cs typeface="Courier New" pitchFamily="49" charset="0"/>
              </a:rPr>
              <a:t>	command grouping</a:t>
            </a:r>
          </a:p>
          <a:p>
            <a:pPr marL="0" indent="0">
              <a:buNone/>
              <a:tabLst>
                <a:tab pos="2743200" algn="l"/>
              </a:tabLst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|</a:t>
            </a:r>
            <a:r>
              <a:rPr lang="en-US" sz="2400" dirty="0" smtClean="0">
                <a:cs typeface="Courier New" pitchFamily="49" charset="0"/>
              </a:rPr>
              <a:t>	pipe</a:t>
            </a:r>
          </a:p>
          <a:p>
            <a:pPr marL="0" indent="0">
              <a:buNone/>
              <a:tabLst>
                <a:tab pos="2743200" algn="l"/>
              </a:tabLst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&lt; &gt; &amp;</a:t>
            </a:r>
            <a:r>
              <a:rPr lang="en-US" sz="2400" dirty="0" smtClean="0">
                <a:cs typeface="Courier New" pitchFamily="49" charset="0"/>
              </a:rPr>
              <a:t>	redirection symbol</a:t>
            </a:r>
            <a:br>
              <a:rPr lang="en-US" sz="2400" dirty="0" smtClean="0">
                <a:cs typeface="Courier New" pitchFamily="49" charset="0"/>
              </a:rPr>
            </a:br>
            <a:r>
              <a:rPr lang="en-US" sz="2400" dirty="0" smtClean="0">
                <a:cs typeface="Courier New" pitchFamily="49" charset="0"/>
              </a:rPr>
              <a:t>	e.g.,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1&gt;&amp;2</a:t>
            </a:r>
            <a:r>
              <a:rPr lang="en-US" sz="2400" dirty="0" smtClean="0">
                <a:cs typeface="Courier New" pitchFamily="49" charset="0"/>
              </a:rPr>
              <a:t> (output to standard error)</a:t>
            </a:r>
          </a:p>
          <a:p>
            <a:pPr marL="0" indent="0">
              <a:buNone/>
              <a:tabLst>
                <a:tab pos="2743200" algn="l"/>
              </a:tabLst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* ? [ ] ~ + - @ |</a:t>
            </a:r>
            <a:r>
              <a:rPr lang="en-US" sz="2400" dirty="0" smtClean="0">
                <a:cs typeface="Courier New" pitchFamily="49" charset="0"/>
              </a:rPr>
              <a:t>	filename </a:t>
            </a:r>
            <a:r>
              <a:rPr lang="en-US" sz="2400" dirty="0" err="1" smtClean="0">
                <a:cs typeface="Courier New" pitchFamily="49" charset="0"/>
              </a:rPr>
              <a:t>metacharacters</a:t>
            </a:r>
            <a:endParaRPr lang="en-US" sz="2400" dirty="0" smtClean="0">
              <a:cs typeface="Courier New" pitchFamily="49" charset="0"/>
            </a:endParaRPr>
          </a:p>
          <a:p>
            <a:pPr marL="0" indent="0">
              <a:buNone/>
              <a:tabLst>
                <a:tab pos="2743200" algn="l"/>
              </a:tabLst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" ' \</a:t>
            </a:r>
            <a:r>
              <a:rPr lang="en-US" sz="2400" dirty="0" smtClean="0">
                <a:cs typeface="Courier New" pitchFamily="49" charset="0"/>
              </a:rPr>
              <a:t>	used in quoting other characters</a:t>
            </a:r>
          </a:p>
          <a:p>
            <a:pPr marL="0" indent="0">
              <a:buNone/>
              <a:tabLst>
                <a:tab pos="2743200" algn="l"/>
              </a:tabLst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`</a:t>
            </a:r>
            <a:r>
              <a:rPr lang="en-US" sz="2400" dirty="0" smtClean="0">
                <a:cs typeface="Courier New" pitchFamily="49" charset="0"/>
              </a:rPr>
              <a:t>	command substitution</a:t>
            </a:r>
          </a:p>
          <a:p>
            <a:pPr marL="0" indent="0">
              <a:buNone/>
              <a:tabLst>
                <a:tab pos="2743200" algn="l"/>
              </a:tabLst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sz="2400" dirty="0" smtClean="0">
                <a:cs typeface="Courier New" pitchFamily="49" charset="0"/>
              </a:rPr>
              <a:t>	variable substitution</a:t>
            </a:r>
          </a:p>
          <a:p>
            <a:pPr marL="0" indent="0">
              <a:buNone/>
              <a:tabLst>
                <a:tab pos="2743200" algn="l"/>
              </a:tabLst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2400" dirty="0" smtClean="0">
                <a:cs typeface="Courier New" pitchFamily="49" charset="0"/>
              </a:rPr>
              <a:t>	comment, until end of line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Teknologi Open Source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EEE03-975C-4CC4-A0A5-66C7C004E97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Quoting </a:t>
            </a:r>
            <a:r>
              <a:rPr lang="en-US" sz="2400" i="1" dirty="0" smtClean="0"/>
              <a:t>(2)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  <a:tabLst>
                <a:tab pos="2743200" algn="l"/>
              </a:tabLst>
            </a:pPr>
            <a:r>
              <a:rPr lang="en-US" sz="2400" dirty="0" smtClean="0">
                <a:cs typeface="Courier New" pitchFamily="49" charset="0"/>
              </a:rPr>
              <a:t>Examples:</a:t>
            </a:r>
          </a:p>
          <a:p>
            <a:pPr marL="0" indent="0">
              <a:buNone/>
              <a:tabLst>
                <a:tab pos="2743200" algn="l"/>
              </a:tabLst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$ echo 'Single quotes "protect" double quotes'</a:t>
            </a:r>
          </a:p>
          <a:p>
            <a:pPr marL="0" indent="0">
              <a:buNone/>
              <a:tabLst>
                <a:tab pos="2743200" algn="l"/>
              </a:tabLst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$ echo "Well, isn't that \"special\"?"</a:t>
            </a:r>
          </a:p>
          <a:p>
            <a:pPr marL="0" indent="0">
              <a:buNone/>
              <a:tabLst>
                <a:tab pos="2743200" algn="l"/>
              </a:tabLst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$ echo "You have `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ls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|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-l` files in `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pwd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`"</a:t>
            </a:r>
          </a:p>
          <a:p>
            <a:pPr marL="0" indent="0">
              <a:buNone/>
              <a:tabLst>
                <a:tab pos="2743200" algn="l"/>
              </a:tabLst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$ x=100</a:t>
            </a:r>
          </a:p>
          <a:p>
            <a:pPr marL="0" indent="0">
              <a:buNone/>
              <a:tabLst>
                <a:tab pos="2743200" algn="l"/>
              </a:tabLst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$ echo "The value of \$x is $x"</a:t>
            </a:r>
          </a:p>
          <a:p>
            <a:pPr marL="0" indent="0">
              <a:buNone/>
              <a:tabLst>
                <a:tab pos="2743200" algn="l"/>
              </a:tabLst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cd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ls</a:t>
            </a: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  <a:tabLst>
                <a:tab pos="2743200" algn="l"/>
              </a:tabLst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$ (date; who;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pwd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) &gt;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logfile</a:t>
            </a: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  <a:tabLst>
                <a:tab pos="2743200" algn="l"/>
              </a:tabLst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$ sort file | pr -3</a:t>
            </a:r>
          </a:p>
          <a:p>
            <a:pPr marL="0" indent="0">
              <a:buNone/>
              <a:tabLst>
                <a:tab pos="2743200" algn="l"/>
              </a:tabLst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$ vi `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grep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–l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ifdef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*.cpp`</a:t>
            </a:r>
          </a:p>
          <a:p>
            <a:pPr marL="0" indent="0">
              <a:buNone/>
              <a:tabLst>
                <a:tab pos="2743200" algn="l"/>
              </a:tabLst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egrep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'(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yes|no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)' `cat list`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Teknologi Open Source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EEE03-975C-4CC4-A0A5-66C7C004E97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Quoting </a:t>
            </a:r>
            <a:r>
              <a:rPr lang="en-US" sz="2400" i="1" dirty="0" smtClean="0"/>
              <a:t>(3)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  <a:tabLst>
                <a:tab pos="2743200" algn="l"/>
              </a:tabLst>
            </a:pPr>
            <a:r>
              <a:rPr lang="en-US" sz="2400" dirty="0" smtClean="0">
                <a:cs typeface="Courier New" pitchFamily="49" charset="0"/>
              </a:rPr>
              <a:t>Examples:</a:t>
            </a:r>
          </a:p>
          <a:p>
            <a:pPr marL="0" indent="0">
              <a:buNone/>
              <a:tabLst>
                <a:tab pos="2743200" algn="l"/>
              </a:tabLst>
            </a:pPr>
            <a:endParaRPr lang="en-US" sz="2400" dirty="0" smtClean="0">
              <a:cs typeface="Courier New" pitchFamily="49" charset="0"/>
            </a:endParaRPr>
          </a:p>
          <a:p>
            <a:pPr marL="0" indent="0">
              <a:buNone/>
              <a:tabLst>
                <a:tab pos="2743200" algn="l"/>
              </a:tabLst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$ name=Arnold</a:t>
            </a:r>
          </a:p>
          <a:p>
            <a:pPr marL="0" indent="0">
              <a:buNone/>
              <a:tabLst>
                <a:tab pos="2743200" algn="l"/>
              </a:tabLst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$ name+=" Robbins" ; echo $name</a:t>
            </a:r>
          </a:p>
          <a:p>
            <a:pPr marL="0" indent="0">
              <a:buNone/>
              <a:tabLst>
                <a:tab pos="2743200" algn="l"/>
              </a:tabLst>
            </a:pP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  <a:tabLst>
                <a:tab pos="2743200" algn="l"/>
              </a:tabLst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$ pets=(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blacky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rusty)</a:t>
            </a:r>
          </a:p>
          <a:p>
            <a:pPr marL="0" indent="0">
              <a:buNone/>
              <a:tabLst>
                <a:tab pos="2743200" algn="l"/>
              </a:tabLst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$ echo ${pets[*]}</a:t>
            </a:r>
          </a:p>
          <a:p>
            <a:pPr marL="0" indent="0">
              <a:buNone/>
              <a:tabLst>
                <a:tab pos="2743200" algn="l"/>
              </a:tabLst>
            </a:pP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  <a:tabLst>
                <a:tab pos="2743200" algn="l"/>
              </a:tabLst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$ pets+=(raincloud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sophie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  <a:tabLst>
                <a:tab pos="2743200" algn="l"/>
              </a:tabLst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$ echo ${pets[*]}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Teknologi Open Source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EEE03-975C-4CC4-A0A5-66C7C004E97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5653</TotalTime>
  <Words>793</Words>
  <Application>Microsoft Office PowerPoint</Application>
  <PresentationFormat>On-screen Show (4:3)</PresentationFormat>
  <Paragraphs>259</Paragraphs>
  <Slides>23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Teknologi Open Source Bash Scripting Lecture 03 (2 Mar 2015)</vt:lpstr>
      <vt:lpstr>Writing a Script</vt:lpstr>
      <vt:lpstr>Bash Script</vt:lpstr>
      <vt:lpstr>Filename Metacharacters (1)</vt:lpstr>
      <vt:lpstr>Filename Metacharacters (2)</vt:lpstr>
      <vt:lpstr>Brace Expansion</vt:lpstr>
      <vt:lpstr>Quoting (1)</vt:lpstr>
      <vt:lpstr>Quoting (2)</vt:lpstr>
      <vt:lpstr>Quoting (3)</vt:lpstr>
      <vt:lpstr>Variable Substitution</vt:lpstr>
      <vt:lpstr>Array</vt:lpstr>
      <vt:lpstr>If</vt:lpstr>
      <vt:lpstr>Integer Comparison</vt:lpstr>
      <vt:lpstr>For Loop (1)</vt:lpstr>
      <vt:lpstr>For Loop (2)</vt:lpstr>
      <vt:lpstr>For Loop (3)</vt:lpstr>
      <vt:lpstr>Function</vt:lpstr>
      <vt:lpstr>Command: find</vt:lpstr>
      <vt:lpstr>Lab01 (10 mins)</vt:lpstr>
      <vt:lpstr>Command: date, cut, xargs</vt:lpstr>
      <vt:lpstr>Lab02 (20 mins)</vt:lpstr>
      <vt:lpstr>Crontab</vt:lpstr>
      <vt:lpstr>Command: mail</vt:lpstr>
    </vt:vector>
  </TitlesOfParts>
  <Company>Palit Co.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Teknologi Open Source</dc:title>
  <dc:creator>Henry Palit</dc:creator>
  <cp:lastModifiedBy>Henry Palit</cp:lastModifiedBy>
  <cp:revision>72</cp:revision>
  <dcterms:created xsi:type="dcterms:W3CDTF">2014-02-16T14:26:41Z</dcterms:created>
  <dcterms:modified xsi:type="dcterms:W3CDTF">2015-03-08T21:42:49Z</dcterms:modified>
</cp:coreProperties>
</file>