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12" r:id="rId4"/>
    <p:sldId id="311" r:id="rId5"/>
    <p:sldId id="308" r:id="rId6"/>
    <p:sldId id="313" r:id="rId7"/>
    <p:sldId id="31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9B95F-0820-4F68-BCC3-3C934255F7EA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5899E-C5CD-4413-89CF-D452EB95F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F1A-F025-4213-ABB6-1B711AE25D52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220-9624-48DB-8FAD-3202391FC088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898D-8742-4F87-AD2A-0FBEF79CDAB1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473-9E43-4AEA-AFDF-BA7266F71FF3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6B0-A5B3-47C6-96C6-F99B40B1153E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565E-4AA1-43CA-B383-2334789672C5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373E-5856-47FE-8BC0-722B43D8C57D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7627-3E8E-411E-A650-7E57D67ACEA2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EFD5-F454-40B2-A8F6-E0B9BD6E5DBE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A46B-B54C-40CD-8CC5-9DCA22BA3924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3912-F61F-44B9-A378-E5C8C0F46AA3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D3E7-392C-493C-A506-CA3CA40FA8A3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petra_black.pn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27023" y="29877"/>
            <a:ext cx="1877977" cy="579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Teknologi</a:t>
            </a:r>
            <a:r>
              <a:rPr lang="en-US" dirty="0" smtClean="0"/>
              <a:t> Open Source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Regular Expression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Lecture 04 (9 Mar 2015)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</a:t>
            </a:r>
            <a:r>
              <a:rPr lang="en-US" dirty="0" err="1" smtClean="0"/>
              <a:t>Novianus</a:t>
            </a:r>
            <a:r>
              <a:rPr lang="en-US" dirty="0" smtClean="0"/>
              <a:t> </a:t>
            </a:r>
            <a:r>
              <a:rPr lang="en-US" dirty="0" err="1" smtClean="0"/>
              <a:t>Palit</a:t>
            </a:r>
            <a:endParaRPr lang="en-US" dirty="0" smtClean="0"/>
          </a:p>
          <a:p>
            <a:r>
              <a:rPr lang="en-US" sz="2000" dirty="0" smtClean="0"/>
              <a:t>hnpalit@petra.ac.id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Expression for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0" lvl="0" indent="-1828800"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" dirty="0" smtClean="0"/>
              <a:t>	start of line</a:t>
            </a:r>
          </a:p>
          <a:p>
            <a:pPr marL="1828800" lvl="0" indent="-1828800"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" dirty="0" smtClean="0"/>
              <a:t>	end of line</a:t>
            </a:r>
          </a:p>
          <a:p>
            <a:pPr marL="1828800" lvl="0" indent="-1828800"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" dirty="0" smtClean="0"/>
              <a:t>	turn off special character</a:t>
            </a:r>
          </a:p>
          <a:p>
            <a:pPr marL="1828800" lvl="0" indent="-1828800"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" dirty="0" smtClean="0"/>
              <a:t>	match any one of the enclosed characters</a:t>
            </a:r>
          </a:p>
          <a:p>
            <a:pPr marL="1828800" lvl="0" indent="-1828800"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[^ ]</a:t>
            </a:r>
            <a:r>
              <a:rPr lang="en" dirty="0" smtClean="0"/>
              <a:t>	match any one except those enclosed</a:t>
            </a:r>
          </a:p>
          <a:p>
            <a:pPr marL="1828800" lvl="0" indent="-1828800"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" dirty="0" smtClean="0"/>
              <a:t>	match a single character, except EOL (\n)</a:t>
            </a:r>
          </a:p>
          <a:p>
            <a:pPr marL="1828800" lvl="0" indent="-1828800"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" dirty="0" smtClean="0"/>
              <a:t>	match zero or more characters</a:t>
            </a:r>
          </a:p>
          <a:p>
            <a:pPr marL="1828800" lvl="0" indent="-1828800"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\{x,y\}</a:t>
            </a:r>
            <a:r>
              <a:rPr lang="en" dirty="0" smtClean="0"/>
              <a:t>	match x to y occurences</a:t>
            </a:r>
          </a:p>
          <a:p>
            <a:pPr marL="1828800" lvl="0" indent="-1828800"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\{x\}</a:t>
            </a:r>
            <a:r>
              <a:rPr lang="en" dirty="0" smtClean="0"/>
              <a:t>	match exactly x occurences, e.g. </a:t>
            </a:r>
            <a:br>
              <a:rPr lang="en" dirty="0" smtClean="0"/>
            </a:b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# ls -l | grep "a\{4\}"</a:t>
            </a:r>
            <a:endParaRPr lang="en" b="1" dirty="0" smtClean="0">
              <a:latin typeface="Courier New" pitchFamily="49" charset="0"/>
              <a:cs typeface="Courier New" pitchFamily="49" charset="0"/>
            </a:endParaRPr>
          </a:p>
          <a:p>
            <a:pPr marL="1828800" indent="-1828800"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\{x,\}</a:t>
            </a:r>
            <a:r>
              <a:rPr lang="en" dirty="0" smtClean="0"/>
              <a:t>	match x or more occurences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 Classes and Bracket Expressions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0" lvl="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[[:alnum:]]</a:t>
            </a:r>
            <a:r>
              <a:rPr lang="en" dirty="0" smtClean="0"/>
              <a:t>	alphanumeric chars </a:t>
            </a:r>
            <a:r>
              <a:rPr lang="en" spc="-100" dirty="0" smtClean="0"/>
              <a:t>(</a:t>
            </a:r>
            <a:r>
              <a:rPr lang="en" sz="2000" b="1" spc="-100" dirty="0" smtClean="0">
                <a:latin typeface="Courier New" pitchFamily="49" charset="0"/>
                <a:cs typeface="Courier New" pitchFamily="49" charset="0"/>
              </a:rPr>
              <a:t>[:alpha:][:digit:]</a:t>
            </a:r>
            <a:r>
              <a:rPr lang="en" spc="-100" dirty="0" smtClean="0"/>
              <a:t>)</a:t>
            </a:r>
          </a:p>
          <a:p>
            <a:pPr marL="2286000" lvl="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[[:alpha:]]</a:t>
            </a:r>
            <a:r>
              <a:rPr lang="en" dirty="0" smtClean="0"/>
              <a:t>	alphabetic chars (</a:t>
            </a: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[:lower:][:upper:]</a:t>
            </a:r>
            <a:r>
              <a:rPr lang="en" dirty="0" smtClean="0"/>
              <a:t>)</a:t>
            </a:r>
          </a:p>
          <a:p>
            <a:pPr marL="2286000" lvl="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[[:blank:]]</a:t>
            </a:r>
            <a:r>
              <a:rPr lang="en" dirty="0" smtClean="0"/>
              <a:t>	blank characters (space and tab)</a:t>
            </a:r>
          </a:p>
          <a:p>
            <a:pPr marL="2286000" lvl="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[[:cntrl:]]</a:t>
            </a:r>
            <a:r>
              <a:rPr lang="en" dirty="0" smtClean="0"/>
              <a:t>	control chars (octal 000–037 and 177)</a:t>
            </a:r>
          </a:p>
          <a:p>
            <a:pPr marL="2286000" lvl="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[[:digit:]]</a:t>
            </a:r>
            <a:r>
              <a:rPr lang="en" dirty="0" smtClean="0"/>
              <a:t>	numeric digits</a:t>
            </a:r>
          </a:p>
          <a:p>
            <a:pPr marL="2286000" lvl="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[[:graph:]]</a:t>
            </a:r>
            <a:r>
              <a:rPr lang="en" dirty="0" smtClean="0"/>
              <a:t>	graphical chars (</a:t>
            </a: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[:alnum:][:punct:]</a:t>
            </a:r>
            <a:r>
              <a:rPr lang="en" dirty="0" smtClean="0"/>
              <a:t>)</a:t>
            </a:r>
          </a:p>
          <a:p>
            <a:pPr marL="2286000" lvl="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[[:lower:]]</a:t>
            </a:r>
            <a:r>
              <a:rPr lang="en" dirty="0" smtClean="0"/>
              <a:t>	lower-case letters</a:t>
            </a:r>
          </a:p>
          <a:p>
            <a:pPr marL="2286000" lvl="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[[:print:]]</a:t>
            </a:r>
            <a:r>
              <a:rPr lang="en" dirty="0" smtClean="0"/>
              <a:t>	printable chars (</a:t>
            </a: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[:graph:]</a:t>
            </a:r>
            <a:r>
              <a:rPr lang="en" dirty="0" smtClean="0"/>
              <a:t> and space)</a:t>
            </a:r>
          </a:p>
          <a:p>
            <a:pPr marL="2286000" lvl="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[[:punct:]]</a:t>
            </a:r>
            <a:r>
              <a:rPr lang="en" dirty="0" smtClean="0"/>
              <a:t>	punctuation characters</a:t>
            </a:r>
            <a:endParaRPr lang="en" b="1" dirty="0" smtClean="0">
              <a:latin typeface="Courier New" pitchFamily="49" charset="0"/>
              <a:cs typeface="Courier New" pitchFamily="49" charset="0"/>
            </a:endParaRPr>
          </a:p>
          <a:p>
            <a:pPr marL="228600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[[:space:]]</a:t>
            </a:r>
            <a:r>
              <a:rPr lang="en" dirty="0" smtClean="0"/>
              <a:t>	space characters (tab, newline, vert. tab, form feed, carriage return, space)</a:t>
            </a:r>
          </a:p>
          <a:p>
            <a:pPr marL="228600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[[:upper:]]</a:t>
            </a:r>
            <a:r>
              <a:rPr lang="en" dirty="0" smtClean="0"/>
              <a:t>	upper-case letters</a:t>
            </a:r>
          </a:p>
          <a:p>
            <a:pPr marL="2286000" indent="-228600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[[:xdigit:]]</a:t>
            </a:r>
            <a:r>
              <a:rPr lang="en" dirty="0" smtClean="0"/>
              <a:t>	hexadecimal digits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Symbols and Special Chars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foo|bar</a:t>
            </a:r>
            <a:r>
              <a:rPr lang="en" dirty="0" smtClean="0"/>
              <a:t>	match foo or bar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" dirty="0" smtClean="0"/>
              <a:t>	match 1 or more occurences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" dirty="0" smtClean="0"/>
              <a:t>	match 0 or 1 occurence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(...)</a:t>
            </a:r>
            <a:r>
              <a:rPr lang="en" dirty="0" smtClean="0"/>
              <a:t>	enclosed regex as </a:t>
            </a:r>
            <a:r>
              <a:rPr lang="en" i="1" dirty="0" smtClean="0"/>
              <a:t>subgroup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" dirty="0" smtClean="0"/>
              <a:t>	match any decimal digit [0-9] (inverse 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" dirty="0" smtClean="0"/>
              <a:t>)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" dirty="0" smtClean="0"/>
              <a:t>	match any alphanumeric (inverse 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" dirty="0" smtClean="0"/>
              <a:t>)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" dirty="0" smtClean="0"/>
              <a:t>	match any whitespace (inverse 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" dirty="0" smtClean="0"/>
              <a:t>)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\b</a:t>
            </a:r>
            <a:r>
              <a:rPr lang="en" dirty="0" smtClean="0"/>
              <a:t>	match any word boundary (inverse </a:t>
            </a:r>
            <a:r>
              <a:rPr lang="en" sz="2400" b="1" dirty="0" smtClean="0"/>
              <a:t>\B</a:t>
            </a:r>
            <a:r>
              <a:rPr lang="en" dirty="0" smtClean="0"/>
              <a:t>)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" sz="24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" dirty="0" smtClean="0"/>
              <a:t>	match saved </a:t>
            </a:r>
            <a:r>
              <a:rPr lang="en" i="1" dirty="0" smtClean="0"/>
              <a:t>subgroup</a:t>
            </a:r>
            <a:endParaRPr lang="en" dirty="0" smtClean="0"/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\&lt;</a:t>
            </a:r>
            <a:r>
              <a:rPr lang="en" dirty="0" smtClean="0"/>
              <a:t>	match the beginning of a word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\&gt;</a:t>
            </a:r>
            <a:r>
              <a:rPr lang="en" dirty="0" smtClean="0"/>
              <a:t>	match the end of a word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\`</a:t>
            </a:r>
            <a:r>
              <a:rPr lang="en" dirty="0" smtClean="0"/>
              <a:t>	match the beginning of the whole input</a:t>
            </a:r>
          </a:p>
          <a:p>
            <a:pPr marL="1828800" lvl="0" indent="-182880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\'</a:t>
            </a:r>
            <a:r>
              <a:rPr lang="en" dirty="0" smtClean="0"/>
              <a:t>	match the end of the whole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Lab03 </a:t>
            </a:r>
            <a:r>
              <a:rPr lang="en-US" sz="2400" dirty="0" smtClean="0"/>
              <a:t>(20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Create a bash script that does the following steps:</a:t>
            </a:r>
          </a:p>
          <a:p>
            <a:pPr lvl="1"/>
            <a:r>
              <a:rPr lang="en-US" dirty="0" smtClean="0"/>
              <a:t>Using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curl</a:t>
            </a:r>
            <a:r>
              <a:rPr lang="en-US" dirty="0" smtClean="0"/>
              <a:t>, retrieve a web page from a given URL (i.e., input parameter)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Using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–n</a:t>
            </a:r>
            <a:r>
              <a:rPr lang="en-US" dirty="0" smtClean="0"/>
              <a:t>, find and print lines containing HTML tags (e.g., &lt;html&gt;, &lt;/body</a:t>
            </a:r>
            <a:r>
              <a:rPr lang="en-US" dirty="0" smtClean="0"/>
              <a:t>&gt;), excluding &lt;! …&gt;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 your script: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lab03-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.sh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Copy your script to directory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/home/TOS-B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and Replace with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sed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	echo "Hello there"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s/there/you/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Hello you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	echo "Hello there"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s/e//g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Hllo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thr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	cat /etc/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/264/d</a:t>
            </a:r>
          </a:p>
          <a:p>
            <a:endParaRPr lang="en-US" dirty="0" smtClean="0"/>
          </a:p>
          <a:p>
            <a:r>
              <a:rPr lang="en-US" dirty="0" smtClean="0"/>
              <a:t>More examples:</a:t>
            </a:r>
            <a:br>
              <a:rPr lang="en-US" dirty="0" smtClean="0"/>
            </a:br>
            <a:r>
              <a:rPr lang="en-US" sz="2400" dirty="0" smtClean="0"/>
              <a:t>http://www.theunixschool.com/2012/06/sed-25-examples-to-delete-line-or.html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Lab04 </a:t>
            </a:r>
            <a:r>
              <a:rPr lang="en-US" sz="2400" dirty="0" smtClean="0"/>
              <a:t>(20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a bash script that does the following steps:</a:t>
            </a:r>
          </a:p>
          <a:p>
            <a:pPr lvl="1"/>
            <a:r>
              <a:rPr lang="en-US" dirty="0" smtClean="0"/>
              <a:t>Using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curl</a:t>
            </a:r>
            <a:r>
              <a:rPr lang="en-US" dirty="0" smtClean="0"/>
              <a:t>, retrieve a web page from a given URL (i.e., input parameter)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Using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dirty="0" smtClean="0"/>
              <a:t>, remove the HTML tags (e.g., &lt;html&gt;, &lt;/body</a:t>
            </a:r>
            <a:r>
              <a:rPr lang="en-US" dirty="0" smtClean="0"/>
              <a:t>&gt;), including &lt;! …&gt;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 your script: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lab04-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.sh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Copy your script to directory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/home/TOS-B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187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Teknologi Open Source Regular Expression Lecture 04 (9 Mar 2015)</vt:lpstr>
      <vt:lpstr>Match Expression for grep</vt:lpstr>
      <vt:lpstr>Char Classes and Bracket Expressions</vt:lpstr>
      <vt:lpstr>Regex Symbols and Special Chars</vt:lpstr>
      <vt:lpstr>Lab03 (20 mins)</vt:lpstr>
      <vt:lpstr>Find and Replace with sed</vt:lpstr>
      <vt:lpstr>Lab04 (20 mins)</vt:lpstr>
    </vt:vector>
  </TitlesOfParts>
  <Company>Palit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Open Source</dc:title>
  <dc:creator>Henry Palit</dc:creator>
  <cp:lastModifiedBy>Henry Palit</cp:lastModifiedBy>
  <cp:revision>81</cp:revision>
  <dcterms:created xsi:type="dcterms:W3CDTF">2014-02-16T14:26:41Z</dcterms:created>
  <dcterms:modified xsi:type="dcterms:W3CDTF">2015-03-16T02:07:04Z</dcterms:modified>
</cp:coreProperties>
</file>