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17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19" r:id="rId36"/>
    <p:sldId id="31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315" r:id="rId48"/>
    <p:sldId id="299" r:id="rId49"/>
    <p:sldId id="320" r:id="rId50"/>
    <p:sldId id="300" r:id="rId51"/>
    <p:sldId id="301" r:id="rId52"/>
    <p:sldId id="316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10" r:id="rId61"/>
    <p:sldId id="311" r:id="rId62"/>
    <p:sldId id="312" r:id="rId63"/>
    <p:sldId id="313" r:id="rId64"/>
    <p:sldId id="314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9B95F-0820-4F68-BCC3-3C934255F7E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5899E-C5CD-4413-89CF-D452EB95F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D62F-B9CD-4C33-85D4-449824AC46E1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A0DA-DB5D-4664-829A-13B0102A9DDD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0399A-60A9-4A83-AC99-7248206DDBA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6DEF-7C6F-498C-9A5D-5ED04CF1C65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00C9-9FB3-4BFE-BA00-845A2770B29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E682-44D8-4B28-9099-36A03BC31FD0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55B0-F0BA-4B96-8E9C-AD5B7CC93CA7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C56B-AD58-4932-87AB-16164A58FBDF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C07FF-9753-4CC0-B941-7784DBB8335D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4F557-525F-4FCE-A2F5-68EA38ECB108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98DA-C033-4196-BE0A-DAF28E25B2A5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16D9-177A-4C6F-BD94-6E4E10082BE4}" type="datetime1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EE03-975C-4CC4-A0A5-66C7C004E9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petra_black.png"/>
          <p:cNvPicPr>
            <a:picLocks noChangeAspect="1"/>
          </p:cNvPicPr>
          <p:nvPr userDrawn="1"/>
        </p:nvPicPr>
        <p:blipFill>
          <a:blip r:embed="rId13" cstate="screen"/>
          <a:stretch>
            <a:fillRect/>
          </a:stretch>
        </p:blipFill>
        <p:spPr>
          <a:xfrm>
            <a:off x="27023" y="29877"/>
            <a:ext cx="1877977" cy="5797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6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20000"/>
        </a:spcBef>
        <a:buSzPct val="90000"/>
        <a:buFontTx/>
        <a:buBlip>
          <a:blip r:embed="rId18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/>
                </a:solidFill>
              </a:rPr>
              <a:t>Perl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000" dirty="0" smtClean="0">
                <a:solidFill>
                  <a:schemeClr val="accent1"/>
                </a:solidFill>
              </a:rPr>
              <a:t>Lecture 05 (16 Mar 2015)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Henry </a:t>
            </a:r>
            <a:r>
              <a:rPr lang="en-US" dirty="0" err="1" smtClean="0"/>
              <a:t>Novianus</a:t>
            </a:r>
            <a:r>
              <a:rPr lang="en-US" dirty="0" smtClean="0"/>
              <a:t> </a:t>
            </a:r>
            <a:r>
              <a:rPr lang="en-US" dirty="0" err="1" smtClean="0"/>
              <a:t>Palit</a:t>
            </a:r>
            <a:endParaRPr lang="en-US" dirty="0" smtClean="0"/>
          </a:p>
          <a:p>
            <a:r>
              <a:rPr lang="en-US" sz="2000" dirty="0" smtClean="0"/>
              <a:t>hnpalit@petra.ac.id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String </a:t>
            </a:r>
            <a:r>
              <a:rPr lang="en" dirty="0" smtClean="0"/>
              <a:t>Operators</a:t>
            </a:r>
            <a:endParaRPr lang="en" dirty="0"/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hello" . "world"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same as "helloworld"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 . ' ' . "world"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same as 'hello world'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'hello world' . "\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same as "hello world\n"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"fred" x 3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is "fredfredfred"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"barney" x (4+1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is "barney" x 5,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or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"barneybarneybarneybarneybarney"</a:t>
            </a:r>
          </a:p>
          <a:p>
            <a:pPr marL="0" lvl="0" indent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 x 4.8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is really "5" x 4, which is "5555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Variables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 = 17;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'hello';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$fred + 3;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$barney * 2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$barney is now $barney multiplied by 2 (40)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 = $fred + 5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without the binary assignment operator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 += 5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with the binary assignment operator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$barney * 3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equivalent to $barney *= 3;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$str = $str . "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append a space to $str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$str .= "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same thing with assignment operator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endParaRPr sz="1800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"The answer is ";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6 * 7;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".\n";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"The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answer is ", 6 * 7, ".\n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Scalar Variables to Strings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003675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meal = "brontosaurus steak";</a:t>
            </a:r>
          </a:p>
          <a:p>
            <a:pPr lvl="0" rtl="0">
              <a:spcBef>
                <a:spcPts val="0"/>
              </a:spcBef>
              <a:buNone/>
              <a:tabLst>
                <a:tab pos="4003675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"fred ate a $meal";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$barney is "fred ate a brontosaurus steak"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003675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'fred ate a ' . $meal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another way to write it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>
                <a:solidFill>
                  <a:srgbClr val="000000"/>
                </a:solidFill>
              </a:rPr>
              <a:t>Variable without value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  <a:tabLst>
                <a:tab pos="4003675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"fred ate a $meat";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$barney is now "fred ate a "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/>
              <a:t>Characters with code point</a:t>
            </a:r>
            <a:r>
              <a:rPr lang="en" sz="2000" dirty="0"/>
              <a:t>:</a:t>
            </a:r>
            <a:endParaRPr lang="en" sz="1800" dirty="0"/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$alef = chr( 0x05D0 );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$alpha = chr( hex('03B1') );</a:t>
            </a: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$code_point = ord( 'א' </a:t>
            </a:r>
            <a:r>
              <a:rPr lang="en" sz="16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);</a:t>
            </a:r>
            <a:endParaRPr lang="en" sz="1600" b="1" dirty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Comparison Operators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/>
              <a:t>		Numeric	</a:t>
            </a:r>
            <a:r>
              <a:rPr lang="en" sz="2400" dirty="0" smtClean="0"/>
              <a:t>String</a:t>
            </a:r>
            <a:endParaRPr lang="en" sz="2400" dirty="0"/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 smtClean="0"/>
              <a:t>Equal</a:t>
            </a:r>
            <a:r>
              <a:rPr lang="en" sz="2400" dirty="0"/>
              <a:t>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==</a:t>
            </a:r>
            <a:r>
              <a:rPr lang="en" sz="2000" b="1" dirty="0">
                <a:latin typeface="Courier New" pitchFamily="49" charset="0"/>
                <a:cs typeface="Courier New" pitchFamily="49" charset="0"/>
              </a:rPr>
              <a:t>	eq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/>
              <a:t>Not </a:t>
            </a:r>
            <a:r>
              <a:rPr lang="en" sz="2400" dirty="0" smtClean="0"/>
              <a:t>equal</a:t>
            </a:r>
            <a:r>
              <a:rPr lang="en" sz="2400" dirty="0"/>
              <a:t>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!=</a:t>
            </a:r>
            <a:r>
              <a:rPr lang="en" sz="2000" b="1" dirty="0">
                <a:latin typeface="Courier New" pitchFamily="49" charset="0"/>
                <a:cs typeface="Courier New" pitchFamily="49" charset="0"/>
              </a:rPr>
              <a:t>	ne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/>
              <a:t>Less </a:t>
            </a:r>
            <a:r>
              <a:rPr lang="en" sz="2400" dirty="0" smtClean="0"/>
              <a:t>than</a:t>
            </a:r>
            <a:r>
              <a:rPr lang="en" sz="2400" dirty="0"/>
              <a:t>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" sz="2000" b="1" dirty="0">
                <a:latin typeface="Courier New" pitchFamily="49" charset="0"/>
                <a:cs typeface="Courier New" pitchFamily="49" charset="0"/>
              </a:rPr>
              <a:t>	lt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/>
              <a:t>Greather </a:t>
            </a:r>
            <a:r>
              <a:rPr lang="en" sz="2400" dirty="0" smtClean="0"/>
              <a:t>than</a:t>
            </a:r>
            <a:r>
              <a:rPr lang="en" sz="2400" dirty="0"/>
              <a:t>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" sz="2000" b="1" dirty="0">
                <a:latin typeface="Courier New" pitchFamily="49" charset="0"/>
                <a:cs typeface="Courier New" pitchFamily="49" charset="0"/>
              </a:rPr>
              <a:t>	gt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/>
              <a:t>Less than or equal </a:t>
            </a:r>
            <a:r>
              <a:rPr lang="en" sz="2400" dirty="0" smtClean="0"/>
              <a:t>to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" sz="2000" b="1" dirty="0">
                <a:latin typeface="Courier New" pitchFamily="49" charset="0"/>
                <a:cs typeface="Courier New" pitchFamily="49" charset="0"/>
              </a:rPr>
              <a:t>	le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  <a:tab pos="5486400" algn="l"/>
              </a:tabLst>
            </a:pPr>
            <a:r>
              <a:rPr lang="en" sz="2400" dirty="0"/>
              <a:t>Greater than or equal </a:t>
            </a:r>
            <a:r>
              <a:rPr lang="en" sz="2400" dirty="0" smtClean="0"/>
              <a:t>to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" sz="2000" b="1" dirty="0" smtClean="0">
                <a:latin typeface="Courier New" pitchFamily="49" charset="0"/>
                <a:cs typeface="Courier New" pitchFamily="49" charset="0"/>
              </a:rPr>
              <a:t>ge</a:t>
            </a:r>
            <a:endParaRPr lang="en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/ False</a:t>
            </a:r>
            <a:endParaRPr lang="en-US" dirty="0"/>
          </a:p>
        </p:txBody>
      </p:sp>
      <p:sp>
        <p:nvSpPr>
          <p:cNvPr id="110" name="Shape 1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35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!= 30 + 5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false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35 == 35.0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'35' eq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'35.0'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false (comparing as strings)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'fred' lt 'barney'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# false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'fred' lt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'free'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'fred' eq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'fred'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true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'fred' eq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'Fred'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false</a:t>
            </a:r>
          </a:p>
          <a:p>
            <a:pPr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' ' gt </a:t>
            </a: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($name gt 'fred')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"'$name' comes after 'fred' in sorted order.\n";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"'$name' does not come after 'fred'.\n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"Maybe it's the same string, in fact.\n";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... ) { ... } elsif ( ... ) { ... } else { ... }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In Boolean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$is_bigger = $name gt 'fred';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($is_bigger) { ...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(! $is_bigger) { ...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true to false, false to true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still_true  = !! 'Fred';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still_false = !! 0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Getting </a:t>
            </a:r>
            <a:r>
              <a:rPr lang="en" dirty="0" smtClean="0"/>
              <a:t>User Input</a:t>
            </a:r>
            <a:endParaRPr lang="en"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line = &lt;STDIN&gt;;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($line eq "\n")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was just a blank line!\n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"That line of input was: $line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chomp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($line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Gets rid of the newline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character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lang="en" sz="20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lang="en" sz="20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chomp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($line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&lt;STDIN&gt;);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Read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text without newline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2400" u="sng" dirty="0" smtClean="0">
                <a:solidFill>
                  <a:srgbClr val="000000"/>
                </a:solidFill>
              </a:rPr>
              <a:t>or</a:t>
            </a:r>
            <a:r>
              <a:rPr lang="en" sz="2400" dirty="0" smtClean="0">
                <a:solidFill>
                  <a:srgbClr val="000000"/>
                </a:solidFill>
              </a:rPr>
              <a:t>:</a:t>
            </a:r>
            <a:endParaRPr lang="en" sz="2400" dirty="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$line = &lt;STDIN&gt;;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chomp($line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while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count = 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while ($count &lt; 10)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count += 2;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"count is now $count\n";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ea typeface="Courier New"/>
                <a:cs typeface="Courier New"/>
                <a:sym typeface="Courier New"/>
              </a:rPr>
              <a:t># Gives values 2 4 6 8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defined and undef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madonna = &lt;STDIN&gt;;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defined($madonna) ) </a:t>
            </a: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"The input was $madonna</a:t>
            </a: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"No input available!\</a:t>
            </a: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2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20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$madonna = undef;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Undefine a 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variable</a:t>
            </a:r>
            <a:endParaRPr lang="en" sz="24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mtClean="0"/>
              <a:t>Perl</a:t>
            </a:r>
            <a:endParaRPr lang="en" dirty="0"/>
          </a:p>
        </p:txBody>
      </p:sp>
      <p:sp>
        <p:nvSpPr>
          <p:cNvPr id="38" name="Shape 3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Practical Extraction and Report Language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90% working with text</a:t>
            </a:r>
          </a:p>
          <a:p>
            <a:endParaRPr lang="en-US" dirty="0" smtClean="0"/>
          </a:p>
          <a:p>
            <a:r>
              <a:rPr lang="en-US" dirty="0" smtClean="0"/>
              <a:t>10% everything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Lab05 </a:t>
            </a:r>
            <a:r>
              <a:rPr lang="en-US" sz="2400" dirty="0" smtClean="0"/>
              <a:t>(15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Perl script that does the following steps:</a:t>
            </a:r>
          </a:p>
          <a:p>
            <a:pPr lvl="1"/>
            <a:r>
              <a:rPr lang="en-US" dirty="0" smtClean="0"/>
              <a:t>Reading two inputs (on separate lines of input): the first is a </a:t>
            </a:r>
            <a:r>
              <a:rPr lang="en-US" u="sng" dirty="0" smtClean="0"/>
              <a:t>string</a:t>
            </a:r>
            <a:r>
              <a:rPr lang="en-US" dirty="0" smtClean="0"/>
              <a:t> and the second is a </a:t>
            </a:r>
            <a:r>
              <a:rPr lang="en-US" u="sng" dirty="0" smtClean="0"/>
              <a:t>number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Printing out the </a:t>
            </a:r>
            <a:r>
              <a:rPr lang="en-US" u="sng" dirty="0" smtClean="0"/>
              <a:t>string</a:t>
            </a:r>
            <a:r>
              <a:rPr lang="en-US" dirty="0" smtClean="0"/>
              <a:t> the </a:t>
            </a:r>
            <a:r>
              <a:rPr lang="en-US" u="sng" dirty="0" smtClean="0"/>
              <a:t>number</a:t>
            </a:r>
            <a:r>
              <a:rPr lang="en-US" dirty="0" smtClean="0"/>
              <a:t> of times on separate lines (hint: you may use the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operator)</a:t>
            </a:r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lab05-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.pl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Array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fred[0] = "yabba";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$fred[1] = "dabba";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$fred[2] = "doo";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$fred[0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$fred[2] = "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diddley";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$fred[1] .= "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whatsis";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$number = 2.71828;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$fred[$number - 1];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Same as printing $fred[1]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$blank = $fred[ 142_857 ];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Gives undef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$#fred;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Prints last element index: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2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 pitchFamily="49" charset="0"/>
                <a:ea typeface="Courier New"/>
                <a:cs typeface="Courier New" pitchFamily="49" charset="0"/>
                <a:sym typeface="Courier New"/>
              </a:rPr>
              <a:t>print $fred[-1];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Prints the last element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1, 2, 3)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list of three values 1, 2 and 3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(1, 2, 3,)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same, trailing comma is ignored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("fred", 4.5)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two values, "fred" and 4.5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empty list - zero elements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(1..100)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list of 100 integers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(1..5)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same as (1, 2, 3, 4, 5)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(5..1)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empty, list only counts "up"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(0, 2..6, 10, 12)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($m..$n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qw </a:t>
            </a:r>
            <a:r>
              <a:rPr lang="en" dirty="0" smtClean="0"/>
              <a:t>(Quoted Words </a:t>
            </a:r>
            <a:r>
              <a:rPr lang="en" dirty="0"/>
              <a:t>/ by </a:t>
            </a:r>
            <a:r>
              <a:rPr lang="en" dirty="0" smtClean="0"/>
              <a:t>Whitespace</a:t>
            </a:r>
            <a:r>
              <a:rPr lang="en" dirty="0"/>
              <a:t>)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fred", "barney", "betty", "wilma", "dino")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Same </a:t>
            </a:r>
            <a:r>
              <a:rPr lang="en" sz="2400" u="sng" dirty="0"/>
              <a:t>as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qw(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fred barney betty wilma dino 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qw(fred</a:t>
            </a:r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 barney    betty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wilma dino)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qw! fred barney betty wilma dino 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qw/ fred barney betty wilma dino /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qw# fred barney betty wilma dino #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 u="sng" dirty="0"/>
              <a:t>or</a:t>
            </a:r>
            <a:r>
              <a:rPr lang="en" sz="2400" dirty="0"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 ), { }, [ ], &lt; &gt;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qw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 yahoo\! google ask msn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include yahoo! as an element 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List Assignment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fred, $barney, $dino) = ("flintstone", "rubble", undef);</a:t>
            </a:r>
          </a:p>
          <a:p>
            <a:pPr lvl="0" rtl="0">
              <a:spcBef>
                <a:spcPts val="0"/>
              </a:spcBef>
              <a:buNone/>
              <a:tabLst>
                <a:tab pos="59436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($fred, $barney) = ($barney, $fred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swap values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59436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($fred, $barney) = qw&lt; flint rub slate gran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two ignored items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59436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($wilma, $dino) = qw[flint];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$dino gets undef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@rocks = qw/ bedrock slate lava /;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@tiny = ( );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empty list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@giant = 1..1e5;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 list with 100,000 elements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@stuff = (@giant, undef, @giant)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a list with 200,001 elements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@dino = "granite";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@quarry = (@rocks, "crushed rock", @tiny, @dino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pop and push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array = 5..9;</a:t>
            </a: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$fred = pop(@array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800" b="1" dirty="0" smtClean="0"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# $fred gets 9, @array now has (5, 6, 7, 8)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$barney = pop @array;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$barney gets 8, @array now has (5, 6, 7)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pop @array;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now has (5, 6). (The 7 is discarded.)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endParaRPr lang="en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(@array, 0);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now has (5, 6, 0)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push @array, 8;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now has (5, 6, 0, 8)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push @array, 1..10;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now has those 10 new elements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@others = qw/ 9 0 2 1 0 /;</a:t>
            </a:r>
          </a:p>
          <a:p>
            <a:pPr>
              <a:spcBef>
                <a:spcPts val="0"/>
              </a:spcBef>
              <a:buNone/>
              <a:tabLst>
                <a:tab pos="34369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push @array, @others;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# @array now has those 5 new elements (19 total)</a:t>
            </a:r>
            <a:endParaRPr lang="en" sz="1600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shift and </a:t>
            </a:r>
            <a:r>
              <a:rPr lang="en" dirty="0" smtClean="0"/>
              <a:t>unshift</a:t>
            </a:r>
            <a:endParaRPr lang="en" dirty="0"/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array = qw# dino fred barney #;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$m = shift(@array);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$m gets "dino", @array now has ("fred", "barney")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$n = shift @array;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$n gets "fred", @array now has ("barney")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shift @array;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is now empty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$o = shift @array;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$o gets undef, @array is still empty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endParaRPr lang="en" sz="16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(@array, 5);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now has the one-element list (5)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unshift @array, 4;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now has (4, 5)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@others = 1..3;</a:t>
            </a:r>
          </a:p>
          <a:p>
            <a:pPr lvl="0" rtl="0">
              <a:spcBef>
                <a:spcPts val="0"/>
              </a:spcBef>
              <a:buNone/>
              <a:tabLst>
                <a:tab pos="3200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unshift @array, @others;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# @array now has (1, 2, 3, 4, 5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splice</a:t>
            </a:r>
          </a:p>
        </p:txBody>
      </p:sp>
      <p:sp>
        <p:nvSpPr>
          <p:cNvPr id="182" name="Shape 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@array = qw( pebbles dino fred barney betty );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@removed = splice @array, 2;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# remove everything after fred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@removed is qw(fred barney betty)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is qw(pebbles dino)</a:t>
            </a:r>
          </a:p>
          <a:p>
            <a:pPr lvl="0" rtl="0">
              <a:spcBef>
                <a:spcPts val="0"/>
              </a:spcBef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@array = qw( pebbles dino fred barney betty );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@removed = splice @array, 1, 2;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# remove dino, fred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@removed is qw(dino fred)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is qw(pebbles barney betty)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 smtClean="0"/>
              <a:t>Replacement </a:t>
            </a:r>
            <a:r>
              <a:rPr lang="en" sz="2000" u="sng" dirty="0"/>
              <a:t>list</a:t>
            </a:r>
            <a:r>
              <a:rPr lang="en" sz="2000" dirty="0"/>
              <a:t>: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@array = qw( pebbles dino fred barney betty );</a:t>
            </a:r>
          </a:p>
          <a:p>
            <a:pPr lvl="0" rtl="0">
              <a:spcBef>
                <a:spcPts val="0"/>
              </a:spcBef>
              <a:buNone/>
              <a:tabLst>
                <a:tab pos="3894138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@removed = splice @array, 1, 2, qw(wilma);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# remove dino, fred</a:t>
            </a:r>
          </a:p>
          <a:p>
            <a:pPr lvl="0" rtl="0">
              <a:spcBef>
                <a:spcPts val="0"/>
              </a:spcBef>
              <a:buNone/>
              <a:tabLst>
                <a:tab pos="3894138" algn="l"/>
              </a:tabLst>
            </a:pPr>
            <a:r>
              <a:rPr lang="en" sz="18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@removed is qw(dino fred)</a:t>
            </a:r>
          </a:p>
          <a:p>
            <a:pPr lvl="0" rtl="0">
              <a:spcBef>
                <a:spcPts val="0"/>
              </a:spcBef>
              <a:buNone/>
              <a:tabLst>
                <a:tab pos="3894138" algn="l"/>
              </a:tabLst>
            </a:pPr>
            <a:r>
              <a:rPr lang="en" sz="1800" dirty="0">
                <a:ea typeface="Courier New"/>
                <a:cs typeface="Courier New"/>
                <a:sym typeface="Courier New"/>
              </a:rPr>
              <a:t>	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@array is qw(pebbles wilma barney betty)</a:t>
            </a:r>
          </a:p>
          <a:p>
            <a:pPr lvl="0" rtl="0">
              <a:spcBef>
                <a:spcPts val="0"/>
              </a:spcBef>
              <a:buNone/>
            </a:pPr>
            <a:endParaRPr lang="en" sz="20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 smtClean="0"/>
              <a:t>Insertion</a:t>
            </a:r>
            <a:r>
              <a:rPr lang="en" sz="20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@removed = splice @array, 1, 0, qw(wilma</a:t>
            </a: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Interpolating </a:t>
            </a:r>
            <a:r>
              <a:rPr lang="en" dirty="0" smtClean="0"/>
              <a:t>Arrays </a:t>
            </a:r>
            <a:r>
              <a:rPr lang="en" dirty="0"/>
              <a:t>to </a:t>
            </a:r>
            <a:r>
              <a:rPr lang="en" dirty="0" smtClean="0"/>
              <a:t>Strings</a:t>
            </a:r>
            <a:endParaRPr lang="en" dirty="0"/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rocks = qw{ flintstone slate rubble };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"quartz @rocks limestone\n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prints 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5 rocks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separated by spaces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endParaRPr sz="16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$email = "fred@bedrock.edu";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!!! it tries to interpolate @bedrock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 smtClean="0">
                <a:solidFill>
                  <a:srgbClr val="000000"/>
                </a:solidFill>
              </a:rPr>
              <a:t>Correction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$email = "fred\@bedrock.edu";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u="sng" dirty="0">
                <a:solidFill>
                  <a:srgbClr val="000000"/>
                </a:solidFill>
              </a:rPr>
              <a:t>or</a:t>
            </a:r>
            <a:r>
              <a:rPr lang="en" sz="2000" dirty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$email = 'fred@bedrock';</a:t>
            </a:r>
          </a:p>
          <a:p>
            <a:pPr lvl="0">
              <a:spcBef>
                <a:spcPts val="0"/>
              </a:spcBef>
              <a:buNone/>
            </a:pPr>
            <a:endParaRPr lang="en" sz="2000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 = qw(eating rocks is wrong);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 = "right";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we are trying to say "this is right[3]"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"this is $fred[3]\n"</a:t>
            </a:r>
            <a:r>
              <a:rPr lang="en" sz="16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prints "wrong" using $fred[3]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"this is ${fred}[3]\n";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prints "right" (protected by braces)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"this is $fred"."[3]\n";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right again (different string)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"this is $fred\[3]\n";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right again (backslash hides it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foreach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$rock (qw/ bedrock slate lava /)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"One rock is $rock.\n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Prints all rock names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@rocks = qw/ bedrock slate lava /;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foreach $rock (@rocks)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rock = "\t$rock";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put tab in front of each element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rock .= "\n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	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put a newline on end of each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latin typeface="Courier New"/>
                <a:ea typeface="Courier New"/>
                <a:cs typeface="Courier New"/>
                <a:sym typeface="Courier New"/>
              </a:rPr>
              <a:t>print "The rocks are:\n", @rocks;</a:t>
            </a:r>
            <a:r>
              <a:rPr lang="en-US" sz="2000" dirty="0" smtClean="0">
                <a:ea typeface="Courier New"/>
                <a:cs typeface="Courier New"/>
                <a:sym typeface="Courier New"/>
              </a:rPr>
              <a:t>	# Each is indented on its own line</a:t>
            </a:r>
            <a:endParaRPr lang="en" sz="1800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Simple Program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usr/bin/perl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warnings;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"Hello, world!\n";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$_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(1..10) {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Perl uses $_ by default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"I can count to $_\n";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 = "Yabba dabba doo\n";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prints value of $_ by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default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reverse</a:t>
            </a:r>
            <a:endParaRPr lang="en" dirty="0"/>
          </a:p>
        </p:txBody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@fred 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6..10;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barney 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reverse(@fred);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# gets 10, 9, 8, 7, 6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wilma 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reverse 6..10;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same, without the other array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reverse @fred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# puts the result back to array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reverse @fred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WRONG - doesn't change @fred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@fred = reverse @fred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this is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correct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sort</a:t>
            </a:r>
            <a:endParaRPr lang="en" dirty="0"/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rocks = qw/ bedrock slate rubble granite /;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@sorted = sort(@rocks);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gets bedrock, granite, rubble, slate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@back = reverse sort @rocks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these go from slate to bedrock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@rocks = sort @rocks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puts sorted result back into @rocks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@numbers = sort 97..102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gets 100, 101, 102, 97, 98,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99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each</a:t>
            </a:r>
            <a:endParaRPr lang="en" dirty="0"/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5.012;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before that, you could only use each with hashes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@rocks = qw/ bedrock slate rubble granite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my( $index, $value ) = each @rocks 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say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"$index: $value";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Without </a:t>
            </a:r>
            <a:r>
              <a:rPr lang="en" sz="2400" u="sng" dirty="0"/>
              <a:t>each</a:t>
            </a:r>
            <a:r>
              <a:rPr lang="en" sz="2400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@rocks = qw/ bedrock slate rubble granite /;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$index ( 0 .. $#rocks 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"$index: $rocks[$index]\n";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Scalar and </a:t>
            </a:r>
            <a:r>
              <a:rPr lang="en" dirty="0" smtClean="0"/>
              <a:t>List Context</a:t>
            </a:r>
            <a:endParaRPr lang="en" dirty="0"/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42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something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 something must be a scalar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 something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 something must be a list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@people = qw( fred barney betty );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@sorted = sort @people;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list context: barney, betty, fred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$number = 42 +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@people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scalar context: 42 + 3 gives 45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@list = @people;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 list of three people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 = @people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 number 3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@backwards = reverse qw/ yabba dabba doo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/>
            </a:r>
            <a:b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</a:b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gives doo, dabba, yabba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$backwards = reverse qw/ yabba dabba doo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/>
            </a:r>
            <a:b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</a:b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gives oodabbadabbay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&lt;STDIN&gt; in List Context</a:t>
            </a:r>
            <a:endParaRPr lang="en" dirty="0"/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@lines = &lt;STDIN&gt;; # Read all the lines</a:t>
            </a: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chomp(@lines);    # discard all the newline characters</a:t>
            </a: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2000" u="sng" dirty="0" smtClean="0">
                <a:solidFill>
                  <a:srgbClr val="000000"/>
                </a:solidFill>
                <a:cs typeface="Courier New"/>
                <a:sym typeface="Courier New"/>
              </a:rPr>
              <a:t>or</a:t>
            </a:r>
            <a:r>
              <a:rPr lang="en-US" sz="2000" dirty="0" smtClean="0">
                <a:solidFill>
                  <a:srgbClr val="000000"/>
                </a:solidFill>
                <a:cs typeface="Courier New"/>
                <a:sym typeface="Courier New"/>
              </a:rPr>
              <a:t>:</a:t>
            </a:r>
            <a:endParaRPr lang="en-US" sz="1800" u="sng" dirty="0" smtClean="0">
              <a:solidFill>
                <a:srgbClr val="000000"/>
              </a:solidFill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chomp(@lines = &lt;STDIN&gt;); # Read the lines, not the newlines</a:t>
            </a:r>
            <a:endParaRPr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Lab06 </a:t>
            </a:r>
            <a:r>
              <a:rPr lang="en-US" sz="2400" dirty="0" smtClean="0"/>
              <a:t>(15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Create a Perl script that does the following steps:</a:t>
            </a:r>
          </a:p>
          <a:p>
            <a:pPr lvl="1"/>
            <a:r>
              <a:rPr lang="en-US" dirty="0" smtClean="0"/>
              <a:t>Reading a list of strings (on separate lines) until end-of-input (Ctrl-D on Unix or Ctrl-Z on Windows)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Printing out the list in reverse order</a:t>
            </a:r>
          </a:p>
          <a:p>
            <a:pPr lvl="1"/>
            <a:r>
              <a:rPr lang="en-US" dirty="0" smtClean="0"/>
              <a:t>Printing out the list in </a:t>
            </a:r>
            <a:r>
              <a:rPr lang="en-US" dirty="0" err="1" smtClean="0"/>
              <a:t>ASCIIbetical</a:t>
            </a:r>
            <a:r>
              <a:rPr lang="en-US" dirty="0" smtClean="0"/>
              <a:t> order</a:t>
            </a:r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lab06-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.pl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Subroutines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marine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+= 1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Global variable $t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"Hello, sailor number $t!\n";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>
                <a:solidFill>
                  <a:srgbClr val="000000"/>
                </a:solidFill>
              </a:rPr>
              <a:t>Invoke a subroutine</a:t>
            </a:r>
            <a:r>
              <a:rPr lang="en" sz="2400" dirty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&amp;marine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says Hello, sailor number 1!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&amp;marine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says Hello, sailor number 2!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&amp;marine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says Hello, sailor number 3!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Returning Value </a:t>
            </a:r>
            <a:r>
              <a:rPr lang="en" sz="2400" i="1" dirty="0" smtClean="0"/>
              <a:t>(1)</a:t>
            </a:r>
            <a:endParaRPr lang="en" i="1" dirty="0"/>
          </a:p>
        </p:txBody>
      </p:sp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sum_of_fred_and_barney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"Hey, you called the sum_of_fred_and_barney subroutine!\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 + $barney;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This is the return value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 = 3;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4;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$wilma = &amp;sum_of_fred_and_barney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$wilma gets 7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"\$wilma is $wilma.\n";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$betty = 3 * &amp;sum_of_fred_and_barney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$betty gets 21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"\$betty is $betty.\n";</a:t>
            </a: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endParaRPr lang="en-US" sz="16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572000" algn="l"/>
              </a:tabLst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  <a:tabLst>
                <a:tab pos="45720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sum_of_fred_and_barney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"Hey, you called the sum_of_fred_and_barney subroutine!\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n“;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 + $barney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This is NOT the return 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value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  <a:tabLst>
                <a:tab pos="45720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"Hey, I'm returning a value now!\n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This is the return value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78571"/>
              <a:buFont typeface="Arial"/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Returning Value </a:t>
            </a:r>
            <a:r>
              <a:rPr lang="en" sz="2400" i="1" dirty="0" smtClean="0"/>
              <a:t>(2)</a:t>
            </a:r>
            <a:endParaRPr lang="en" i="1" dirty="0"/>
          </a:p>
        </p:txBody>
      </p:sp>
      <p:sp>
        <p:nvSpPr>
          <p:cNvPr id="242" name="Shape 24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larger_of_fred_or_barney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($fred &gt; $barney)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barney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400" dirty="0"/>
              <a:t>We </a:t>
            </a:r>
            <a:r>
              <a:rPr lang="en" sz="2400" dirty="0" smtClean="0"/>
              <a:t>don’t </a:t>
            </a:r>
            <a:r>
              <a:rPr lang="en" sz="2400" dirty="0"/>
              <a:t>know if the return value will be $fred or $barney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Make </a:t>
            </a:r>
            <a:r>
              <a:rPr lang="en" dirty="0" smtClean="0"/>
              <a:t>It Executable</a:t>
            </a:r>
            <a:endParaRPr lang="en" dirty="0"/>
          </a:p>
        </p:txBody>
      </p:sp>
      <p:sp>
        <p:nvSpPr>
          <p:cNvPr id="50" name="Shape 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chmod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u+x myprogram.pl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u="sng" dirty="0"/>
              <a:t>Run it</a:t>
            </a:r>
            <a:r>
              <a:rPr lang="en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./myprogram.pl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u="sng" dirty="0"/>
              <a:t>or</a:t>
            </a:r>
            <a:r>
              <a:rPr lang="en" dirty="0"/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perl myprogram.pl</a:t>
            </a: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perl -w myprogram.pl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Subroutine </a:t>
            </a:r>
            <a:r>
              <a:rPr lang="en" dirty="0" smtClean="0"/>
              <a:t>Arguments</a:t>
            </a:r>
            <a:endParaRPr lang="en" dirty="0"/>
          </a:p>
        </p:txBody>
      </p:sp>
      <p:sp>
        <p:nvSpPr>
          <p:cNvPr id="248" name="Shape 24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n = &amp;max(10, 15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This sub call has 2 parameters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max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Compare this to &amp;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larger_of_fred_or_barney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($_[0] &gt; $_[1])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$_[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$_[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dirty="0" smtClean="0"/>
              <a:t>Extra </a:t>
            </a:r>
            <a:r>
              <a:rPr lang="en" sz="2400" dirty="0"/>
              <a:t>parameters will be ignored!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Private </a:t>
            </a:r>
            <a:r>
              <a:rPr lang="en" dirty="0" smtClean="0"/>
              <a:t>Variable </a:t>
            </a:r>
            <a:r>
              <a:rPr lang="en" dirty="0"/>
              <a:t>in </a:t>
            </a:r>
            <a:r>
              <a:rPr lang="en" dirty="0" smtClean="0"/>
              <a:t>Subroutine</a:t>
            </a:r>
            <a:endParaRPr lang="en" dirty="0"/>
          </a:p>
        </p:txBody>
      </p:sp>
      <p:sp>
        <p:nvSpPr>
          <p:cNvPr id="254" name="Shape 25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/>
              <a:t>@_ </a:t>
            </a:r>
            <a:r>
              <a:rPr lang="en" sz="2400" dirty="0"/>
              <a:t>is a parameter list for current subroutine</a:t>
            </a: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max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my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($m, $n);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new, private variables for this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block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($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m, $n) = @_;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give names to the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parameters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($m &gt; $n) { $m } else { $n }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my also works in foreach, if, while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(@_ != 2)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"WARNING! &amp;max should get exactly two arguments!\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continue as before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.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Allow </a:t>
            </a:r>
            <a:r>
              <a:rPr lang="en" dirty="0" smtClean="0"/>
              <a:t>Any Number </a:t>
            </a:r>
            <a:r>
              <a:rPr lang="en" dirty="0"/>
              <a:t>of </a:t>
            </a:r>
            <a:r>
              <a:rPr lang="en" dirty="0" smtClean="0"/>
              <a:t>Arguments</a:t>
            </a:r>
            <a:endParaRPr lang="en" dirty="0"/>
          </a:p>
        </p:txBody>
      </p:sp>
      <p:sp>
        <p:nvSpPr>
          <p:cNvPr id="260" name="Shape 260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maximum = &amp;max(3, 5, 10, 4, 6);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max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my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($max_so_far) = shift @_;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the first one is the largest yet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seen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(@_)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look at the remaining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arguments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($_ &gt; $max_so_far) {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could this one be bigger yet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?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max_so_far =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max_so_far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  <a:tabLst>
                <a:tab pos="41148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Lexical (my) </a:t>
            </a:r>
            <a:r>
              <a:rPr lang="en" dirty="0" smtClean="0"/>
              <a:t>Variables</a:t>
            </a:r>
            <a:endParaRPr lang="en" dirty="0"/>
          </a:p>
        </p:txBody>
      </p:sp>
      <p:sp>
        <p:nvSpPr>
          <p:cNvPr id="266" name="Shape 2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(1..10)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my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($square) = $_ *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$_;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private variable in this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loop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"$_ squared is $square.\n";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my($num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= @_;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list context, same as ($num) = @_;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$num =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@_;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scalar context, same as $num = @_; 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$fred, $barney;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WRONG! Fails to declare $barney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my($fred, $barney);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declares both 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@phone_number;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array works, too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my $rock (qw/ bedrock slate lava /)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"One rock is $rock.\n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Prints names of 3 rocks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strict Pragma</a:t>
            </a:r>
          </a:p>
        </p:txBody>
      </p:sp>
      <p:sp>
        <p:nvSpPr>
          <p:cNvPr id="272" name="Shape 27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bamm_bamm = 3;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# Perl creates that variable automatically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$bammbamm += 1;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# Oops! (undefined and suddenly +1)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use strict;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Enforce some good programming rules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use 5.012;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loads strict for you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return</a:t>
            </a:r>
            <a:endParaRPr lang="en" dirty="0"/>
          </a:p>
        </p:txBody>
      </p:sp>
      <p:sp>
        <p:nvSpPr>
          <p:cNvPr id="278" name="Shape 27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@names = qw/ fred barney betty dino wilma pebbles bamm-bamm /;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$result = &amp;which_element_is("dino", @names);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which_element_is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my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($what, @array) =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@_;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foreach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(0..$#array) {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	# indices of @array's 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elements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($what eq $array[$_])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$_;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return early once 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found</a:t>
            </a:r>
            <a:endParaRPr lang="en" sz="16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-1;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element not found (return is optional here)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Non-Scalar Return Values</a:t>
            </a:r>
            <a:endParaRPr lang="en" dirty="0"/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list_from_fred_to_barney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($fred &lt; $barney)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Count upwards from $fred to $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barney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$fred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..$barney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Count downwards from $fred to $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barney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reverse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$barney..$fred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$fred = 11;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$barney = 6;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@c = &amp;list_from_fred_to_barney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@c gets (11, 10, 9, 8, 7, 6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)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Persistent, Private Variable </a:t>
            </a:r>
            <a:r>
              <a:rPr lang="en" sz="2400" i="1" dirty="0" smtClean="0"/>
              <a:t>(1)</a:t>
            </a:r>
            <a:endParaRPr lang="en" i="1" dirty="0"/>
          </a:p>
        </p:txBody>
      </p:sp>
      <p:sp>
        <p:nvSpPr>
          <p:cNvPr id="284" name="Shape 28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5.010;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marine {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 $n = 0;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private, persistent variable $n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$n += 1;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"Hello, sailor number $n!\n";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 @array = 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qw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(a b c);</a:t>
            </a:r>
            <a:r>
              <a:rPr lang="en-US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Can’t initialize in list contexts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 smtClean="0"/>
              <a:t>Persistent, Private Variable </a:t>
            </a:r>
            <a:r>
              <a:rPr lang="en" sz="2400" i="1" dirty="0" smtClean="0"/>
              <a:t>(2)</a:t>
            </a:r>
            <a:endParaRPr lang="en" dirty="0"/>
          </a:p>
        </p:txBody>
      </p:sp>
      <p:sp>
        <p:nvSpPr>
          <p:cNvPr id="290" name="Shape 29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5.010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running_sum( 5, 6 );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running_sum( 1..3 );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running_sum( 4 );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 running_sum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$sum =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state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numbers;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$number ( @_ 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push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@numbers, $number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$sum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+= $number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say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"The sum of (@numbers) is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sum";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3999959" y="2469932"/>
            <a:ext cx="4458241" cy="1015632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The sum of (5 6) is 11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The sum of (5 6 1 2 3) 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is 17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The sum of (5 6 1 2 3 4) is 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build="p"/>
      <p:bldP spid="29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Lab07 </a:t>
            </a:r>
            <a:r>
              <a:rPr lang="en-US" sz="2400" dirty="0" smtClean="0"/>
              <a:t>(15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subroutine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greet</a:t>
            </a:r>
            <a:r>
              <a:rPr lang="en-US" dirty="0" smtClean="0"/>
              <a:t> in Perl doing these steps:</a:t>
            </a:r>
          </a:p>
          <a:p>
            <a:pPr lvl="1"/>
            <a:r>
              <a:rPr lang="en-US" dirty="0" smtClean="0"/>
              <a:t>Welcoming the person (inputted until end-of-input)</a:t>
            </a:r>
          </a:p>
          <a:p>
            <a:pPr lvl="1"/>
            <a:r>
              <a:rPr lang="en-US" dirty="0" smtClean="0"/>
              <a:t>Telling the person all the people it has previously greeted</a:t>
            </a:r>
          </a:p>
          <a:p>
            <a:pPr lvl="1"/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greet( "Fred" 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greet( "Barney" );</a:t>
            </a:r>
            <a:br>
              <a:rPr lang="en-US" sz="1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greet( "Wilma" );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lab07-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.pl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44037" y="3124200"/>
            <a:ext cx="5147563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 Fred! You are the first one here!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 Barney! I've seen: Fred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Hi Wilma! I've seen: Fred Barney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Diagnostics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#!/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usr/bin/perl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use diagnostics;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u="sng" dirty="0" smtClean="0">
                <a:ea typeface="Courier New"/>
                <a:cs typeface="Courier New"/>
                <a:sym typeface="Courier New"/>
              </a:rPr>
              <a:t>or</a:t>
            </a:r>
            <a:r>
              <a:rPr lang="en-US" dirty="0" smtClean="0">
                <a:ea typeface="Courier New"/>
                <a:cs typeface="Courier New"/>
                <a:sym typeface="Courier New"/>
              </a:rPr>
              <a:t>:</a:t>
            </a:r>
            <a:endParaRPr dirty="0"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perl -Mdiagnostics ./myprogram.pl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Input from Standard Input</a:t>
            </a:r>
            <a:endParaRPr lang="en" dirty="0"/>
          </a:p>
        </p:txBody>
      </p:sp>
      <p:sp>
        <p:nvSpPr>
          <p:cNvPr id="297" name="Shape 2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b="1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(defined($line = &lt;STDIN&gt;))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"I saw $line";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(&lt;STDIN&gt;)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"I saw $_";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(&lt;STDIN&gt;) 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"I saw $_";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Open Source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Invocation Arguments (@ARGV)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(defined($line = &lt;&gt;))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chomp($line);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"It was $line that I saw!\n";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(&lt;&gt;) {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chomp;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"It was $_ that I saw!\n";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4351338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@ARGV = qw# larry moe curly #;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force these three files to be read</a:t>
            </a:r>
          </a:p>
          <a:p>
            <a:pPr lvl="0">
              <a:spcBef>
                <a:spcPts val="0"/>
              </a:spcBef>
              <a:buNone/>
              <a:tabLst>
                <a:tab pos="4351338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(&lt;&gt;) {</a:t>
            </a:r>
          </a:p>
          <a:p>
            <a:pPr lvl="0">
              <a:spcBef>
                <a:spcPts val="0"/>
              </a:spcBef>
              <a:buNone/>
              <a:tabLst>
                <a:tab pos="4351338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chomp;</a:t>
            </a:r>
          </a:p>
          <a:p>
            <a:pPr lvl="0">
              <a:spcBef>
                <a:spcPts val="0"/>
              </a:spcBef>
              <a:buNone/>
              <a:tabLst>
                <a:tab pos="4351338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"It was $_ that I saw in some stooge-like file!\n";</a:t>
            </a:r>
          </a:p>
          <a:p>
            <a:pPr lvl="0">
              <a:spcBef>
                <a:spcPts val="0"/>
              </a:spcBef>
              <a:buNone/>
              <a:tabLst>
                <a:tab pos="4351338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Output to Standard Output</a:t>
            </a:r>
            <a:endParaRPr lang="en" dirty="0"/>
          </a:p>
        </p:txBody>
      </p:sp>
      <p:sp>
        <p:nvSpPr>
          <p:cNvPr id="303" name="Shape 3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name = "Larry Wall";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"Hello there, $name, did you know that 3+4 is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",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       3+4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, "?\n";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@array;</a:t>
            </a:r>
            <a:r>
              <a:rPr lang="en" sz="2000" b="1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# print a list of items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"@array";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# print a string (containing an interpolated array)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&lt;&gt;;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	# source code for 'cat'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print sort </a:t>
            </a: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&lt;&gt;;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source code for 'sort'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printf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"Hello, %s; your password expires in %d days!\n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user,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days_to_die;</a:t>
            </a:r>
          </a:p>
          <a:p>
            <a:pPr lvl="0" rtl="0">
              <a:spcBef>
                <a:spcPts val="0"/>
              </a:spcBef>
              <a:buNone/>
              <a:tabLst>
                <a:tab pos="5943600" algn="l"/>
              </a:tabLst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"%g %g %g\n", 5/2, 51/17, 51 ** 17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2.5 3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1.0683e+29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"in %d days!\n", 17.85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in 17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days!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"%6d\n", 42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output like ````42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(` stands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for a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space)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"%2d\n", 2e3 + 1.95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2001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"%12f\n", 6 * 7 + 2/3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b="1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looks like ```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42.666667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"%12.3f\n", 6 * 7 + 2/3;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looks like ``````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42.667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"%12.0f\n", 6 * 7 + 2/3;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looks like ``````````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43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"Monthly interest rate: %.2f%%\n", 5.25/12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 value looks like "0.44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%"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%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%%</a:t>
            </a:r>
            <a:r>
              <a:rPr lang="en" sz="2400" dirty="0"/>
              <a:t>		a percent sign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latin typeface="Courier New"/>
                <a:ea typeface="Courier New"/>
                <a:cs typeface="Courier New"/>
                <a:sym typeface="Courier New"/>
              </a:rPr>
              <a:t>%c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/>
              <a:t>	a character with the given number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2400" dirty="0"/>
              <a:t>		a string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/>
              <a:t>	a signed integer, in decimal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%u</a:t>
            </a:r>
            <a:r>
              <a:rPr lang="en" sz="2400" dirty="0"/>
              <a:t>		an unsigned integer, in decimal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%o</a:t>
            </a:r>
            <a:r>
              <a:rPr lang="en" sz="2400" dirty="0"/>
              <a:t>		an unsigned integer, in octal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sz="2400" dirty="0"/>
              <a:t>		an unsigned integer, in hexadecimal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%e</a:t>
            </a:r>
            <a:r>
              <a:rPr lang="en" sz="2400" dirty="0"/>
              <a:t>		a floating-point number, in scientific notation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%f</a:t>
            </a:r>
            <a:r>
              <a:rPr lang="en" sz="2400" dirty="0"/>
              <a:t>		a floating-point number, in fixed decimal notation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%g</a:t>
            </a:r>
            <a:r>
              <a:rPr lang="en" sz="2400" dirty="0"/>
              <a:t>		a floating-point number, in %e or %f notation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Filehandle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CONFIG, 'dino';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CONFIG, '&lt;dino';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BEDROCK, '&gt;fred';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LOG, '&gt;&gt;logfile';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$selected_output = 'my_output';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LOG, "&gt; $selected_output";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CONFIG, '&lt;:encoding(UTF-8)', 'dino'; 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binmode STDOUT;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don't translate line endings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binmode STDERR;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don't translate line endings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binmode STDOUT, ':encoding(UTF-8)';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binmode STDERR, ':encoding(UTF-8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)';</a:t>
            </a:r>
          </a:p>
          <a:p>
            <a:pPr lvl="0">
              <a:spcBef>
                <a:spcPts val="0"/>
              </a:spcBef>
              <a:buNone/>
            </a:pPr>
            <a:endParaRPr lang="en" sz="2400" dirty="0" smtClean="0"/>
          </a:p>
          <a:p>
            <a:pPr lvl="0">
              <a:spcBef>
                <a:spcPts val="0"/>
              </a:spcBef>
              <a:buNone/>
            </a:pPr>
            <a:r>
              <a:rPr lang="en" sz="2400" u="sng" dirty="0" smtClean="0"/>
              <a:t>Closing a Filehandle</a:t>
            </a:r>
            <a:r>
              <a:rPr lang="en" sz="2400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close BEDROCK;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Handling Bad </a:t>
            </a:r>
            <a:r>
              <a:rPr lang="en" dirty="0"/>
              <a:t>Filehandles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5029200" algn="l"/>
              </a:tabLst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$success = open LOG, '&gt;&gt;', 'logfile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';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capture the return value</a:t>
            </a:r>
            <a:endParaRPr lang="en" sz="16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 ! $success 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18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The open </a:t>
            </a:r>
            <a:r>
              <a:rPr lang="en" sz="18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failed</a:t>
            </a:r>
            <a:endParaRPr lang="en" sz="16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 ! open LOG, '&gt;&gt;', 'logfile' 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die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"Cannot create logfile: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16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(@ARGV &lt; 2)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die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"Not enough </a:t>
            </a: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arguments\n";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Output with </a:t>
            </a:r>
            <a:r>
              <a:rPr lang="en" dirty="0" smtClean="0"/>
              <a:t>say</a:t>
            </a:r>
            <a:endParaRPr lang="en" dirty="0"/>
          </a:p>
        </p:txBody>
      </p:sp>
      <p:sp>
        <p:nvSpPr>
          <p:cNvPr id="333" name="Shape 3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5.010;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$name = 'Fred';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"$name\n";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$name, "\n";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 $name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@array = qw( a b c d 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 @array;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# "abcd\n"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 "@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"a b c d\n";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say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BEDROCK "Hello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!";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output to filehandle BEDROCK</a:t>
            </a:r>
            <a:endParaRPr lang="en" sz="18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Filehandle </a:t>
            </a:r>
            <a:r>
              <a:rPr lang="en" dirty="0"/>
              <a:t>in </a:t>
            </a:r>
            <a:r>
              <a:rPr lang="en" dirty="0" smtClean="0"/>
              <a:t>Scalar</a:t>
            </a:r>
            <a:endParaRPr lang="en" dirty="0"/>
          </a:p>
        </p:txBody>
      </p:sp>
      <p:sp>
        <p:nvSpPr>
          <p:cNvPr id="339" name="Shape 3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$rocks_fh;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$rocks_fh, '&lt;',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'rocks.txt'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or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die "Could not open rocks.txt: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$!";</a:t>
            </a:r>
            <a:endParaRPr lang="en" sz="24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>
                <a:solidFill>
                  <a:srgbClr val="000000"/>
                </a:solidFill>
              </a:rPr>
              <a:t>or</a:t>
            </a:r>
            <a:r>
              <a:rPr lang="en" sz="2400" dirty="0" smtClean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$rocks_fh, '&lt;',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'rocks.txt'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or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die "Could not open rocks.txt: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$!";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$rocks_fh, '&gt;&gt;',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'rocks.txt'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or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die "Could not open rocks.txt: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$!";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$rock ( qw( slate lava granite ) 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say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$rocks_fh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rock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$rocks_fh "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limestone\n";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$rocks_fh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Hash</a:t>
            </a:r>
          </a:p>
        </p:txBody>
      </p:sp>
      <p:sp>
        <p:nvSpPr>
          <p:cNvPr id="345" name="Shape 3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family_name{'fred'} = 'flintstone';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$family_name{'barney'} = 'rubble';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$person (qw&lt; barney fred &gt;)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"I've heard of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person $family_name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{$person}.\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lang="en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some_hash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('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35, 'bar', 12.4, 2.5, 'hello', 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'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wilma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', 1.72e30, 'betty', "bye\n");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any_array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%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some_hash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400" u="sng" dirty="0" smtClean="0">
                <a:solidFill>
                  <a:srgbClr val="000000"/>
                </a:solidFill>
              </a:rPr>
              <a:t>Keys become values, values become keys</a:t>
            </a:r>
            <a:r>
              <a:rPr lang="en-US" sz="2400" dirty="0" smtClean="0">
                <a:solidFill>
                  <a:srgbClr val="000000"/>
                </a:solidFill>
              </a:rPr>
              <a:t>:</a:t>
            </a: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%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inverse_hash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reverse %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any_hash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Scalar Data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0377</a:t>
            </a: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377 octal, same as 255 decimal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0xff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dirty="0">
                <a:solidFill>
                  <a:srgbClr val="000000"/>
                </a:solidFill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</a:t>
            </a:r>
            <a:r>
              <a:rPr lang="en" sz="2400" dirty="0">
                <a:solidFill>
                  <a:srgbClr val="000000"/>
                </a:solidFill>
              </a:rPr>
              <a:t>FF hex, also 255 decimal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0b11111111</a:t>
            </a:r>
            <a:r>
              <a:rPr lang="en" sz="2400" dirty="0">
                <a:solidFill>
                  <a:srgbClr val="000000"/>
                </a:solidFill>
              </a:rPr>
              <a:t>	# also 255 decimal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Add underscores for easy reading: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0x1377_0B77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0x50_65_72_7C</a:t>
            </a:r>
            <a:endParaRPr lang="en" sz="24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Big Arrow</a:t>
            </a:r>
          </a:p>
        </p:txBody>
      </p:sp>
      <p:sp>
        <p:nvSpPr>
          <p:cNvPr id="357" name="Shape 3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%last_name =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a hash may be a lexical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variable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'fred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 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'flintstone',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'dino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 =&gt; undef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'barney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 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'rubble',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'betty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 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'rubble',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/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/>
              <a:t>or</a:t>
            </a:r>
            <a:r>
              <a:rPr lang="en" sz="2400" dirty="0" smtClean="0"/>
              <a:t>:</a:t>
            </a:r>
            <a:endParaRPr lang="en" sz="2400" dirty="0"/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%last_name =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fred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'flintstone',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dino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undef,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barney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'rubble',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betty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'rubble',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keys and </a:t>
            </a:r>
            <a:r>
              <a:rPr lang="en" dirty="0" smtClean="0"/>
              <a:t>values</a:t>
            </a:r>
            <a:endParaRPr lang="en" dirty="0"/>
          </a:p>
        </p:txBody>
      </p:sp>
      <p:sp>
        <p:nvSpPr>
          <p:cNvPr id="363" name="Shape 3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%hash = ('a' =&gt; 1, 'b' =&gt; 2, 'c' =&gt; 3);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@k = keys %hash;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@v = values %hash;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$count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keys %hash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equals: 3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 ($key, $value) = each %hash 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"$key =&gt;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/>
              <a:t>sort keys</a:t>
            </a:r>
            <a:endParaRPr lang="en" dirty="0"/>
          </a:p>
        </p:txBody>
      </p:sp>
      <p:sp>
        <p:nvSpPr>
          <p:cNvPr id="369" name="Shape 3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$key (sort keys %hash)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$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 = $hash{$key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"$key =&gt; $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value\n“;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Or, we could have avoided the extra $value variable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: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print "$key =&gt; $hash{$key}\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n“;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1800" b="1" dirty="0" smtClean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$books{'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wilma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'} = 1;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$books{'</a:t>
            </a:r>
            <a:r>
              <a:rPr lang="en-US" sz="1800" b="1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fred</a:t>
            </a:r>
            <a:r>
              <a:rPr lang="en-US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'} = 3;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foreach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$person (sort keys %books)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each patron, in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order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($books{$person})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"$person has $books{$person}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items\n“;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fred has 3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items</a:t>
            </a:r>
            <a:endParaRPr lang="en" sz="18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wilma has 1 items</a:t>
            </a:r>
          </a:p>
          <a:p>
            <a:pPr lv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e</a:t>
            </a:r>
            <a:r>
              <a:rPr lang="en" dirty="0" smtClean="0"/>
              <a:t>xists and </a:t>
            </a:r>
            <a:r>
              <a:rPr lang="en" dirty="0"/>
              <a:t>delete</a:t>
            </a:r>
          </a:p>
        </p:txBody>
      </p:sp>
      <p:sp>
        <p:nvSpPr>
          <p:cNvPr id="375" name="Shape 37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(exists $books{"dino"})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"Hey, there's a library card for dino!\n";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 $person = "betty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$books{$person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Revoke the library card for $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person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%</a:t>
            </a:r>
            <a:r>
              <a:rPr lang="en" dirty="0" smtClean="0"/>
              <a:t>ENV</a:t>
            </a:r>
            <a:endParaRPr lang="en" dirty="0"/>
          </a:p>
        </p:txBody>
      </p:sp>
      <p:sp>
        <p:nvSpPr>
          <p:cNvPr id="381" name="Shape 3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"PATH is $ENV{PATH}\n";</a:t>
            </a: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u="sng" dirty="0" smtClean="0">
                <a:solidFill>
                  <a:srgbClr val="000000"/>
                </a:solidFill>
              </a:rPr>
              <a:t>In </a:t>
            </a:r>
            <a:r>
              <a:rPr lang="en" sz="2400" u="sng" dirty="0">
                <a:solidFill>
                  <a:srgbClr val="000000"/>
                </a:solidFill>
              </a:rPr>
              <a:t>shell</a:t>
            </a:r>
            <a:r>
              <a:rPr lang="en" sz="2400" dirty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CHARACTER=Fred; export CHARACTER</a:t>
            </a:r>
          </a:p>
          <a:p>
            <a:pPr>
              <a:spcBef>
                <a:spcPts val="0"/>
              </a:spcBef>
              <a:buNone/>
            </a:pPr>
            <a:r>
              <a:rPr lang="en" sz="2400" u="sng" dirty="0" smtClean="0">
                <a:solidFill>
                  <a:srgbClr val="000000"/>
                </a:solidFill>
              </a:rPr>
              <a:t>or</a:t>
            </a:r>
            <a:r>
              <a:rPr lang="en" sz="2400" dirty="0" smtClean="0">
                <a:solidFill>
                  <a:srgbClr val="000000"/>
                </a:solidFill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20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export </a:t>
            </a:r>
            <a:r>
              <a:rPr lang="en" sz="20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CHARACTER=Fred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"CHARACTER is $ENV{CHARACTER}\n";</a:t>
            </a:r>
            <a:endParaRPr lang="en" sz="2000" b="1" dirty="0">
              <a:solidFill>
                <a:srgbClr val="000000"/>
              </a:solidFill>
              <a:latin typeface="Courier New" pitchFamily="49" charset="0"/>
              <a:ea typeface="Courier New"/>
              <a:cs typeface="Courier New" pitchFamily="49" charset="0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Lab08 </a:t>
            </a:r>
            <a:r>
              <a:rPr lang="en-US" sz="2400" smtClean="0"/>
              <a:t>(15 </a:t>
            </a:r>
            <a:r>
              <a:rPr lang="en-US" sz="2400" dirty="0" err="1" smtClean="0"/>
              <a:t>mins</a:t>
            </a:r>
            <a:r>
              <a:rPr lang="en-US" sz="24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 text file comprising a list of </a:t>
            </a:r>
            <a:r>
              <a:rPr lang="en-US" dirty="0" err="1" smtClean="0"/>
              <a:t>firstname</a:t>
            </a:r>
            <a:r>
              <a:rPr lang="en-US" dirty="0" smtClean="0"/>
              <a:t>-surname pairs, separated by a comma</a:t>
            </a:r>
          </a:p>
          <a:p>
            <a:r>
              <a:rPr lang="en-US" dirty="0" smtClean="0"/>
              <a:t>Create a Perl script that does the following steps:</a:t>
            </a:r>
          </a:p>
          <a:p>
            <a:pPr lvl="1"/>
            <a:r>
              <a:rPr lang="en-US" dirty="0" smtClean="0"/>
              <a:t>Reading the given text file (inputted as the script’s arg.) and storing the list in a hash (i.e., </a:t>
            </a:r>
            <a:r>
              <a:rPr lang="en-US" dirty="0" err="1" smtClean="0"/>
              <a:t>firstname</a:t>
            </a:r>
            <a:r>
              <a:rPr lang="en-US" dirty="0" smtClean="0"/>
              <a:t> as the key and surname as the value) [hint: use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dirty="0" smtClean="0"/>
              <a:t> to separate </a:t>
            </a:r>
            <a:r>
              <a:rPr lang="en-US" dirty="0" err="1" smtClean="0"/>
              <a:t>firstname</a:t>
            </a:r>
            <a:r>
              <a:rPr lang="en-US" dirty="0" smtClean="0"/>
              <a:t> and surname]</a:t>
            </a:r>
            <a:endParaRPr lang="en-US" b="1" u="sng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Reading </a:t>
            </a:r>
            <a:r>
              <a:rPr lang="en-US" dirty="0" smtClean="0"/>
              <a:t>user </a:t>
            </a:r>
            <a:r>
              <a:rPr lang="en-US" dirty="0" smtClean="0"/>
              <a:t>input until end-of-input;  </a:t>
            </a:r>
            <a:r>
              <a:rPr lang="en-US" dirty="0" smtClean="0"/>
              <a:t>if there is a matched </a:t>
            </a:r>
            <a:r>
              <a:rPr lang="en-US" dirty="0" err="1" smtClean="0"/>
              <a:t>firstname</a:t>
            </a:r>
            <a:r>
              <a:rPr lang="en-US" dirty="0" smtClean="0"/>
              <a:t>, printing out the surname</a:t>
            </a:r>
          </a:p>
          <a:p>
            <a:endParaRPr lang="en-US" dirty="0" smtClean="0"/>
          </a:p>
          <a:p>
            <a:r>
              <a:rPr lang="en-US" dirty="0" smtClean="0"/>
              <a:t>Name your script: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lab08-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NRP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.pl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Copy your script to directory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/home/TOS-B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Numeric Operators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endParaRPr lang="en" dirty="0" smtClean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+ 3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2 plus 3, or 5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5.1 – </a:t>
            </a: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2.4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5.1 minus 2.4, or 2.7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 * 12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3 times 12 = 36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14 / 2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14 divided by 2, or 7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10.2 / </a:t>
            </a: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10.2 divided by 0.3, or 34</a:t>
            </a: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 / </a:t>
            </a:r>
            <a:r>
              <a:rPr lang="en" sz="24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always floating-point = 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3.33…</a:t>
            </a:r>
            <a:endParaRPr lang="en" sz="24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2743200" algn="l"/>
              </a:tabLst>
            </a:pPr>
            <a:r>
              <a:rPr lang="en" sz="2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10.5 % 3.2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4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compute as 10 % 3 = </a:t>
            </a:r>
            <a:r>
              <a:rPr lang="en" sz="24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1</a:t>
            </a:r>
            <a:endParaRPr lang="en" sz="24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Strings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 smtClean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utf8;</a:t>
            </a:r>
          </a:p>
          <a:p>
            <a:pPr lvl="0" rtl="0">
              <a:spcBef>
                <a:spcPts val="0"/>
              </a:spcBef>
              <a:buNone/>
            </a:pP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null string (no characters)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'Don\'t drink that'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'this is a backslash: \\'</a:t>
            </a: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'Hello\n'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Hello followed by 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n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'hello</a:t>
            </a: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there'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hello, newline, there (11 characters total)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 smtClean="0">
                <a:latin typeface="Courier New"/>
                <a:ea typeface="Courier New"/>
                <a:cs typeface="Courier New"/>
                <a:sym typeface="Courier New"/>
              </a:rPr>
              <a:t>'\'\\'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single quote followed by a backslash</a:t>
            </a:r>
            <a:endParaRPr lang="en" sz="1800" dirty="0"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world\n"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# 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hello world, and a newline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"The last character of this string is a quote mark: \""</a:t>
            </a:r>
          </a:p>
          <a:p>
            <a:pPr lvl="0" rtl="0">
              <a:spcBef>
                <a:spcPts val="0"/>
              </a:spcBef>
              <a:buNone/>
              <a:tabLst>
                <a:tab pos="3657600" algn="l"/>
              </a:tabLst>
            </a:pPr>
            <a:r>
              <a:rPr lang="en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coke\tsprite"</a:t>
            </a:r>
            <a:r>
              <a:rPr lang="en" sz="2000" dirty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	# coke, a tab, and </a:t>
            </a:r>
            <a:r>
              <a:rPr lang="en" sz="2000" dirty="0" smtClean="0">
                <a:solidFill>
                  <a:srgbClr val="000000"/>
                </a:solidFill>
                <a:ea typeface="Courier New"/>
                <a:cs typeface="Courier New"/>
                <a:sym typeface="Courier New"/>
              </a:rPr>
              <a:t>sprite</a:t>
            </a:r>
            <a:endParaRPr lang="en" sz="2000" dirty="0">
              <a:solidFill>
                <a:srgbClr val="000000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String </a:t>
            </a:r>
            <a:r>
              <a:rPr lang="en" dirty="0" smtClean="0"/>
              <a:t>Backslash Escape Characters</a:t>
            </a:r>
            <a:endParaRPr lang="en" dirty="0"/>
          </a:p>
        </p:txBody>
      </p:sp>
      <p:sp>
        <p:nvSpPr>
          <p:cNvPr id="80" name="Shape 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 dirty="0">
                <a:ea typeface="Courier New"/>
                <a:cs typeface="Courier New" pitchFamily="49" charset="0"/>
                <a:sym typeface="Courier New"/>
              </a:rPr>
              <a:t>		Newline</a:t>
            </a:r>
            <a:endParaRPr lang="en" sz="1600" dirty="0">
              <a:ea typeface="Courier New"/>
              <a:cs typeface="Courier New" pitchFamily="49" charset="0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\r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Return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\t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Tab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\f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Formfeed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\b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Backspace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\a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Bell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\e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Escape (ASCII escape character)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\007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Any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octal ASCII value (007 = bell)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\x7f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Any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hex ASCII value (x7f = delete)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\cC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A 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"control" character (Ctrl-C)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Backslash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Double quote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\l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Lowercase next character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\L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Lowercase all following letters until \E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Uppercase next character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\U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Uppercase all following letters until \E</a:t>
            </a:r>
            <a:endParaRPr lang="en" sz="1600" dirty="0"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\Q</a:t>
            </a:r>
            <a:r>
              <a:rPr lang="en" sz="1800" dirty="0">
                <a:ea typeface="Courier New"/>
                <a:cs typeface="Courier New"/>
                <a:sym typeface="Courier New"/>
              </a:rPr>
              <a:t>		Quote nonword characters by adding a backslash until \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E</a:t>
            </a:r>
          </a:p>
          <a:p>
            <a:pPr>
              <a:spcBef>
                <a:spcPts val="0"/>
              </a:spcBef>
              <a:buNone/>
              <a:tabLst>
                <a:tab pos="914400" algn="l"/>
              </a:tabLst>
            </a:pPr>
            <a:r>
              <a:rPr lang="en" sz="1600" b="1" dirty="0" smtClean="0">
                <a:latin typeface="Courier New"/>
                <a:ea typeface="Courier New"/>
                <a:cs typeface="Courier New"/>
                <a:sym typeface="Courier New"/>
              </a:rPr>
              <a:t>\E</a:t>
            </a:r>
            <a:r>
              <a:rPr lang="en" sz="1800" dirty="0" smtClean="0">
                <a:ea typeface="Courier New"/>
                <a:cs typeface="Courier New"/>
                <a:sym typeface="Courier New"/>
              </a:rPr>
              <a:t>		End \L, \U, or \Q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EEE03-975C-4CC4-A0A5-66C7C004E97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Teknologi Open Source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8245</TotalTime>
  <Words>2438</Words>
  <Application>Microsoft Office PowerPoint</Application>
  <PresentationFormat>On-screen Show (4:3)</PresentationFormat>
  <Paragraphs>923</Paragraphs>
  <Slides>65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Teknologi Open Source Perl Lecture 05 (16 Mar 2015)</vt:lpstr>
      <vt:lpstr>Perl</vt:lpstr>
      <vt:lpstr>Simple Program</vt:lpstr>
      <vt:lpstr>Make It Executable</vt:lpstr>
      <vt:lpstr>Diagnostics</vt:lpstr>
      <vt:lpstr>Scalar Data</vt:lpstr>
      <vt:lpstr>Numeric Operators</vt:lpstr>
      <vt:lpstr>Strings</vt:lpstr>
      <vt:lpstr>String Backslash Escape Characters</vt:lpstr>
      <vt:lpstr>String Operators</vt:lpstr>
      <vt:lpstr>Variables</vt:lpstr>
      <vt:lpstr>Scalar Variables to Strings</vt:lpstr>
      <vt:lpstr>Comparison Operators</vt:lpstr>
      <vt:lpstr>True / False</vt:lpstr>
      <vt:lpstr>if</vt:lpstr>
      <vt:lpstr>true to false, false to true</vt:lpstr>
      <vt:lpstr>Getting User Input</vt:lpstr>
      <vt:lpstr>while</vt:lpstr>
      <vt:lpstr>defined and undef</vt:lpstr>
      <vt:lpstr>Lab05 (15 mins)</vt:lpstr>
      <vt:lpstr>Array</vt:lpstr>
      <vt:lpstr>List</vt:lpstr>
      <vt:lpstr>qw (Quoted Words / by Whitespace)</vt:lpstr>
      <vt:lpstr>List Assignment</vt:lpstr>
      <vt:lpstr>pop and push</vt:lpstr>
      <vt:lpstr>shift and unshift</vt:lpstr>
      <vt:lpstr>splice</vt:lpstr>
      <vt:lpstr>Interpolating Arrays to Strings</vt:lpstr>
      <vt:lpstr>foreach</vt:lpstr>
      <vt:lpstr>$_</vt:lpstr>
      <vt:lpstr>reverse</vt:lpstr>
      <vt:lpstr>sort</vt:lpstr>
      <vt:lpstr>each</vt:lpstr>
      <vt:lpstr>Scalar and List Context</vt:lpstr>
      <vt:lpstr>&lt;STDIN&gt; in List Context</vt:lpstr>
      <vt:lpstr>Lab06 (15 mins)</vt:lpstr>
      <vt:lpstr>Subroutines</vt:lpstr>
      <vt:lpstr>Returning Value (1)</vt:lpstr>
      <vt:lpstr>Returning Value (2)</vt:lpstr>
      <vt:lpstr>Subroutine Arguments</vt:lpstr>
      <vt:lpstr>Private Variable in Subroutine</vt:lpstr>
      <vt:lpstr>Allow Any Number of Arguments</vt:lpstr>
      <vt:lpstr>Lexical (my) Variables</vt:lpstr>
      <vt:lpstr>strict Pragma</vt:lpstr>
      <vt:lpstr>return</vt:lpstr>
      <vt:lpstr>Non-Scalar Return Values</vt:lpstr>
      <vt:lpstr>Persistent, Private Variable (1)</vt:lpstr>
      <vt:lpstr>Persistent, Private Variable (2)</vt:lpstr>
      <vt:lpstr>Lab07 (15 mins)</vt:lpstr>
      <vt:lpstr>Input from Standard Input</vt:lpstr>
      <vt:lpstr>Invocation Arguments (@ARGV)</vt:lpstr>
      <vt:lpstr>Output to Standard Output</vt:lpstr>
      <vt:lpstr>printf</vt:lpstr>
      <vt:lpstr>%</vt:lpstr>
      <vt:lpstr>Filehandle</vt:lpstr>
      <vt:lpstr>Handling Bad Filehandles</vt:lpstr>
      <vt:lpstr>Output with say</vt:lpstr>
      <vt:lpstr>Filehandle in Scalar</vt:lpstr>
      <vt:lpstr>Hash</vt:lpstr>
      <vt:lpstr>The Big Arrow</vt:lpstr>
      <vt:lpstr>keys and values</vt:lpstr>
      <vt:lpstr>sort keys</vt:lpstr>
      <vt:lpstr>exists and delete</vt:lpstr>
      <vt:lpstr>%ENV</vt:lpstr>
      <vt:lpstr>Lab08 (15 mins)</vt:lpstr>
    </vt:vector>
  </TitlesOfParts>
  <Company>Palit Co.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Open Source</dc:title>
  <dc:creator>Henry Palit</dc:creator>
  <cp:lastModifiedBy>Henry Palit</cp:lastModifiedBy>
  <cp:revision>104</cp:revision>
  <dcterms:created xsi:type="dcterms:W3CDTF">2014-02-16T14:26:41Z</dcterms:created>
  <dcterms:modified xsi:type="dcterms:W3CDTF">2015-03-29T22:25:52Z</dcterms:modified>
</cp:coreProperties>
</file>